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4.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5.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6.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7.xml" ContentType="application/vnd.openxmlformats-officedocument.theme+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8.xml" ContentType="application/vnd.openxmlformats-officedocument.theme+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9.xml" ContentType="application/vnd.openxmlformats-officedocument.theme+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97" r:id="rId2"/>
    <p:sldMasterId id="2147483727" r:id="rId3"/>
    <p:sldMasterId id="2147483760" r:id="rId4"/>
    <p:sldMasterId id="2147483820" r:id="rId5"/>
    <p:sldMasterId id="2147483840" r:id="rId6"/>
    <p:sldMasterId id="2147483861" r:id="rId7"/>
    <p:sldMasterId id="2147483905" r:id="rId8"/>
    <p:sldMasterId id="2147483939" r:id="rId9"/>
    <p:sldMasterId id="2147483965" r:id="rId10"/>
  </p:sldMasterIdLst>
  <p:notesMasterIdLst>
    <p:notesMasterId r:id="rId64"/>
  </p:notesMasterIdLst>
  <p:sldIdLst>
    <p:sldId id="307" r:id="rId11"/>
    <p:sldId id="322" r:id="rId12"/>
    <p:sldId id="323" r:id="rId13"/>
    <p:sldId id="2076136803" r:id="rId14"/>
    <p:sldId id="309" r:id="rId15"/>
    <p:sldId id="1677" r:id="rId16"/>
    <p:sldId id="2076136789" r:id="rId17"/>
    <p:sldId id="1961" r:id="rId18"/>
    <p:sldId id="2312" r:id="rId19"/>
    <p:sldId id="1972" r:id="rId20"/>
    <p:sldId id="1973" r:id="rId21"/>
    <p:sldId id="1974" r:id="rId22"/>
    <p:sldId id="2398" r:id="rId23"/>
    <p:sldId id="2076136790" r:id="rId24"/>
    <p:sldId id="11382" r:id="rId25"/>
    <p:sldId id="2076136791" r:id="rId26"/>
    <p:sldId id="11359" r:id="rId27"/>
    <p:sldId id="11425" r:id="rId28"/>
    <p:sldId id="11360" r:id="rId29"/>
    <p:sldId id="2076136792" r:id="rId30"/>
    <p:sldId id="11322" r:id="rId31"/>
    <p:sldId id="2076136793" r:id="rId32"/>
    <p:sldId id="10541" r:id="rId33"/>
    <p:sldId id="2076136794" r:id="rId34"/>
    <p:sldId id="2018" r:id="rId35"/>
    <p:sldId id="2019" r:id="rId36"/>
    <p:sldId id="2397" r:id="rId37"/>
    <p:sldId id="11435" r:id="rId38"/>
    <p:sldId id="2076136796" r:id="rId39"/>
    <p:sldId id="10536" r:id="rId40"/>
    <p:sldId id="2076136797" r:id="rId41"/>
    <p:sldId id="2076136779" r:id="rId42"/>
    <p:sldId id="2076136780" r:id="rId43"/>
    <p:sldId id="11361" r:id="rId44"/>
    <p:sldId id="2076136781" r:id="rId45"/>
    <p:sldId id="2076136799" r:id="rId46"/>
    <p:sldId id="2076136800" r:id="rId47"/>
    <p:sldId id="11324" r:id="rId48"/>
    <p:sldId id="4349" r:id="rId49"/>
    <p:sldId id="1712" r:id="rId50"/>
    <p:sldId id="1716" r:id="rId51"/>
    <p:sldId id="1965" r:id="rId52"/>
    <p:sldId id="1904" r:id="rId53"/>
    <p:sldId id="2401" r:id="rId54"/>
    <p:sldId id="10538" r:id="rId55"/>
    <p:sldId id="2076136801" r:id="rId56"/>
    <p:sldId id="3750" r:id="rId57"/>
    <p:sldId id="11408" r:id="rId58"/>
    <p:sldId id="2076136802" r:id="rId59"/>
    <p:sldId id="321" r:id="rId60"/>
    <p:sldId id="8618" r:id="rId61"/>
    <p:sldId id="320" r:id="rId62"/>
    <p:sldId id="270"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5DC33A6-32BE-7C42-BDB8-AA90D41F7A57}">
          <p14:sldIdLst>
            <p14:sldId id="307"/>
            <p14:sldId id="322"/>
            <p14:sldId id="323"/>
            <p14:sldId id="2076136803"/>
          </p14:sldIdLst>
        </p14:section>
        <p14:section name="Secuirty" id="{87AE27B1-9976-9945-92B2-3CD6AC4B628F}">
          <p14:sldIdLst>
            <p14:sldId id="309"/>
            <p14:sldId id="1677"/>
            <p14:sldId id="2076136789"/>
            <p14:sldId id="1961"/>
            <p14:sldId id="2312"/>
            <p14:sldId id="1972"/>
            <p14:sldId id="1973"/>
            <p14:sldId id="1974"/>
            <p14:sldId id="2398"/>
            <p14:sldId id="2076136790"/>
            <p14:sldId id="11382"/>
            <p14:sldId id="2076136791"/>
            <p14:sldId id="11359"/>
            <p14:sldId id="11425"/>
            <p14:sldId id="11360"/>
            <p14:sldId id="2076136792"/>
            <p14:sldId id="11322"/>
            <p14:sldId id="2076136793"/>
            <p14:sldId id="10541"/>
            <p14:sldId id="2076136794"/>
            <p14:sldId id="2018"/>
            <p14:sldId id="2019"/>
            <p14:sldId id="2397"/>
            <p14:sldId id="11435"/>
            <p14:sldId id="2076136796"/>
            <p14:sldId id="10536"/>
            <p14:sldId id="2076136797"/>
            <p14:sldId id="2076136779"/>
            <p14:sldId id="2076136780"/>
            <p14:sldId id="11361"/>
            <p14:sldId id="2076136781"/>
            <p14:sldId id="2076136799"/>
            <p14:sldId id="2076136800"/>
            <p14:sldId id="11324"/>
            <p14:sldId id="4349"/>
            <p14:sldId id="1712"/>
            <p14:sldId id="1716"/>
            <p14:sldId id="1965"/>
            <p14:sldId id="1904"/>
            <p14:sldId id="2401"/>
            <p14:sldId id="10538"/>
          </p14:sldIdLst>
        </p14:section>
        <p14:section name="Summery" id="{3F163AB9-DE39-8846-A292-DD82736D44E3}">
          <p14:sldIdLst>
            <p14:sldId id="2076136801"/>
            <p14:sldId id="3750"/>
            <p14:sldId id="11408"/>
            <p14:sldId id="2076136802"/>
          </p14:sldIdLst>
        </p14:section>
        <p14:section name="Resources" id="{D2661CE4-3EDC-FC45-B643-EB9F39595565}">
          <p14:sldIdLst>
            <p14:sldId id="321"/>
            <p14:sldId id="8618"/>
          </p14:sldIdLst>
        </p14:section>
        <p14:section name="Finish" id="{E23AB0D3-1048-7B45-B2CC-AAADE877E793}">
          <p14:sldIdLst>
            <p14:sldId id="320"/>
            <p14:sldId id="2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7619E2-0CE0-D44B-9168-37810C0B02AC}" v="1" dt="2019-11-14T14:07:25.3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83"/>
    <p:restoredTop sz="80952"/>
  </p:normalViewPr>
  <p:slideViewPr>
    <p:cSldViewPr snapToGrid="0" snapToObjects="1">
      <p:cViewPr varScale="1">
        <p:scale>
          <a:sx n="102" d="100"/>
          <a:sy n="102" d="100"/>
        </p:scale>
        <p:origin x="156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notesMaster" Target="notesMasters/notesMaster1.xml"/><Relationship Id="rId69" Type="http://schemas.microsoft.com/office/2015/10/relationships/revisionInfo" Target="revisionInfo.xml"/><Relationship Id="rId8" Type="http://schemas.openxmlformats.org/officeDocument/2006/relationships/slideMaster" Target="slideMasters/slideMaster8.xml"/><Relationship Id="rId51" Type="http://schemas.openxmlformats.org/officeDocument/2006/relationships/slide" Target="slides/slide41.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theme" Target="theme/theme1.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A3F39A-6142-D442-9D51-0FEE8CC5ECF7}" type="datetimeFigureOut">
              <a:rPr lang="en-US" smtClean="0"/>
              <a:t>11/14/19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26E9E3-070D-C443-B386-A929130EC0FA}" type="slidenum">
              <a:rPr lang="en-US" smtClean="0"/>
              <a:t>‹#›</a:t>
            </a:fld>
            <a:endParaRPr lang="en-US"/>
          </a:p>
        </p:txBody>
      </p:sp>
    </p:spTree>
    <p:extLst>
      <p:ext uri="{BB962C8B-B14F-4D97-AF65-F5344CB8AC3E}">
        <p14:creationId xmlns:p14="http://schemas.microsoft.com/office/powerpoint/2010/main" val="10353559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charset="0"/>
                <a:ea typeface="Segoe UI" charset="0"/>
                <a:cs typeface="Segoe UI" charset="0"/>
              </a:rPr>
              <a:t>Replace cover</a:t>
            </a:r>
            <a:r>
              <a:rPr lang="en-US" baseline="0" dirty="0">
                <a:latin typeface="Segoe UI" charset="0"/>
                <a:ea typeface="Segoe UI" charset="0"/>
                <a:cs typeface="Segoe UI" charset="0"/>
              </a:rPr>
              <a:t> image: go to</a:t>
            </a:r>
            <a:r>
              <a:rPr lang="en-US" dirty="0">
                <a:latin typeface="Segoe UI" charset="0"/>
                <a:ea typeface="Segoe UI" charset="0"/>
                <a:cs typeface="Segoe UI" charset="0"/>
              </a:rPr>
              <a:t> </a:t>
            </a:r>
            <a:r>
              <a:rPr lang="en-US" b="1" dirty="0">
                <a:latin typeface="Segoe UI" charset="0"/>
                <a:ea typeface="Segoe UI" charset="0"/>
                <a:cs typeface="Segoe UI" charset="0"/>
              </a:rPr>
              <a:t>Format</a:t>
            </a:r>
            <a:r>
              <a:rPr lang="en-US" b="1" baseline="0" dirty="0">
                <a:latin typeface="Segoe UI" charset="0"/>
                <a:ea typeface="Segoe UI" charset="0"/>
                <a:cs typeface="Segoe UI" charset="0"/>
              </a:rPr>
              <a:t> B</a:t>
            </a:r>
            <a:r>
              <a:rPr lang="en-US" b="1" dirty="0">
                <a:latin typeface="Segoe UI" charset="0"/>
                <a:ea typeface="Segoe UI" charset="0"/>
                <a:cs typeface="Segoe UI" charset="0"/>
              </a:rPr>
              <a:t>ackground </a:t>
            </a:r>
            <a:r>
              <a:rPr lang="en-US" dirty="0">
                <a:latin typeface="Segoe UI" charset="0"/>
                <a:ea typeface="Segoe UI" charset="0"/>
                <a:cs typeface="Segoe UI" charset="0"/>
              </a:rPr>
              <a:t>&gt;</a:t>
            </a:r>
            <a:r>
              <a:rPr lang="en-US" baseline="0" dirty="0">
                <a:latin typeface="Segoe UI" charset="0"/>
                <a:ea typeface="Segoe UI" charset="0"/>
                <a:cs typeface="Segoe UI" charset="0"/>
              </a:rPr>
              <a:t> </a:t>
            </a:r>
            <a:r>
              <a:rPr lang="en-US" b="1" baseline="0" dirty="0">
                <a:latin typeface="Segoe UI" charset="0"/>
                <a:ea typeface="Segoe UI" charset="0"/>
                <a:cs typeface="Segoe UI" charset="0"/>
              </a:rPr>
              <a:t>Picture or texture file</a:t>
            </a:r>
          </a:p>
          <a:p>
            <a:r>
              <a:rPr lang="en-US" b="0" baseline="0" dirty="0">
                <a:latin typeface="Segoe UI" charset="0"/>
                <a:ea typeface="Segoe UI" charset="0"/>
                <a:cs typeface="Segoe UI" charset="0"/>
              </a:rPr>
              <a:t>Adjust gradient: go to </a:t>
            </a:r>
            <a:r>
              <a:rPr lang="en-US" b="1" baseline="0" dirty="0">
                <a:latin typeface="Segoe UI" charset="0"/>
                <a:ea typeface="Segoe UI" charset="0"/>
                <a:cs typeface="Segoe UI" charset="0"/>
              </a:rPr>
              <a:t>View</a:t>
            </a:r>
            <a:r>
              <a:rPr lang="en-US" b="0" baseline="0" dirty="0">
                <a:latin typeface="Segoe UI" charset="0"/>
                <a:ea typeface="Segoe UI" charset="0"/>
                <a:cs typeface="Segoe UI" charset="0"/>
              </a:rPr>
              <a:t> &gt; </a:t>
            </a:r>
            <a:r>
              <a:rPr lang="en-US" b="1" baseline="0" dirty="0">
                <a:latin typeface="Segoe UI" charset="0"/>
                <a:ea typeface="Segoe UI" charset="0"/>
                <a:cs typeface="Segoe UI" charset="0"/>
              </a:rPr>
              <a:t>Slide Master </a:t>
            </a:r>
            <a:r>
              <a:rPr lang="en-US" b="0" baseline="0" dirty="0">
                <a:latin typeface="Segoe UI" charset="0"/>
                <a:ea typeface="Segoe UI" charset="0"/>
                <a:cs typeface="Segoe UI" charset="0"/>
              </a:rPr>
              <a:t>&gt; </a:t>
            </a:r>
            <a:r>
              <a:rPr lang="en-US" b="1" baseline="0" dirty="0">
                <a:latin typeface="Segoe UI" charset="0"/>
                <a:ea typeface="Segoe UI" charset="0"/>
                <a:cs typeface="Segoe UI" charset="0"/>
              </a:rPr>
              <a:t>Adjust shape fill options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1093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0956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36316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5135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775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6CC4CFB-1813-4F94-9B3D-5C0BD2D86E22}" type="slidenum">
              <a:rPr lang="en-US" smtClean="0"/>
              <a:t>30</a:t>
            </a:fld>
            <a:endParaRPr lang="en-US"/>
          </a:p>
        </p:txBody>
      </p:sp>
    </p:spTree>
    <p:extLst>
      <p:ext uri="{BB962C8B-B14F-4D97-AF65-F5344CB8AC3E}">
        <p14:creationId xmlns:p14="http://schemas.microsoft.com/office/powerpoint/2010/main" val="14749379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2853256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1517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More information on pod security policy</a:t>
            </a:r>
            <a:r>
              <a:rPr lang="en-US"/>
              <a:t>: https://azure.microsoft.com/en-us/updates/aks-pod-security-policy/</a:t>
            </a:r>
          </a:p>
          <a:p>
            <a:r>
              <a:rPr lang="en-US" b="1"/>
              <a:t>More information on pod identity</a:t>
            </a:r>
            <a:r>
              <a:rPr lang="en-US"/>
              <a:t>: https://azure.microsoft.com/en-us/updates/aks-pod-identity/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6186855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1"/>
              <a:t>More information</a:t>
            </a:r>
            <a:r>
              <a:rPr lang="en-US"/>
              <a:t>: https://github.com/Azure/kubernetes-keyvault-flexvol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4238088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1978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charset="0"/>
                <a:ea typeface="Segoe UI" charset="0"/>
                <a:cs typeface="Segoe UI" charset="0"/>
              </a:rPr>
              <a:t>Speaker</a:t>
            </a:r>
            <a:r>
              <a:rPr lang="en-US" baseline="0" dirty="0">
                <a:latin typeface="Segoe UI" charset="0"/>
                <a:ea typeface="Segoe UI" charset="0"/>
                <a:cs typeface="Segoe UI" charset="0"/>
              </a:rPr>
              <a:t> image: </a:t>
            </a:r>
            <a:r>
              <a:rPr lang="en-US" b="1" baseline="0" dirty="0">
                <a:solidFill>
                  <a:srgbClr val="0070C0"/>
                </a:solidFill>
                <a:latin typeface="Segoe UI" charset="0"/>
                <a:ea typeface="Segoe UI" charset="0"/>
                <a:cs typeface="Segoe UI" charset="0"/>
              </a:rPr>
              <a:t>Insert/Paste image</a:t>
            </a:r>
            <a:r>
              <a:rPr lang="en-US" baseline="0" dirty="0">
                <a:solidFill>
                  <a:srgbClr val="0070C0"/>
                </a:solidFill>
                <a:latin typeface="Segoe UI" charset="0"/>
                <a:ea typeface="Segoe UI" charset="0"/>
                <a:cs typeface="Segoe UI" charset="0"/>
              </a:rPr>
              <a:t> </a:t>
            </a:r>
            <a:r>
              <a:rPr lang="en-US" baseline="0" dirty="0">
                <a:latin typeface="Segoe UI" charset="0"/>
                <a:ea typeface="Segoe UI" charset="0"/>
                <a:cs typeface="Segoe UI" charset="0"/>
              </a:rPr>
              <a:t>&gt; </a:t>
            </a:r>
            <a:r>
              <a:rPr lang="en-US" b="1" baseline="0" dirty="0">
                <a:latin typeface="Segoe UI" charset="0"/>
                <a:ea typeface="Segoe UI" charset="0"/>
                <a:cs typeface="Segoe UI" charset="0"/>
              </a:rPr>
              <a:t>Picture Format &gt; Crop &gt; Aspect Ratio 1:1</a:t>
            </a:r>
            <a:r>
              <a:rPr lang="en-US" baseline="0" dirty="0">
                <a:latin typeface="Segoe UI" charset="0"/>
                <a:ea typeface="Segoe UI" charset="0"/>
                <a:cs typeface="Segoe UI" charset="0"/>
              </a:rPr>
              <a:t> &gt; </a:t>
            </a:r>
            <a:r>
              <a:rPr lang="en-US" b="1" baseline="0" dirty="0">
                <a:latin typeface="Segoe UI" charset="0"/>
                <a:ea typeface="Segoe UI" charset="0"/>
                <a:cs typeface="Segoe UI" charset="0"/>
              </a:rPr>
              <a:t>Crop &gt; Crop to shape (circle) </a:t>
            </a:r>
            <a:r>
              <a:rPr lang="en-US" baseline="0" dirty="0">
                <a:latin typeface="Segoe UI" charset="0"/>
                <a:ea typeface="Segoe UI" charset="0"/>
                <a:cs typeface="Segoe UI" charset="0"/>
              </a:rPr>
              <a:t>&gt; </a:t>
            </a:r>
            <a:r>
              <a:rPr lang="en-US" b="1" baseline="0" dirty="0">
                <a:latin typeface="Segoe UI" charset="0"/>
                <a:ea typeface="Segoe UI" charset="0"/>
                <a:cs typeface="Segoe UI" charset="0"/>
              </a:rPr>
              <a:t>Resize to template</a:t>
            </a:r>
            <a:endParaRPr lang="en-US" b="1" dirty="0">
              <a:latin typeface="Segoe UI" charset="0"/>
              <a:ea typeface="Segoe UI" charset="0"/>
              <a:cs typeface="Segoe UI"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55955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93787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88218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331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58391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55973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0BFD3E-08BC-49E8-8BB5-714EC69F61E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5036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test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684875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endParaRPr lang="en-US" sz="9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5556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Admins Access</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8413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F5201E4-568A-4841-83CD-2A6851ECAC15}" type="slidenum">
              <a:rPr lang="en-US" smtClean="0"/>
              <a:t>10</a:t>
            </a:fld>
            <a:endParaRPr lang="en-US"/>
          </a:p>
        </p:txBody>
      </p:sp>
    </p:spTree>
    <p:extLst>
      <p:ext uri="{BB962C8B-B14F-4D97-AF65-F5344CB8AC3E}">
        <p14:creationId xmlns:p14="http://schemas.microsoft.com/office/powerpoint/2010/main" val="21900868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F5201E4-568A-4841-83CD-2A6851ECAC15}" type="slidenum">
              <a:rPr lang="en-US" smtClean="0"/>
              <a:t>11</a:t>
            </a:fld>
            <a:endParaRPr lang="en-US"/>
          </a:p>
        </p:txBody>
      </p:sp>
    </p:spTree>
    <p:extLst>
      <p:ext uri="{BB962C8B-B14F-4D97-AF65-F5344CB8AC3E}">
        <p14:creationId xmlns:p14="http://schemas.microsoft.com/office/powerpoint/2010/main" val="1287133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7474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631D1FFF-3FFC-43D2-9459-0F485477404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963615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7.xml"/><Relationship Id="rId4" Type="http://schemas.openxmlformats.org/officeDocument/2006/relationships/image" Target="../media/image13.png"/></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g"/><Relationship Id="rId1" Type="http://schemas.openxmlformats.org/officeDocument/2006/relationships/slideMaster" Target="../slideMasters/slideMaster7.xml"/><Relationship Id="rId4" Type="http://schemas.openxmlformats.org/officeDocument/2006/relationships/image" Target="../media/image16.png"/></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8.xml"/><Relationship Id="rId4" Type="http://schemas.openxmlformats.org/officeDocument/2006/relationships/image" Target="../media/image7.jp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8.xml"/><Relationship Id="rId4" Type="http://schemas.openxmlformats.org/officeDocument/2006/relationships/image" Target="../media/image7.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8.xml"/><Relationship Id="rId4" Type="http://schemas.openxmlformats.org/officeDocument/2006/relationships/image" Target="../media/image7.jpg"/></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jp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png"/><Relationship Id="rId1" Type="http://schemas.openxmlformats.org/officeDocument/2006/relationships/slideMaster" Target="../slideMasters/slideMaster3.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453527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556571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4" name="Text Placeholder 5"/>
          <p:cNvSpPr>
            <a:spLocks noGrp="1"/>
          </p:cNvSpPr>
          <p:nvPr>
            <p:ph type="body" sz="quarter" idx="16" hasCustomPrompt="1"/>
          </p:nvPr>
        </p:nvSpPr>
        <p:spPr>
          <a:xfrm>
            <a:off x="9233489"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5" name="Text Placeholder 5"/>
          <p:cNvSpPr>
            <a:spLocks noGrp="1"/>
          </p:cNvSpPr>
          <p:nvPr>
            <p:ph type="body" sz="quarter" idx="17" hasCustomPrompt="1"/>
          </p:nvPr>
        </p:nvSpPr>
        <p:spPr>
          <a:xfrm>
            <a:off x="9233489"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080" indent="0">
              <a:buNone/>
              <a:defRPr sz="3136"/>
            </a:lvl2pPr>
            <a:lvl3pPr marL="560134" indent="0">
              <a:buNone/>
              <a:defRPr sz="3136"/>
            </a:lvl3pPr>
            <a:lvl4pPr marL="784187" indent="0">
              <a:buNone/>
              <a:defRPr sz="3136"/>
            </a:lvl4pPr>
            <a:lvl5pPr marL="1008241" indent="0">
              <a:buNone/>
              <a:defRPr sz="3136"/>
            </a:lvl5pPr>
          </a:lstStyle>
          <a:p>
            <a:pPr lvl="0"/>
            <a:r>
              <a:rPr lang="en-US"/>
              <a:t> </a:t>
            </a:r>
          </a:p>
        </p:txBody>
      </p:sp>
      <p:sp>
        <p:nvSpPr>
          <p:cNvPr id="17" name="Title 16"/>
          <p:cNvSpPr>
            <a:spLocks noGrp="1"/>
          </p:cNvSpPr>
          <p:nvPr>
            <p:ph type="title"/>
          </p:nvPr>
        </p:nvSpPr>
        <p:spPr>
          <a:xfrm>
            <a:off x="4307819" y="3557466"/>
            <a:ext cx="2234160" cy="2228097"/>
          </a:xfrm>
          <a:solidFill>
            <a:srgbClr val="68217A"/>
          </a:solidFill>
        </p:spPr>
        <p:txBody>
          <a:bodyPr lIns="182880" tIns="146304" rIns="182880" bIns="146304"/>
          <a:lstStyle>
            <a:lvl1pPr>
              <a:defRPr sz="3136">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204480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241" indent="0">
              <a:buNone/>
              <a:defRPr sz="1567"/>
            </a:lvl5pPr>
          </a:lstStyle>
          <a:p>
            <a:pPr lvl="0"/>
            <a:r>
              <a:rPr lang="en-US"/>
              <a:t>Click to edit Master text styles</a:t>
            </a:r>
          </a:p>
        </p:txBody>
      </p:sp>
    </p:spTree>
    <p:extLst>
      <p:ext uri="{BB962C8B-B14F-4D97-AF65-F5344CB8AC3E}">
        <p14:creationId xmlns:p14="http://schemas.microsoft.com/office/powerpoint/2010/main" val="415170659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5E043F8-B93C-4F36-AEAC-186C508D6EA2}"/>
              </a:ext>
            </a:extLst>
          </p:cNvPr>
          <p:cNvSpPr/>
          <p:nvPr userDrawn="1"/>
        </p:nvSpPr>
        <p:spPr bwMode="auto">
          <a:xfrm>
            <a:off x="0" y="5018631"/>
            <a:ext cx="8356328" cy="1839370"/>
          </a:xfrm>
          <a:prstGeom prst="rect">
            <a:avLst/>
          </a:prstGeom>
          <a:solidFill>
            <a:schemeClr val="bg1">
              <a:lumMod val="95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0" hasCustomPrompt="1"/>
          </p:nvPr>
        </p:nvSpPr>
        <p:spPr>
          <a:xfrm>
            <a:off x="8356329" y="0"/>
            <a:ext cx="3835672"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727537"/>
            <a:ext cx="7363200" cy="758022"/>
          </a:xfrm>
          <a:prstGeom prst="rect">
            <a:avLst/>
          </a:prstGeom>
        </p:spPr>
        <p:txBody>
          <a:bodyPr vert="horz" wrap="square" lIns="0" tIns="164592" rIns="0" bIns="0" rtlCol="0" anchor="t">
            <a:noAutofit/>
          </a:bodyPr>
          <a:lstStyle>
            <a:lvl1pPr>
              <a:defRPr sz="2745" spc="0" baseline="0">
                <a:solidFill>
                  <a:schemeClr val="tx1"/>
                </a:solidFill>
                <a:latin typeface="+mn-lt"/>
              </a:defRPr>
            </a:lvl1pPr>
          </a:lstStyle>
          <a:p>
            <a:r>
              <a:rPr lang="en-US"/>
              <a:t>Photo layout</a:t>
            </a:r>
          </a:p>
        </p:txBody>
      </p:sp>
      <p:sp>
        <p:nvSpPr>
          <p:cNvPr id="3" name="Text Placeholder 2">
            <a:extLst>
              <a:ext uri="{FF2B5EF4-FFF2-40B4-BE49-F238E27FC236}">
                <a16:creationId xmlns:a16="http://schemas.microsoft.com/office/drawing/2014/main" id="{419C29CA-FEB4-4EFA-9DCF-5E9B7997C2B7}"/>
              </a:ext>
            </a:extLst>
          </p:cNvPr>
          <p:cNvSpPr>
            <a:spLocks noGrp="1"/>
          </p:cNvSpPr>
          <p:nvPr>
            <p:ph type="body" sz="quarter" idx="12"/>
          </p:nvPr>
        </p:nvSpPr>
        <p:spPr>
          <a:xfrm>
            <a:off x="865513" y="5389456"/>
            <a:ext cx="7088594" cy="241415"/>
          </a:xfrm>
        </p:spPr>
        <p:txBody>
          <a:bodyPr lIns="0" tIns="0" rIns="0" bIns="0"/>
          <a:lstStyle>
            <a:lvl1pPr marL="0" indent="0">
              <a:lnSpc>
                <a:spcPct val="100000"/>
              </a:lnSpc>
              <a:spcBef>
                <a:spcPts val="0"/>
              </a:spcBef>
              <a:spcAft>
                <a:spcPts val="980"/>
              </a:spcAft>
              <a:buNone/>
              <a:defRPr sz="1568">
                <a:solidFill>
                  <a:srgbClr val="000000"/>
                </a:solidFill>
                <a:latin typeface="+mn-lt"/>
              </a:defRPr>
            </a:lvl1pPr>
            <a:lvl2pPr>
              <a:defRPr sz="1961"/>
            </a:lvl2pPr>
            <a:lvl3pPr>
              <a:defRPr sz="1961"/>
            </a:lvl3pPr>
            <a:lvl4pPr>
              <a:defRPr sz="1961"/>
            </a:lvl4pPr>
            <a:lvl5pPr>
              <a:defRPr sz="1961"/>
            </a:lvl5pPr>
          </a:lstStyle>
          <a:p>
            <a:pPr lvl="0"/>
            <a:r>
              <a:rPr lang="en-US"/>
              <a:t>Edit Master text styles</a:t>
            </a:r>
          </a:p>
        </p:txBody>
      </p:sp>
    </p:spTree>
    <p:extLst>
      <p:ext uri="{BB962C8B-B14F-4D97-AF65-F5344CB8AC3E}">
        <p14:creationId xmlns:p14="http://schemas.microsoft.com/office/powerpoint/2010/main" val="3237267858"/>
      </p:ext>
    </p:extLst>
  </p:cSld>
  <p:clrMapOvr>
    <a:masterClrMapping/>
  </p:clrMapOvr>
  <p:transition>
    <p:fade/>
  </p:transition>
  <p:extLst>
    <p:ext uri="{DCECCB84-F9BA-43D5-87BE-67443E8EF086}">
      <p15:sldGuideLst xmlns:p15="http://schemas.microsoft.com/office/powerpoint/2012/main"/>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398335"/>
          </a:xfrm>
        </p:spPr>
        <p:txBody>
          <a:bodyPr/>
          <a:lstStyle>
            <a:lvl1pPr marL="0" indent="0">
              <a:buNone/>
              <a:defRPr sz="1567">
                <a:gradFill>
                  <a:gsLst>
                    <a:gs pos="92035">
                      <a:schemeClr val="tx1"/>
                    </a:gs>
                    <a:gs pos="84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060041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401841"/>
          </a:xfrm>
        </p:spPr>
        <p:txBody>
          <a:bodyPr/>
          <a:lstStyle>
            <a:lvl1pPr marL="0" indent="0">
              <a:buNone/>
              <a:defRPr sz="1567">
                <a:gradFill>
                  <a:gsLst>
                    <a:gs pos="94690">
                      <a:schemeClr val="tx1"/>
                    </a:gs>
                    <a:gs pos="86000">
                      <a:schemeClr val="tx1"/>
                    </a:gs>
                  </a:gsLst>
                  <a:lin ang="5400000" scaled="0"/>
                </a:gradFill>
                <a:latin typeface="+mn-lt"/>
              </a:defRPr>
            </a:lvl1pPr>
            <a:lvl2pPr>
              <a:defRPr sz="1567">
                <a:gradFill>
                  <a:gsLst>
                    <a:gs pos="94030">
                      <a:srgbClr val="FFFFFF"/>
                    </a:gs>
                    <a:gs pos="68000">
                      <a:srgbClr val="FFFFFF"/>
                    </a:gs>
                  </a:gsLst>
                  <a:lin ang="5400000" scaled="0"/>
                </a:gradFill>
              </a:defRPr>
            </a:lvl2pPr>
            <a:lvl3pPr>
              <a:defRPr sz="1567">
                <a:gradFill>
                  <a:gsLst>
                    <a:gs pos="94030">
                      <a:srgbClr val="FFFFFF"/>
                    </a:gs>
                    <a:gs pos="68000">
                      <a:srgbClr val="FFFFFF"/>
                    </a:gs>
                  </a:gsLst>
                  <a:lin ang="5400000" scaled="0"/>
                </a:gradFill>
              </a:defRPr>
            </a:lvl3pPr>
            <a:lvl4pPr>
              <a:defRPr sz="1567">
                <a:gradFill>
                  <a:gsLst>
                    <a:gs pos="94030">
                      <a:srgbClr val="FFFFFF"/>
                    </a:gs>
                    <a:gs pos="68000">
                      <a:srgbClr val="FFFFFF"/>
                    </a:gs>
                  </a:gsLst>
                  <a:lin ang="5400000" scaled="0"/>
                </a:gradFill>
              </a:defRPr>
            </a:lvl4pPr>
            <a:lvl5pPr>
              <a:defRPr sz="1567">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7150188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70"/>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04597400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4828835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1793071"/>
          </a:xfrm>
        </p:spPr>
        <p:txBody>
          <a:bodyPr/>
          <a:lstStyle>
            <a:lvl1pPr>
              <a:defRPr sz="5685">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763505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530419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1" y="1"/>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2"/>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266605448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216991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21904609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655">
                      <a:schemeClr val="tx1"/>
                    </a:gs>
                    <a:gs pos="3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080" y="1190734"/>
            <a:ext cx="11655840" cy="325911"/>
          </a:xfrm>
        </p:spPr>
        <p:txBody>
          <a:bodyPr tIns="0" bIns="0"/>
          <a:lstStyle>
            <a:lvl1pPr marL="0" indent="0">
              <a:buNone/>
              <a:defRPr sz="2353">
                <a:solidFill>
                  <a:srgbClr val="0078D4"/>
                </a:solidFill>
                <a:latin typeface="+mn-lt"/>
              </a:defRPr>
            </a:lvl1pPr>
          </a:lstStyle>
          <a:p>
            <a:pPr lvl="0"/>
            <a:r>
              <a:rPr lang="en-US"/>
              <a:t>Edit Master text styles</a:t>
            </a:r>
          </a:p>
        </p:txBody>
      </p:sp>
    </p:spTree>
    <p:extLst>
      <p:ext uri="{BB962C8B-B14F-4D97-AF65-F5344CB8AC3E}">
        <p14:creationId xmlns:p14="http://schemas.microsoft.com/office/powerpoint/2010/main" val="20072160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655">
                      <a:schemeClr val="tx1"/>
                    </a:gs>
                    <a:gs pos="31000">
                      <a:schemeClr val="tx1"/>
                    </a:gs>
                  </a:gsLst>
                  <a:lin ang="5400000" scaled="0"/>
                </a:gradFill>
              </a:defRPr>
            </a:lvl1pPr>
          </a:lstStyle>
          <a:p>
            <a:r>
              <a:rPr lang="en-US"/>
              <a:t>Click to edit Master title style</a:t>
            </a:r>
          </a:p>
        </p:txBody>
      </p:sp>
      <p:sp>
        <p:nvSpPr>
          <p:cNvPr id="5" name="Text Placeholder 3">
            <a:extLst>
              <a:ext uri="{FF2B5EF4-FFF2-40B4-BE49-F238E27FC236}">
                <a16:creationId xmlns:a16="http://schemas.microsoft.com/office/drawing/2014/main" id="{BC983F38-4F68-4C81-BE34-347AE7CD0547}"/>
              </a:ext>
            </a:extLst>
          </p:cNvPr>
          <p:cNvSpPr>
            <a:spLocks noGrp="1"/>
          </p:cNvSpPr>
          <p:nvPr>
            <p:ph type="body" sz="quarter" idx="11" hasCustomPrompt="1"/>
          </p:nvPr>
        </p:nvSpPr>
        <p:spPr>
          <a:xfrm>
            <a:off x="269242" y="1174900"/>
            <a:ext cx="11655078" cy="1795527"/>
          </a:xfrm>
        </p:spPr>
        <p:txBody>
          <a:bodyPr>
            <a:spAutoFit/>
          </a:bodyPr>
          <a:lstStyle>
            <a:lvl1pPr marL="0" indent="0">
              <a:buNone/>
              <a:defRPr/>
            </a:lvl1pPr>
            <a:lvl2pPr marL="0" indent="0">
              <a:lnSpc>
                <a:spcPct val="100000"/>
              </a:lnSpc>
              <a:spcBef>
                <a:spcPts val="588"/>
              </a:spcBef>
              <a:spcAft>
                <a:spcPts val="588"/>
              </a:spcAft>
              <a:buNone/>
              <a:defRPr sz="2353"/>
            </a:lvl2pPr>
            <a:lvl3pPr marL="224097" indent="-224097">
              <a:lnSpc>
                <a:spcPct val="100000"/>
              </a:lnSpc>
              <a:spcBef>
                <a:spcPts val="0"/>
              </a:spcBef>
              <a:spcAft>
                <a:spcPts val="588"/>
              </a:spcAft>
              <a:buFont typeface="Arial" panose="020B0604020202020204" pitchFamily="34" charset="0"/>
              <a:buChar char="•"/>
              <a:defRPr sz="1765"/>
            </a:lvl3pPr>
            <a:lvl4pPr marL="672032" indent="0">
              <a:lnSpc>
                <a:spcPct val="100000"/>
              </a:lnSpc>
              <a:spcBef>
                <a:spcPts val="588"/>
              </a:spcBef>
              <a:spcAft>
                <a:spcPts val="588"/>
              </a:spcAft>
              <a:buNone/>
              <a:defRPr/>
            </a:lvl4pPr>
            <a:lvl5pPr marL="896042" indent="0">
              <a:lnSpc>
                <a:spcPct val="100000"/>
              </a:lnSpc>
              <a:spcBef>
                <a:spcPts val="588"/>
              </a:spcBef>
              <a:spcAft>
                <a:spcPts val="588"/>
              </a:spcAft>
              <a:buNone/>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98154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90105" y="291103"/>
            <a:ext cx="8712889" cy="899665"/>
          </a:xfrm>
        </p:spPr>
        <p:txBody>
          <a:bodyPr/>
          <a:lstStyle>
            <a:lvl1pPr>
              <a:defRPr sz="4705">
                <a:gradFill>
                  <a:gsLst>
                    <a:gs pos="2655">
                      <a:schemeClr val="tx1"/>
                    </a:gs>
                    <a:gs pos="3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7AF754C7-D691-4C08-9843-D1C67455F754}"/>
              </a:ext>
            </a:extLst>
          </p:cNvPr>
          <p:cNvSpPr>
            <a:spLocks noGrp="1"/>
          </p:cNvSpPr>
          <p:nvPr>
            <p:ph type="body" sz="quarter" idx="10"/>
          </p:nvPr>
        </p:nvSpPr>
        <p:spPr>
          <a:xfrm>
            <a:off x="2689257" y="1190734"/>
            <a:ext cx="8712889" cy="506972"/>
          </a:xfrm>
        </p:spPr>
        <p:txBody>
          <a:bodyPr/>
          <a:lstStyle>
            <a:lvl1pPr marL="0" indent="0">
              <a:buNone/>
              <a:defRPr sz="2353">
                <a:solidFill>
                  <a:srgbClr val="0078D4"/>
                </a:solidFill>
                <a:latin typeface="+mn-lt"/>
              </a:defRPr>
            </a:lvl1pPr>
          </a:lstStyle>
          <a:p>
            <a:pPr lvl="0"/>
            <a:r>
              <a:rPr lang="en-US"/>
              <a:t>Edit Master text styles</a:t>
            </a:r>
          </a:p>
        </p:txBody>
      </p:sp>
      <p:sp>
        <p:nvSpPr>
          <p:cNvPr id="5" name="Text Placeholder 3">
            <a:extLst>
              <a:ext uri="{FF2B5EF4-FFF2-40B4-BE49-F238E27FC236}">
                <a16:creationId xmlns:a16="http://schemas.microsoft.com/office/drawing/2014/main" id="{1196EFBE-3BDE-419D-B2B3-A2CBC46D7A8F}"/>
              </a:ext>
            </a:extLst>
          </p:cNvPr>
          <p:cNvSpPr>
            <a:spLocks noGrp="1"/>
          </p:cNvSpPr>
          <p:nvPr>
            <p:ph type="body" sz="quarter" idx="11" hasCustomPrompt="1"/>
          </p:nvPr>
        </p:nvSpPr>
        <p:spPr>
          <a:xfrm>
            <a:off x="2689275" y="2090399"/>
            <a:ext cx="8713249" cy="1870969"/>
          </a:xfrm>
        </p:spPr>
        <p:txBody>
          <a:bodyPr wrap="square">
            <a:spAutoFit/>
          </a:bodyPr>
          <a:lstStyle>
            <a:lvl1pPr marL="0" indent="0">
              <a:buNone/>
              <a:defRPr/>
            </a:lvl1pPr>
            <a:lvl2pPr marL="0" indent="0">
              <a:lnSpc>
                <a:spcPct val="100000"/>
              </a:lnSpc>
              <a:spcBef>
                <a:spcPts val="588"/>
              </a:spcBef>
              <a:spcAft>
                <a:spcPts val="1176"/>
              </a:spcAft>
              <a:buNone/>
              <a:defRPr sz="2353"/>
            </a:lvl2pPr>
            <a:lvl3pPr marL="224097" indent="-224097">
              <a:lnSpc>
                <a:spcPct val="100000"/>
              </a:lnSpc>
              <a:spcBef>
                <a:spcPts val="0"/>
              </a:spcBef>
              <a:spcAft>
                <a:spcPts val="588"/>
              </a:spcAft>
              <a:buFont typeface="Arial" panose="020B0604020202020204" pitchFamily="34" charset="0"/>
              <a:buChar char="•"/>
              <a:defRPr sz="1765"/>
            </a:lvl3pPr>
            <a:lvl4pPr marL="672032" indent="0">
              <a:lnSpc>
                <a:spcPct val="100000"/>
              </a:lnSpc>
              <a:spcBef>
                <a:spcPts val="588"/>
              </a:spcBef>
              <a:spcAft>
                <a:spcPts val="588"/>
              </a:spcAft>
              <a:buNone/>
              <a:defRPr/>
            </a:lvl4pPr>
            <a:lvl5pPr marL="896042" indent="0">
              <a:lnSpc>
                <a:spcPct val="100000"/>
              </a:lnSpc>
              <a:spcBef>
                <a:spcPts val="588"/>
              </a:spcBef>
              <a:spcAft>
                <a:spcPts val="588"/>
              </a:spcAft>
              <a:buNone/>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270577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1"/>
      </p:bgRef>
    </p:bg>
    <p:spTree>
      <p:nvGrpSpPr>
        <p:cNvPr id="1" name=""/>
        <p:cNvGrpSpPr/>
        <p:nvPr/>
      </p:nvGrpSpPr>
      <p:grpSpPr>
        <a:xfrm>
          <a:off x="0" y="0"/>
          <a:ext cx="0" cy="0"/>
          <a:chOff x="0" y="0"/>
          <a:chExt cx="0" cy="0"/>
        </a:xfrm>
      </p:grpSpPr>
      <p:pic>
        <p:nvPicPr>
          <p:cNvPr id="3" name="Picture 2" descr="Clouds in the sky on a cloudy day&#10;&#10;Description generated with very high confidence">
            <a:extLst>
              <a:ext uri="{FF2B5EF4-FFF2-40B4-BE49-F238E27FC236}">
                <a16:creationId xmlns:a16="http://schemas.microsoft.com/office/drawing/2014/main" id="{B039005D-B814-4430-8BC9-05334E6B13A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1868" y="477"/>
            <a:ext cx="12213868" cy="6857523"/>
          </a:xfrm>
          <a:prstGeom prst="rect">
            <a:avLst/>
          </a:prstGeom>
        </p:spPr>
      </p:pic>
      <p:sp>
        <p:nvSpPr>
          <p:cNvPr id="4" name="Rectangle 3">
            <a:extLst>
              <a:ext uri="{FF2B5EF4-FFF2-40B4-BE49-F238E27FC236}">
                <a16:creationId xmlns:a16="http://schemas.microsoft.com/office/drawing/2014/main" id="{56560FAC-3D62-4875-8175-B8F1E9197E62}"/>
              </a:ext>
            </a:extLst>
          </p:cNvPr>
          <p:cNvSpPr/>
          <p:nvPr userDrawn="1"/>
        </p:nvSpPr>
        <p:spPr bwMode="auto">
          <a:xfrm>
            <a:off x="-21867" y="1"/>
            <a:ext cx="12213868" cy="6857523"/>
          </a:xfrm>
          <a:prstGeom prst="rect">
            <a:avLst/>
          </a:prstGeom>
          <a:gradFill flip="none" rotWithShape="1">
            <a:gsLst>
              <a:gs pos="0">
                <a:srgbClr val="000000">
                  <a:alpha val="0"/>
                </a:srgbClr>
              </a:gs>
              <a:gs pos="100000">
                <a:srgbClr val="000000">
                  <a:alpha val="30000"/>
                </a:srgbClr>
              </a:gs>
            </a:gsLst>
            <a:lin ang="2700000" scaled="1"/>
            <a:tileRect/>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 name="Rectangle 4">
            <a:extLst>
              <a:ext uri="{FF2B5EF4-FFF2-40B4-BE49-F238E27FC236}">
                <a16:creationId xmlns:a16="http://schemas.microsoft.com/office/drawing/2014/main" id="{88B12E66-0C6C-468B-B718-2D7BE17ED8F5}"/>
              </a:ext>
            </a:extLst>
          </p:cNvPr>
          <p:cNvSpPr/>
          <p:nvPr userDrawn="1"/>
        </p:nvSpPr>
        <p:spPr bwMode="auto">
          <a:xfrm>
            <a:off x="-21869" y="1"/>
            <a:ext cx="12213869" cy="6857523"/>
          </a:xfrm>
          <a:prstGeom prst="rect">
            <a:avLst/>
          </a:prstGeom>
          <a:solidFill>
            <a:schemeClr val="accent5">
              <a:lumMod val="90000"/>
              <a:lumOff val="10000"/>
              <a:alpha val="71000"/>
            </a:schemeClr>
          </a:soli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 name="Title 1"/>
          <p:cNvSpPr>
            <a:spLocks noGrp="1"/>
          </p:cNvSpPr>
          <p:nvPr>
            <p:ph type="title"/>
          </p:nvPr>
        </p:nvSpPr>
        <p:spPr/>
        <p:txBody>
          <a:bodyPr/>
          <a:lstStyle>
            <a:lvl1pPr>
              <a:defRPr sz="4705">
                <a:solidFill>
                  <a:schemeClr val="bg1"/>
                </a:solidFill>
              </a:defRPr>
            </a:lvl1pPr>
          </a:lstStyle>
          <a:p>
            <a:r>
              <a:rPr lang="en-US"/>
              <a:t>Click to edit Master title style</a:t>
            </a:r>
          </a:p>
        </p:txBody>
      </p:sp>
    </p:spTree>
    <p:extLst>
      <p:ext uri="{BB962C8B-B14F-4D97-AF65-F5344CB8AC3E}">
        <p14:creationId xmlns:p14="http://schemas.microsoft.com/office/powerpoint/2010/main" val="298196102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8"/>
            </a:lvl1pPr>
            <a:lvl2pPr>
              <a:defRPr sz="3528"/>
            </a:lvl2pPr>
            <a:lvl3pPr>
              <a:defRPr sz="3528"/>
            </a:lvl3pPr>
            <a:lvl4pPr>
              <a:defRPr sz="3528"/>
            </a:lvl4pPr>
            <a:lvl5pPr>
              <a:defRPr sz="3528"/>
            </a:lvl5pPr>
          </a:lstStyle>
          <a:p>
            <a:pPr lvl="0"/>
            <a:r>
              <a:rPr lang="en-US"/>
              <a:t>Click to edit Master text styles</a:t>
            </a:r>
          </a:p>
        </p:txBody>
      </p:sp>
    </p:spTree>
    <p:extLst>
      <p:ext uri="{BB962C8B-B14F-4D97-AF65-F5344CB8AC3E}">
        <p14:creationId xmlns:p14="http://schemas.microsoft.com/office/powerpoint/2010/main" val="364671797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39"/>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94889176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1"/>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4">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64346744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5840" cy="737413"/>
          </a:xfrm>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40"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4107927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8"/>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112075583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044948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3857557974"/>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031092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2" y="291070"/>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1"/>
            <a:ext cx="11655840" cy="2692769"/>
          </a:xfrm>
        </p:spPr>
        <p:txBody>
          <a:bodyPr/>
          <a:lstStyle>
            <a:lvl1pPr>
              <a:defRPr sz="8626">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247674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1"/>
            <a:ext cx="11655840" cy="2692769"/>
          </a:xfrm>
        </p:spPr>
        <p:txBody>
          <a:bodyPr/>
          <a:lstStyle>
            <a:lvl1pPr>
              <a:defRPr sz="8626">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116742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3">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2187366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6"/>
            <a:ext cx="11655840" cy="899665"/>
          </a:xfrm>
        </p:spPr>
        <p:txBody>
          <a:bodyPr/>
          <a:lstStyle>
            <a:lvl1pPr>
              <a:defRPr sz="5881"/>
            </a:lvl1pPr>
          </a:lstStyle>
          <a:p>
            <a:r>
              <a:rPr lang="en-US"/>
              <a:t>Thank you</a:t>
            </a:r>
          </a:p>
        </p:txBody>
      </p:sp>
    </p:spTree>
    <p:extLst>
      <p:ext uri="{BB962C8B-B14F-4D97-AF65-F5344CB8AC3E}">
        <p14:creationId xmlns:p14="http://schemas.microsoft.com/office/powerpoint/2010/main" val="348051797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11655078" cy="2263268"/>
          </a:xfrm>
        </p:spPr>
        <p:txBody>
          <a:bodyPr>
            <a:spAutoFit/>
          </a:bodyPr>
          <a:lstStyle>
            <a:lvl1pPr marL="0" indent="0">
              <a:buNone/>
              <a:defRPr/>
            </a:lvl1pPr>
            <a:lvl2pPr marL="224011" indent="0">
              <a:buNone/>
              <a:defRPr/>
            </a:lvl2pPr>
            <a:lvl3pPr marL="448021" indent="0">
              <a:buNone/>
              <a:defRPr/>
            </a:lvl3pPr>
            <a:lvl4pPr marL="672032" indent="0">
              <a:buNone/>
              <a:defRPr/>
            </a:lvl4pPr>
            <a:lvl5pPr marL="89604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332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1128" y="252005"/>
            <a:ext cx="10515600" cy="728385"/>
          </a:xfrm>
        </p:spPr>
        <p:txBody>
          <a:bodyPr/>
          <a:lstStyle/>
          <a:p>
            <a:r>
              <a:rPr lang="en-US"/>
              <a:t>Click to edit Master title style</a:t>
            </a:r>
          </a:p>
        </p:txBody>
      </p:sp>
      <p:sp>
        <p:nvSpPr>
          <p:cNvPr id="3" name="Content Placeholder 2"/>
          <p:cNvSpPr>
            <a:spLocks noGrp="1"/>
          </p:cNvSpPr>
          <p:nvPr>
            <p:ph idx="1"/>
          </p:nvPr>
        </p:nvSpPr>
        <p:spPr>
          <a:xfrm>
            <a:off x="461128" y="1112363"/>
            <a:ext cx="10515600"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11/14/19</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53370403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5" y="1187646"/>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0497024"/>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3_Title/sub-title_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2"/>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5"/>
            <a:ext cx="12192000" cy="904286"/>
          </a:xfrm>
        </p:spPr>
        <p:txBody>
          <a:bodyPr lIns="393192" bIns="91440">
            <a:normAutofit/>
          </a:bodyPr>
          <a:lstStyle>
            <a:lvl1pPr marL="0" indent="0">
              <a:buNone/>
              <a:defRPr sz="2800">
                <a:solidFill>
                  <a:schemeClr val="tx1"/>
                </a:solidFill>
                <a:latin typeface="+mj-lt"/>
              </a:defRPr>
            </a:lvl1pPr>
            <a:lvl2pPr marL="456444" indent="0">
              <a:buNone/>
              <a:defRPr/>
            </a:lvl2pPr>
          </a:lstStyle>
          <a:p>
            <a:pPr lvl="0"/>
            <a:r>
              <a:rPr lang="en-US"/>
              <a:t>Subtitle</a:t>
            </a:r>
          </a:p>
        </p:txBody>
      </p:sp>
    </p:spTree>
    <p:extLst>
      <p:ext uri="{BB962C8B-B14F-4D97-AF65-F5344CB8AC3E}">
        <p14:creationId xmlns:p14="http://schemas.microsoft.com/office/powerpoint/2010/main" val="20959675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3666188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58570" y="1344830"/>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11" indent="-224011">
              <a:spcBef>
                <a:spcPts val="588"/>
              </a:spcBef>
              <a:defRPr sz="1961"/>
            </a:lvl2pPr>
            <a:lvl3pPr marL="448021" indent="-224011">
              <a:spcBef>
                <a:spcPts val="588"/>
              </a:spcBef>
              <a:tabLst/>
              <a:defRPr sz="1961"/>
            </a:lvl3pPr>
            <a:lvl4pPr marL="672032" indent="-224011">
              <a:spcBef>
                <a:spcPts val="588"/>
              </a:spcBef>
              <a:defRPr sz="1961"/>
            </a:lvl4pPr>
            <a:lvl5pPr marL="896042" indent="-224011">
              <a:spcBef>
                <a:spcPts val="588"/>
              </a:spcBef>
              <a:tabLst/>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274974" y="1344830"/>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11" indent="-224011">
              <a:spcBef>
                <a:spcPts val="588"/>
              </a:spcBef>
              <a:defRPr sz="1961"/>
            </a:lvl2pPr>
            <a:lvl3pPr marL="448021" indent="-224011">
              <a:spcBef>
                <a:spcPts val="588"/>
              </a:spcBef>
              <a:tabLst/>
              <a:defRPr sz="1961"/>
            </a:lvl3pPr>
            <a:lvl4pPr marL="672032" indent="-224011">
              <a:spcBef>
                <a:spcPts val="588"/>
              </a:spcBef>
              <a:defRPr sz="1961"/>
            </a:lvl4pPr>
            <a:lvl5pPr marL="896042" indent="-224011">
              <a:spcBef>
                <a:spcPts val="588"/>
              </a:spcBef>
              <a:tabLst/>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586186"/>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187843"/>
          </a:xfrm>
        </p:spPr>
        <p:txBody>
          <a:bodyPr/>
          <a:lstStyle>
            <a:lvl1pPr marL="0" indent="0">
              <a:buNone/>
              <a:defRPr/>
            </a:lvl1pPr>
            <a:lvl2pPr marL="457112" indent="0">
              <a:buNone/>
              <a:defRPr/>
            </a:lvl2pPr>
            <a:lvl3pPr marL="914225" indent="0">
              <a:buNone/>
              <a:defRPr/>
            </a:lvl3pPr>
            <a:lvl4pPr marL="1371337" indent="0">
              <a:buNone/>
              <a:defRPr/>
            </a:lvl4pPr>
            <a:lvl5pPr marL="18284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68850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776840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2973118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7405501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29883806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26360463"/>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9840376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one column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5640005" cy="1982722"/>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13168329"/>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Title</a:t>
            </a:r>
          </a:p>
        </p:txBody>
      </p:sp>
      <p:sp>
        <p:nvSpPr>
          <p:cNvPr id="4" name="Text Placeholder 3"/>
          <p:cNvSpPr>
            <a:spLocks noGrp="1"/>
          </p:cNvSpPr>
          <p:nvPr>
            <p:ph type="body" sz="quarter" idx="10" hasCustomPrompt="1"/>
          </p:nvPr>
        </p:nvSpPr>
        <p:spPr>
          <a:xfrm>
            <a:off x="455995" y="1922587"/>
            <a:ext cx="11306469" cy="603538"/>
          </a:xfrm>
        </p:spPr>
        <p:txBody>
          <a:bodyPr wrap="square" lIns="0" tIns="0" rIns="0" bIns="0">
            <a:spAutoFit/>
          </a:bodyPr>
          <a:lstStyle>
            <a:lvl1pPr marL="336145" indent="-336145">
              <a:lnSpc>
                <a:spcPts val="2353"/>
              </a:lnSpc>
              <a:buFont typeface="Wingdings" pitchFamily="2" charset="2"/>
              <a:buChar char="§"/>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Content</a:t>
            </a:r>
          </a:p>
          <a:p>
            <a:pPr lvl="0"/>
            <a:r>
              <a:rPr lang="en-US"/>
              <a:t>Bulleted text</a:t>
            </a:r>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1726197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5134151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01501043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91081734"/>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5176523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4648648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455927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0455104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11975060"/>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339090326"/>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2721822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752844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6363948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A53BA0-146D-42C7-9D35-B6D84A0FF3A4}"/>
              </a:ext>
            </a:extLst>
          </p:cNvPr>
          <p:cNvSpPr>
            <a:spLocks noGrp="1"/>
          </p:cNvSpPr>
          <p:nvPr>
            <p:ph idx="1"/>
          </p:nvPr>
        </p:nvSpPr>
        <p:spPr>
          <a:xfrm>
            <a:off x="548640" y="1386349"/>
            <a:ext cx="10805160" cy="4790615"/>
          </a:xfrm>
        </p:spPr>
        <p:txBody>
          <a:bodyPr>
            <a:normAutofit/>
          </a:bodyPr>
          <a:lstStyle>
            <a:lvl1pPr>
              <a:lnSpc>
                <a:spcPct val="100000"/>
              </a:lnSpc>
              <a:spcBef>
                <a:spcPts val="1200"/>
              </a:spcBef>
              <a:defRPr sz="2000">
                <a:latin typeface="Segoe UI" panose="020B0502040204020203" pitchFamily="34" charset="0"/>
                <a:cs typeface="Segoe UI" panose="020B0502040204020203" pitchFamily="34" charset="0"/>
              </a:defRPr>
            </a:lvl1pPr>
            <a:lvl2pPr>
              <a:defRPr sz="2000">
                <a:latin typeface="Segoe UI" panose="020B0502040204020203" pitchFamily="34" charset="0"/>
                <a:cs typeface="Segoe UI" panose="020B0502040204020203" pitchFamily="34" charset="0"/>
              </a:defRPr>
            </a:lvl2pPr>
            <a:lvl3pPr>
              <a:defRPr sz="2000">
                <a:latin typeface="Segoe UI" panose="020B0502040204020203" pitchFamily="34" charset="0"/>
                <a:cs typeface="Segoe UI" panose="020B0502040204020203" pitchFamily="34" charset="0"/>
              </a:defRPr>
            </a:lvl3pPr>
            <a:lvl4pPr>
              <a:defRPr sz="2000">
                <a:latin typeface="Segoe UI" panose="020B0502040204020203" pitchFamily="34" charset="0"/>
                <a:cs typeface="Segoe UI" panose="020B0502040204020203" pitchFamily="34" charset="0"/>
              </a:defRPr>
            </a:lvl4pPr>
            <a:lvl5pPr>
              <a:defRPr sz="20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21705-4EFA-4602-97D3-8AE4DE31AFFA}"/>
              </a:ext>
            </a:extLst>
          </p:cNvPr>
          <p:cNvSpPr>
            <a:spLocks noGrp="1"/>
          </p:cNvSpPr>
          <p:nvPr>
            <p:ph type="dt" sz="half" idx="10"/>
          </p:nvPr>
        </p:nvSpPr>
        <p:spPr/>
        <p:txBody>
          <a:bodyPr/>
          <a:lstStyle/>
          <a:p>
            <a:fld id="{715EA647-47D7-472B-B8BD-F0368A4CFF40}" type="datetimeFigureOut">
              <a:rPr lang="en-US" smtClean="0"/>
              <a:t>11/14/19</a:t>
            </a:fld>
            <a:endParaRPr lang="en-US"/>
          </a:p>
        </p:txBody>
      </p:sp>
      <p:sp>
        <p:nvSpPr>
          <p:cNvPr id="5" name="Footer Placeholder 4">
            <a:extLst>
              <a:ext uri="{FF2B5EF4-FFF2-40B4-BE49-F238E27FC236}">
                <a16:creationId xmlns:a16="http://schemas.microsoft.com/office/drawing/2014/main" id="{143C4E58-0220-4F1E-A132-5E2C22B542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AE606F-4BC2-49E9-8F29-73B5EC992688}"/>
              </a:ext>
            </a:extLst>
          </p:cNvPr>
          <p:cNvSpPr>
            <a:spLocks noGrp="1"/>
          </p:cNvSpPr>
          <p:nvPr>
            <p:ph type="sldNum" sz="quarter" idx="12"/>
          </p:nvPr>
        </p:nvSpPr>
        <p:spPr/>
        <p:txBody>
          <a:bodyPr/>
          <a:lstStyle/>
          <a:p>
            <a:fld id="{363CD3F6-D7EE-487D-95C9-C85653023146}" type="slidenum">
              <a:rPr lang="en-US" smtClean="0"/>
              <a:t>‹#›</a:t>
            </a:fld>
            <a:endParaRPr lang="en-US"/>
          </a:p>
        </p:txBody>
      </p:sp>
      <p:sp>
        <p:nvSpPr>
          <p:cNvPr id="7" name="Title 1">
            <a:extLst>
              <a:ext uri="{FF2B5EF4-FFF2-40B4-BE49-F238E27FC236}">
                <a16:creationId xmlns:a16="http://schemas.microsoft.com/office/drawing/2014/main" id="{C0FA5123-A74C-D94F-B571-0D85C79BFA10}"/>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Tree>
    <p:extLst>
      <p:ext uri="{BB962C8B-B14F-4D97-AF65-F5344CB8AC3E}">
        <p14:creationId xmlns:p14="http://schemas.microsoft.com/office/powerpoint/2010/main" val="280312661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64945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38047-DFE0-4C0B-B7A2-9EE10F045C7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18A641C-1CB0-4A8C-B97D-A5D80D559A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0C988C-18C0-4B8B-9DB6-7E12AEB9ED56}"/>
              </a:ext>
            </a:extLst>
          </p:cNvPr>
          <p:cNvSpPr>
            <a:spLocks noGrp="1"/>
          </p:cNvSpPr>
          <p:nvPr>
            <p:ph type="dt" sz="half" idx="10"/>
          </p:nvPr>
        </p:nvSpPr>
        <p:spPr/>
        <p:txBody>
          <a:bodyPr/>
          <a:lstStyle/>
          <a:p>
            <a:fld id="{715EA647-47D7-472B-B8BD-F0368A4CFF40}" type="datetimeFigureOut">
              <a:rPr lang="en-US" smtClean="0"/>
              <a:t>11/14/19</a:t>
            </a:fld>
            <a:endParaRPr lang="en-US"/>
          </a:p>
        </p:txBody>
      </p:sp>
      <p:sp>
        <p:nvSpPr>
          <p:cNvPr id="5" name="Footer Placeholder 4">
            <a:extLst>
              <a:ext uri="{FF2B5EF4-FFF2-40B4-BE49-F238E27FC236}">
                <a16:creationId xmlns:a16="http://schemas.microsoft.com/office/drawing/2014/main" id="{5060D536-DDC9-4E0B-9DEB-EC5D0A82A8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9A32A9-F6B2-4F7B-8515-FD971D887F3F}"/>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2153575047"/>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FAD45-5510-40D6-8DF5-B6EF739BC1A0}"/>
              </a:ext>
            </a:extLst>
          </p:cNvPr>
          <p:cNvSpPr>
            <a:spLocks noGrp="1"/>
          </p:cNvSpPr>
          <p:nvPr>
            <p:ph type="title"/>
          </p:nvPr>
        </p:nvSpPr>
        <p:spPr>
          <a:xfrm>
            <a:off x="505378" y="457200"/>
            <a:ext cx="10848422" cy="553998"/>
          </a:xfrm>
        </p:spPr>
        <p:txBody>
          <a:bodyPr>
            <a:noAutofit/>
          </a:bodyPr>
          <a:lstStyle>
            <a:lvl1pPr>
              <a:defRPr sz="36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FA53BA0-146D-42C7-9D35-B6D84A0FF3A4}"/>
              </a:ext>
            </a:extLst>
          </p:cNvPr>
          <p:cNvSpPr>
            <a:spLocks noGrp="1"/>
          </p:cNvSpPr>
          <p:nvPr>
            <p:ph idx="1"/>
          </p:nvPr>
        </p:nvSpPr>
        <p:spPr>
          <a:xfrm>
            <a:off x="548640" y="1386348"/>
            <a:ext cx="10805160" cy="4790615"/>
          </a:xfrm>
        </p:spPr>
        <p:txBody>
          <a:bodyPr>
            <a:normAutofit/>
          </a:bodyPr>
          <a:lstStyle>
            <a:lvl1pPr>
              <a:lnSpc>
                <a:spcPct val="100000"/>
              </a:lnSpc>
              <a:spcBef>
                <a:spcPts val="1200"/>
              </a:spcBef>
              <a:defRPr sz="2000">
                <a:latin typeface="Segoe UI" panose="020B0502040204020203" pitchFamily="34" charset="0"/>
                <a:cs typeface="Segoe UI" panose="020B0502040204020203" pitchFamily="34" charset="0"/>
              </a:defRPr>
            </a:lvl1pPr>
            <a:lvl2pPr>
              <a:defRPr sz="2000">
                <a:latin typeface="Segoe UI" panose="020B0502040204020203" pitchFamily="34" charset="0"/>
                <a:cs typeface="Segoe UI" panose="020B0502040204020203" pitchFamily="34" charset="0"/>
              </a:defRPr>
            </a:lvl2pPr>
            <a:lvl3pPr>
              <a:defRPr sz="2000">
                <a:latin typeface="Segoe UI" panose="020B0502040204020203" pitchFamily="34" charset="0"/>
                <a:cs typeface="Segoe UI" panose="020B0502040204020203" pitchFamily="34" charset="0"/>
              </a:defRPr>
            </a:lvl3pPr>
            <a:lvl4pPr>
              <a:defRPr sz="2000">
                <a:latin typeface="Segoe UI" panose="020B0502040204020203" pitchFamily="34" charset="0"/>
                <a:cs typeface="Segoe UI" panose="020B0502040204020203" pitchFamily="34" charset="0"/>
              </a:defRPr>
            </a:lvl4pPr>
            <a:lvl5pPr>
              <a:defRPr sz="20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21705-4EFA-4602-97D3-8AE4DE31AFFA}"/>
              </a:ext>
            </a:extLst>
          </p:cNvPr>
          <p:cNvSpPr>
            <a:spLocks noGrp="1"/>
          </p:cNvSpPr>
          <p:nvPr>
            <p:ph type="dt" sz="half" idx="10"/>
          </p:nvPr>
        </p:nvSpPr>
        <p:spPr/>
        <p:txBody>
          <a:bodyPr/>
          <a:lstStyle/>
          <a:p>
            <a:fld id="{715EA647-47D7-472B-B8BD-F0368A4CFF40}" type="datetimeFigureOut">
              <a:rPr lang="en-US" smtClean="0"/>
              <a:t>11/14/19</a:t>
            </a:fld>
            <a:endParaRPr lang="en-US"/>
          </a:p>
        </p:txBody>
      </p:sp>
      <p:sp>
        <p:nvSpPr>
          <p:cNvPr id="5" name="Footer Placeholder 4">
            <a:extLst>
              <a:ext uri="{FF2B5EF4-FFF2-40B4-BE49-F238E27FC236}">
                <a16:creationId xmlns:a16="http://schemas.microsoft.com/office/drawing/2014/main" id="{143C4E58-0220-4F1E-A132-5E2C22B542C5}"/>
              </a:ext>
            </a:extLst>
          </p:cNvPr>
          <p:cNvSpPr>
            <a:spLocks noGrp="1"/>
          </p:cNvSpPr>
          <p:nvPr>
            <p:ph type="ftr" sz="quarter" idx="11"/>
          </p:nvPr>
        </p:nvSpPr>
        <p:spPr/>
        <p:txBody>
          <a:bodyPr/>
          <a:lstStyle/>
          <a:p>
            <a:endParaRPr lang="en-US"/>
          </a:p>
        </p:txBody>
      </p:sp>
      <p:pic>
        <p:nvPicPr>
          <p:cNvPr id="7" name="Picture 6">
            <a:extLst>
              <a:ext uri="{FF2B5EF4-FFF2-40B4-BE49-F238E27FC236}">
                <a16:creationId xmlns:a16="http://schemas.microsoft.com/office/drawing/2014/main" id="{FA8E3D49-D579-4643-8AA0-A8136BA23EFF}"/>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19453179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DF091-C5BB-4FA6-BBBB-82DC7E4BD4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53428C-4466-4DA9-8737-18E2488D5B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56C67F3-2018-494F-A35E-5ABCE7DA9493}"/>
              </a:ext>
            </a:extLst>
          </p:cNvPr>
          <p:cNvSpPr>
            <a:spLocks noGrp="1"/>
          </p:cNvSpPr>
          <p:nvPr>
            <p:ph type="dt" sz="half" idx="10"/>
          </p:nvPr>
        </p:nvSpPr>
        <p:spPr/>
        <p:txBody>
          <a:bodyPr/>
          <a:lstStyle/>
          <a:p>
            <a:fld id="{715EA647-47D7-472B-B8BD-F0368A4CFF40}" type="datetimeFigureOut">
              <a:rPr lang="en-US" smtClean="0"/>
              <a:t>11/14/19</a:t>
            </a:fld>
            <a:endParaRPr lang="en-US"/>
          </a:p>
        </p:txBody>
      </p:sp>
      <p:sp>
        <p:nvSpPr>
          <p:cNvPr id="5" name="Footer Placeholder 4">
            <a:extLst>
              <a:ext uri="{FF2B5EF4-FFF2-40B4-BE49-F238E27FC236}">
                <a16:creationId xmlns:a16="http://schemas.microsoft.com/office/drawing/2014/main" id="{98A08C3C-381E-43A9-8193-C7E32D5254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23ABB4-F590-4CC3-A6B9-9F42154E7569}"/>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170167549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6F624-F80F-4433-8D9E-B5CF8B602B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EF736-8153-4C55-A9FD-81A9B9D0B9F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AF871E-A5CB-4654-BE17-D3D96AB7B3B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E4756C-91DD-41E4-95CF-CAE444F65954}"/>
              </a:ext>
            </a:extLst>
          </p:cNvPr>
          <p:cNvSpPr>
            <a:spLocks noGrp="1"/>
          </p:cNvSpPr>
          <p:nvPr>
            <p:ph type="dt" sz="half" idx="10"/>
          </p:nvPr>
        </p:nvSpPr>
        <p:spPr/>
        <p:txBody>
          <a:bodyPr/>
          <a:lstStyle/>
          <a:p>
            <a:fld id="{715EA647-47D7-472B-B8BD-F0368A4CFF40}" type="datetimeFigureOut">
              <a:rPr lang="en-US" smtClean="0"/>
              <a:t>11/14/19</a:t>
            </a:fld>
            <a:endParaRPr lang="en-US"/>
          </a:p>
        </p:txBody>
      </p:sp>
      <p:sp>
        <p:nvSpPr>
          <p:cNvPr id="6" name="Footer Placeholder 5">
            <a:extLst>
              <a:ext uri="{FF2B5EF4-FFF2-40B4-BE49-F238E27FC236}">
                <a16:creationId xmlns:a16="http://schemas.microsoft.com/office/drawing/2014/main" id="{CF260E44-E092-4094-B50E-A9B9265212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679DB6-08D1-4A99-BE5C-50B829442C4D}"/>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234121339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06592-FE03-4310-8CFE-BFEA056407A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4C9966F-9C00-4971-A80C-0A391815E5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F2B40C9-A880-4CEC-A20C-824241A5929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A30681-9F68-4F02-B461-AEC00DEABE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6022365-26F6-4B30-8336-91E39AA46A5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10FF49-BDE2-4765-9C1D-47BEE39E29DC}"/>
              </a:ext>
            </a:extLst>
          </p:cNvPr>
          <p:cNvSpPr>
            <a:spLocks noGrp="1"/>
          </p:cNvSpPr>
          <p:nvPr>
            <p:ph type="dt" sz="half" idx="10"/>
          </p:nvPr>
        </p:nvSpPr>
        <p:spPr/>
        <p:txBody>
          <a:bodyPr/>
          <a:lstStyle/>
          <a:p>
            <a:fld id="{715EA647-47D7-472B-B8BD-F0368A4CFF40}" type="datetimeFigureOut">
              <a:rPr lang="en-US" smtClean="0"/>
              <a:t>11/14/19</a:t>
            </a:fld>
            <a:endParaRPr lang="en-US"/>
          </a:p>
        </p:txBody>
      </p:sp>
      <p:sp>
        <p:nvSpPr>
          <p:cNvPr id="8" name="Footer Placeholder 7">
            <a:extLst>
              <a:ext uri="{FF2B5EF4-FFF2-40B4-BE49-F238E27FC236}">
                <a16:creationId xmlns:a16="http://schemas.microsoft.com/office/drawing/2014/main" id="{C4DC4B70-3FCF-4F6E-84D3-1EABDFF446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221E194-9858-4BB4-9462-8BC54C83C237}"/>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69412314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AB5E4-0C9D-4409-A89E-AEB96B046B54}"/>
              </a:ext>
            </a:extLst>
          </p:cNvPr>
          <p:cNvSpPr>
            <a:spLocks noGrp="1"/>
          </p:cNvSpPr>
          <p:nvPr>
            <p:ph type="title"/>
          </p:nvPr>
        </p:nvSpPr>
        <p:spPr/>
        <p:txBody>
          <a:bodyPr>
            <a:normAutofit/>
          </a:bodyPr>
          <a:lstStyle>
            <a:lvl1pPr>
              <a:defRPr sz="36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DA1681FC-179E-4FF1-BF2B-40888BFD3CAF}"/>
              </a:ext>
            </a:extLst>
          </p:cNvPr>
          <p:cNvSpPr>
            <a:spLocks noGrp="1"/>
          </p:cNvSpPr>
          <p:nvPr>
            <p:ph type="dt" sz="half" idx="10"/>
          </p:nvPr>
        </p:nvSpPr>
        <p:spPr/>
        <p:txBody>
          <a:bodyPr/>
          <a:lstStyle/>
          <a:p>
            <a:fld id="{715EA647-47D7-472B-B8BD-F0368A4CFF40}" type="datetimeFigureOut">
              <a:rPr lang="en-US" smtClean="0"/>
              <a:t>11/14/19</a:t>
            </a:fld>
            <a:endParaRPr lang="en-US"/>
          </a:p>
        </p:txBody>
      </p:sp>
      <p:sp>
        <p:nvSpPr>
          <p:cNvPr id="4" name="Footer Placeholder 3">
            <a:extLst>
              <a:ext uri="{FF2B5EF4-FFF2-40B4-BE49-F238E27FC236}">
                <a16:creationId xmlns:a16="http://schemas.microsoft.com/office/drawing/2014/main" id="{BF9DE3CF-E5AE-4058-AA02-07EF44091C70}"/>
              </a:ext>
            </a:extLst>
          </p:cNvPr>
          <p:cNvSpPr>
            <a:spLocks noGrp="1"/>
          </p:cNvSpPr>
          <p:nvPr>
            <p:ph type="ftr" sz="quarter" idx="11"/>
          </p:nvPr>
        </p:nvSpPr>
        <p:spPr/>
        <p:txBody>
          <a:bodyPr/>
          <a:lstStyle/>
          <a:p>
            <a:endParaRPr lang="en-US"/>
          </a:p>
        </p:txBody>
      </p:sp>
      <p:pic>
        <p:nvPicPr>
          <p:cNvPr id="6" name="Picture 5">
            <a:extLst>
              <a:ext uri="{FF2B5EF4-FFF2-40B4-BE49-F238E27FC236}">
                <a16:creationId xmlns:a16="http://schemas.microsoft.com/office/drawing/2014/main" id="{A6DA2DF9-242D-DD46-8DB4-05BC1D54132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43322637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BE3E79-6D40-447B-949C-94814C6BBD95}"/>
              </a:ext>
            </a:extLst>
          </p:cNvPr>
          <p:cNvSpPr>
            <a:spLocks noGrp="1"/>
          </p:cNvSpPr>
          <p:nvPr>
            <p:ph type="dt" sz="half" idx="10"/>
          </p:nvPr>
        </p:nvSpPr>
        <p:spPr/>
        <p:txBody>
          <a:bodyPr/>
          <a:lstStyle/>
          <a:p>
            <a:fld id="{715EA647-47D7-472B-B8BD-F0368A4CFF40}" type="datetimeFigureOut">
              <a:rPr lang="en-US" smtClean="0"/>
              <a:t>11/14/19</a:t>
            </a:fld>
            <a:endParaRPr lang="en-US"/>
          </a:p>
        </p:txBody>
      </p:sp>
      <p:sp>
        <p:nvSpPr>
          <p:cNvPr id="3" name="Footer Placeholder 2">
            <a:extLst>
              <a:ext uri="{FF2B5EF4-FFF2-40B4-BE49-F238E27FC236}">
                <a16:creationId xmlns:a16="http://schemas.microsoft.com/office/drawing/2014/main" id="{1C4FD29C-954C-42D4-A3D5-E52C884D6C4C}"/>
              </a:ext>
            </a:extLst>
          </p:cNvPr>
          <p:cNvSpPr>
            <a:spLocks noGrp="1"/>
          </p:cNvSpPr>
          <p:nvPr>
            <p:ph type="ftr" sz="quarter" idx="11"/>
          </p:nvPr>
        </p:nvSpPr>
        <p:spPr/>
        <p:txBody>
          <a:bodyPr/>
          <a:lstStyle/>
          <a:p>
            <a:endParaRPr lang="en-US"/>
          </a:p>
        </p:txBody>
      </p:sp>
      <p:pic>
        <p:nvPicPr>
          <p:cNvPr id="5" name="Picture 4">
            <a:extLst>
              <a:ext uri="{FF2B5EF4-FFF2-40B4-BE49-F238E27FC236}">
                <a16:creationId xmlns:a16="http://schemas.microsoft.com/office/drawing/2014/main" id="{0257FB0A-7B72-D348-A373-EDC5A5FC5B29}"/>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10466622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A4290-030C-4559-9E17-CE2640153E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0CD23F-8287-4BDB-BF76-473D8F93A4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3E3C71-C834-43DA-B7A0-7E7C05617A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D3FE7B3-2E90-49E1-B421-A609FA01239D}"/>
              </a:ext>
            </a:extLst>
          </p:cNvPr>
          <p:cNvSpPr>
            <a:spLocks noGrp="1"/>
          </p:cNvSpPr>
          <p:nvPr>
            <p:ph type="dt" sz="half" idx="10"/>
          </p:nvPr>
        </p:nvSpPr>
        <p:spPr/>
        <p:txBody>
          <a:bodyPr/>
          <a:lstStyle/>
          <a:p>
            <a:fld id="{715EA647-47D7-472B-B8BD-F0368A4CFF40}" type="datetimeFigureOut">
              <a:rPr lang="en-US" smtClean="0"/>
              <a:t>11/14/19</a:t>
            </a:fld>
            <a:endParaRPr lang="en-US"/>
          </a:p>
        </p:txBody>
      </p:sp>
      <p:sp>
        <p:nvSpPr>
          <p:cNvPr id="6" name="Footer Placeholder 5">
            <a:extLst>
              <a:ext uri="{FF2B5EF4-FFF2-40B4-BE49-F238E27FC236}">
                <a16:creationId xmlns:a16="http://schemas.microsoft.com/office/drawing/2014/main" id="{8EF1E2B3-FF96-4A87-B988-0931302E6F6E}"/>
              </a:ext>
            </a:extLst>
          </p:cNvPr>
          <p:cNvSpPr>
            <a:spLocks noGrp="1"/>
          </p:cNvSpPr>
          <p:nvPr>
            <p:ph type="ftr" sz="quarter" idx="11"/>
          </p:nvPr>
        </p:nvSpPr>
        <p:spPr/>
        <p:txBody>
          <a:bodyPr/>
          <a:lstStyle/>
          <a:p>
            <a:endParaRPr lang="en-US"/>
          </a:p>
        </p:txBody>
      </p:sp>
      <p:pic>
        <p:nvPicPr>
          <p:cNvPr id="8" name="Picture 7">
            <a:extLst>
              <a:ext uri="{FF2B5EF4-FFF2-40B4-BE49-F238E27FC236}">
                <a16:creationId xmlns:a16="http://schemas.microsoft.com/office/drawing/2014/main" id="{9E396919-B50F-EA43-BE3B-5FFCB5D022B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5663202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57869986"/>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8A446-4141-4FE6-B16E-BD791E9FD1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C706310-8221-4BA3-B3CF-B144B0CE1F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9A6072-1F2A-4DD1-A79F-947CB0517A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C0AA414-C7B5-46B0-83E8-C6BD4145BE0E}"/>
              </a:ext>
            </a:extLst>
          </p:cNvPr>
          <p:cNvSpPr>
            <a:spLocks noGrp="1"/>
          </p:cNvSpPr>
          <p:nvPr>
            <p:ph type="dt" sz="half" idx="10"/>
          </p:nvPr>
        </p:nvSpPr>
        <p:spPr/>
        <p:txBody>
          <a:bodyPr/>
          <a:lstStyle/>
          <a:p>
            <a:fld id="{715EA647-47D7-472B-B8BD-F0368A4CFF40}" type="datetimeFigureOut">
              <a:rPr lang="en-US" smtClean="0"/>
              <a:t>11/14/19</a:t>
            </a:fld>
            <a:endParaRPr lang="en-US"/>
          </a:p>
        </p:txBody>
      </p:sp>
      <p:sp>
        <p:nvSpPr>
          <p:cNvPr id="6" name="Footer Placeholder 5">
            <a:extLst>
              <a:ext uri="{FF2B5EF4-FFF2-40B4-BE49-F238E27FC236}">
                <a16:creationId xmlns:a16="http://schemas.microsoft.com/office/drawing/2014/main" id="{D3DEC765-C38B-4C00-8ACA-69BC5916B7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36CB3A-AD4A-4868-8649-8EBC49C4B6C2}"/>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425029604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378A7-5C33-4A4B-BEBC-1A42A09D964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32BEAE-15B5-4E4D-98B9-0EEF35DD7BA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E6E118-B7C5-4717-9782-042439CD08EF}"/>
              </a:ext>
            </a:extLst>
          </p:cNvPr>
          <p:cNvSpPr>
            <a:spLocks noGrp="1"/>
          </p:cNvSpPr>
          <p:nvPr>
            <p:ph type="dt" sz="half" idx="10"/>
          </p:nvPr>
        </p:nvSpPr>
        <p:spPr/>
        <p:txBody>
          <a:bodyPr/>
          <a:lstStyle/>
          <a:p>
            <a:fld id="{715EA647-47D7-472B-B8BD-F0368A4CFF40}" type="datetimeFigureOut">
              <a:rPr lang="en-US" smtClean="0"/>
              <a:t>11/14/19</a:t>
            </a:fld>
            <a:endParaRPr lang="en-US"/>
          </a:p>
        </p:txBody>
      </p:sp>
      <p:sp>
        <p:nvSpPr>
          <p:cNvPr id="5" name="Footer Placeholder 4">
            <a:extLst>
              <a:ext uri="{FF2B5EF4-FFF2-40B4-BE49-F238E27FC236}">
                <a16:creationId xmlns:a16="http://schemas.microsoft.com/office/drawing/2014/main" id="{806507F2-42CD-46C9-B361-09DB9697A9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690011-00F4-441C-8161-CB32723CC2BA}"/>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232783378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31DCC1-4989-4DC4-A452-308286F08E0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FB700E-65DD-4BDE-87CF-CB344EBF2AC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9D7A27-275F-4086-AF8B-021AD405F1DB}"/>
              </a:ext>
            </a:extLst>
          </p:cNvPr>
          <p:cNvSpPr>
            <a:spLocks noGrp="1"/>
          </p:cNvSpPr>
          <p:nvPr>
            <p:ph type="dt" sz="half" idx="10"/>
          </p:nvPr>
        </p:nvSpPr>
        <p:spPr/>
        <p:txBody>
          <a:bodyPr/>
          <a:lstStyle/>
          <a:p>
            <a:fld id="{715EA647-47D7-472B-B8BD-F0368A4CFF40}" type="datetimeFigureOut">
              <a:rPr lang="en-US" smtClean="0"/>
              <a:t>11/14/19</a:t>
            </a:fld>
            <a:endParaRPr lang="en-US"/>
          </a:p>
        </p:txBody>
      </p:sp>
      <p:sp>
        <p:nvSpPr>
          <p:cNvPr id="5" name="Footer Placeholder 4">
            <a:extLst>
              <a:ext uri="{FF2B5EF4-FFF2-40B4-BE49-F238E27FC236}">
                <a16:creationId xmlns:a16="http://schemas.microsoft.com/office/drawing/2014/main" id="{0E79E118-A3FB-49BD-9414-9E29C233C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ABDB23-98B7-4F88-90C0-610F6576DA79}"/>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205714735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831806"/>
            <a:ext cx="5943600" cy="701731"/>
          </a:xfrm>
        </p:spPr>
        <p:txBody>
          <a:bodyPr anchor="b" anchorCtr="0">
            <a:spAutoFit/>
          </a:bodyPr>
          <a:lstStyle>
            <a:lvl1pPr>
              <a:defRPr>
                <a:latin typeface="Segoe UI Semibold" panose="020B0702040204020203" pitchFamily="34" charset="0"/>
                <a:cs typeface="Segoe UI Semibold" panose="020B07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Segoe UI" panose="020B0502040204020203" pitchFamily="34" charset="0"/>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Segoe UI Semibold" panose="020B0702040204020203" pitchFamily="34" charset="0"/>
                <a:ea typeface="+mn-ea"/>
                <a:cs typeface="Segoe UI Semibold" panose="020B07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617815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Segoe UI" panose="020B0502040204020203" pitchFamily="34" charset="0"/>
                <a:cs typeface="Segoe UI" panose="020B0502040204020203" pitchFamily="34" charset="0"/>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03747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157331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46872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90792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2158885"/>
            <a:ext cx="11306469" cy="4078687"/>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437140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pic>
        <p:nvPicPr>
          <p:cNvPr id="4" name="Picture 3">
            <a:extLst>
              <a:ext uri="{FF2B5EF4-FFF2-40B4-BE49-F238E27FC236}">
                <a16:creationId xmlns:a16="http://schemas.microsoft.com/office/drawing/2014/main" id="{C7F67E5C-20DB-5248-8D29-FB42B21CF8A9}"/>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046536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611371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7945"/>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452560"/>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pic>
        <p:nvPicPr>
          <p:cNvPr id="8" name="Picture 7">
            <a:extLst>
              <a:ext uri="{FF2B5EF4-FFF2-40B4-BE49-F238E27FC236}">
                <a16:creationId xmlns:a16="http://schemas.microsoft.com/office/drawing/2014/main" id="{ED633EB5-A0D8-0E45-95CF-80610FC8CA2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821153810"/>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4666671"/>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14598588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February 11–15, 2019</a:t>
            </a:r>
          </a:p>
          <a:p>
            <a:pPr algn="l"/>
            <a:r>
              <a:rPr lang="en-US" sz="200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32455752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45440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0068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24749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47177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47072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4977232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9477021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4850476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98473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219544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070886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0448941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2633997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2638950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767589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21288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465034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696894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473481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78231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9965268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268841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226066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297368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FAD45-5510-40D6-8DF5-B6EF739BC1A0}"/>
              </a:ext>
            </a:extLst>
          </p:cNvPr>
          <p:cNvSpPr>
            <a:spLocks noGrp="1"/>
          </p:cNvSpPr>
          <p:nvPr>
            <p:ph type="title"/>
          </p:nvPr>
        </p:nvSpPr>
        <p:spPr>
          <a:xfrm>
            <a:off x="505378" y="457200"/>
            <a:ext cx="10848422" cy="553998"/>
          </a:xfrm>
        </p:spPr>
        <p:txBody>
          <a:bodyPr>
            <a:noAutofit/>
          </a:bodyPr>
          <a:lstStyle>
            <a:lvl1pPr>
              <a:defRPr sz="36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FA53BA0-146D-42C7-9D35-B6D84A0FF3A4}"/>
              </a:ext>
            </a:extLst>
          </p:cNvPr>
          <p:cNvSpPr>
            <a:spLocks noGrp="1"/>
          </p:cNvSpPr>
          <p:nvPr>
            <p:ph idx="1"/>
          </p:nvPr>
        </p:nvSpPr>
        <p:spPr>
          <a:xfrm>
            <a:off x="548640" y="1386348"/>
            <a:ext cx="10805160" cy="4790615"/>
          </a:xfrm>
        </p:spPr>
        <p:txBody>
          <a:bodyPr>
            <a:normAutofit/>
          </a:bodyPr>
          <a:lstStyle>
            <a:lvl1pPr>
              <a:lnSpc>
                <a:spcPct val="100000"/>
              </a:lnSpc>
              <a:spcBef>
                <a:spcPts val="1200"/>
              </a:spcBef>
              <a:defRPr sz="2000">
                <a:latin typeface="Segoe UI" panose="020B0502040204020203" pitchFamily="34" charset="0"/>
                <a:cs typeface="Segoe UI" panose="020B0502040204020203" pitchFamily="34" charset="0"/>
              </a:defRPr>
            </a:lvl1pPr>
            <a:lvl2pPr>
              <a:defRPr sz="2000">
                <a:latin typeface="Segoe UI" panose="020B0502040204020203" pitchFamily="34" charset="0"/>
                <a:cs typeface="Segoe UI" panose="020B0502040204020203" pitchFamily="34" charset="0"/>
              </a:defRPr>
            </a:lvl2pPr>
            <a:lvl3pPr>
              <a:defRPr sz="2000">
                <a:latin typeface="Segoe UI" panose="020B0502040204020203" pitchFamily="34" charset="0"/>
                <a:cs typeface="Segoe UI" panose="020B0502040204020203" pitchFamily="34" charset="0"/>
              </a:defRPr>
            </a:lvl3pPr>
            <a:lvl4pPr>
              <a:defRPr sz="2000">
                <a:latin typeface="Segoe UI" panose="020B0502040204020203" pitchFamily="34" charset="0"/>
                <a:cs typeface="Segoe UI" panose="020B0502040204020203" pitchFamily="34" charset="0"/>
              </a:defRPr>
            </a:lvl4pPr>
            <a:lvl5pPr>
              <a:defRPr sz="20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21705-4EFA-4602-97D3-8AE4DE31AFFA}"/>
              </a:ext>
            </a:extLst>
          </p:cNvPr>
          <p:cNvSpPr>
            <a:spLocks noGrp="1"/>
          </p:cNvSpPr>
          <p:nvPr>
            <p:ph type="dt" sz="half" idx="10"/>
          </p:nvPr>
        </p:nvSpPr>
        <p:spPr/>
        <p:txBody>
          <a:bodyPr/>
          <a:lstStyle/>
          <a:p>
            <a:fld id="{715EA647-47D7-472B-B8BD-F0368A4CFF40}" type="datetimeFigureOut">
              <a:rPr lang="en-US" smtClean="0"/>
              <a:t>11/14/19</a:t>
            </a:fld>
            <a:endParaRPr lang="en-US"/>
          </a:p>
        </p:txBody>
      </p:sp>
      <p:sp>
        <p:nvSpPr>
          <p:cNvPr id="5" name="Footer Placeholder 4">
            <a:extLst>
              <a:ext uri="{FF2B5EF4-FFF2-40B4-BE49-F238E27FC236}">
                <a16:creationId xmlns:a16="http://schemas.microsoft.com/office/drawing/2014/main" id="{143C4E58-0220-4F1E-A132-5E2C22B542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AE606F-4BC2-49E9-8F29-73B5EC992688}"/>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472038071"/>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8A446-4141-4FE6-B16E-BD791E9FD1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C706310-8221-4BA3-B3CF-B144B0CE1F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9A6072-1F2A-4DD1-A79F-947CB0517A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C0AA414-C7B5-46B0-83E8-C6BD4145BE0E}"/>
              </a:ext>
            </a:extLst>
          </p:cNvPr>
          <p:cNvSpPr>
            <a:spLocks noGrp="1"/>
          </p:cNvSpPr>
          <p:nvPr>
            <p:ph type="dt" sz="half" idx="10"/>
          </p:nvPr>
        </p:nvSpPr>
        <p:spPr/>
        <p:txBody>
          <a:bodyPr/>
          <a:lstStyle/>
          <a:p>
            <a:fld id="{715EA647-47D7-472B-B8BD-F0368A4CFF40}" type="datetimeFigureOut">
              <a:rPr lang="en-US" smtClean="0"/>
              <a:t>11/14/19</a:t>
            </a:fld>
            <a:endParaRPr lang="en-US"/>
          </a:p>
        </p:txBody>
      </p:sp>
      <p:sp>
        <p:nvSpPr>
          <p:cNvPr id="6" name="Footer Placeholder 5">
            <a:extLst>
              <a:ext uri="{FF2B5EF4-FFF2-40B4-BE49-F238E27FC236}">
                <a16:creationId xmlns:a16="http://schemas.microsoft.com/office/drawing/2014/main" id="{D3DEC765-C38B-4C00-8ACA-69BC5916B7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36CB3A-AD4A-4868-8649-8EBC49C4B6C2}"/>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1147697634"/>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AB5E4-0C9D-4409-A89E-AEB96B046B54}"/>
              </a:ext>
            </a:extLst>
          </p:cNvPr>
          <p:cNvSpPr>
            <a:spLocks noGrp="1"/>
          </p:cNvSpPr>
          <p:nvPr>
            <p:ph type="title"/>
          </p:nvPr>
        </p:nvSpPr>
        <p:spPr/>
        <p:txBody>
          <a:bodyPr>
            <a:normAutofit/>
          </a:bodyPr>
          <a:lstStyle>
            <a:lvl1pPr>
              <a:defRPr sz="36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DA1681FC-179E-4FF1-BF2B-40888BFD3CAF}"/>
              </a:ext>
            </a:extLst>
          </p:cNvPr>
          <p:cNvSpPr>
            <a:spLocks noGrp="1"/>
          </p:cNvSpPr>
          <p:nvPr>
            <p:ph type="dt" sz="half" idx="10"/>
          </p:nvPr>
        </p:nvSpPr>
        <p:spPr/>
        <p:txBody>
          <a:bodyPr/>
          <a:lstStyle/>
          <a:p>
            <a:fld id="{715EA647-47D7-472B-B8BD-F0368A4CFF40}" type="datetimeFigureOut">
              <a:rPr lang="en-US" smtClean="0"/>
              <a:t>11/14/19</a:t>
            </a:fld>
            <a:endParaRPr lang="en-US"/>
          </a:p>
        </p:txBody>
      </p:sp>
      <p:sp>
        <p:nvSpPr>
          <p:cNvPr id="4" name="Footer Placeholder 3">
            <a:extLst>
              <a:ext uri="{FF2B5EF4-FFF2-40B4-BE49-F238E27FC236}">
                <a16:creationId xmlns:a16="http://schemas.microsoft.com/office/drawing/2014/main" id="{BF9DE3CF-E5AE-4058-AA02-07EF44091C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8D7C30-5F23-4617-82FA-AC46EE772747}"/>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1571386246"/>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A53BA0-146D-42C7-9D35-B6D84A0FF3A4}"/>
              </a:ext>
            </a:extLst>
          </p:cNvPr>
          <p:cNvSpPr>
            <a:spLocks noGrp="1"/>
          </p:cNvSpPr>
          <p:nvPr>
            <p:ph idx="1"/>
          </p:nvPr>
        </p:nvSpPr>
        <p:spPr>
          <a:xfrm>
            <a:off x="548640" y="1386349"/>
            <a:ext cx="10805160" cy="4790615"/>
          </a:xfrm>
        </p:spPr>
        <p:txBody>
          <a:bodyPr>
            <a:normAutofit/>
          </a:bodyPr>
          <a:lstStyle>
            <a:lvl1pPr>
              <a:lnSpc>
                <a:spcPct val="100000"/>
              </a:lnSpc>
              <a:spcBef>
                <a:spcPts val="1200"/>
              </a:spcBef>
              <a:defRPr sz="2000">
                <a:latin typeface="Segoe UI" panose="020B0502040204020203" pitchFamily="34" charset="0"/>
                <a:cs typeface="Segoe UI" panose="020B0502040204020203" pitchFamily="34" charset="0"/>
              </a:defRPr>
            </a:lvl1pPr>
            <a:lvl2pPr>
              <a:defRPr sz="2000">
                <a:latin typeface="Segoe UI" panose="020B0502040204020203" pitchFamily="34" charset="0"/>
                <a:cs typeface="Segoe UI" panose="020B0502040204020203" pitchFamily="34" charset="0"/>
              </a:defRPr>
            </a:lvl2pPr>
            <a:lvl3pPr>
              <a:defRPr sz="2000">
                <a:latin typeface="Segoe UI" panose="020B0502040204020203" pitchFamily="34" charset="0"/>
                <a:cs typeface="Segoe UI" panose="020B0502040204020203" pitchFamily="34" charset="0"/>
              </a:defRPr>
            </a:lvl3pPr>
            <a:lvl4pPr>
              <a:defRPr sz="2000">
                <a:latin typeface="Segoe UI" panose="020B0502040204020203" pitchFamily="34" charset="0"/>
                <a:cs typeface="Segoe UI" panose="020B0502040204020203" pitchFamily="34" charset="0"/>
              </a:defRPr>
            </a:lvl4pPr>
            <a:lvl5pPr>
              <a:defRPr sz="20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21705-4EFA-4602-97D3-8AE4DE31AFFA}"/>
              </a:ext>
            </a:extLst>
          </p:cNvPr>
          <p:cNvSpPr>
            <a:spLocks noGrp="1"/>
          </p:cNvSpPr>
          <p:nvPr>
            <p:ph type="dt" sz="half" idx="10"/>
          </p:nvPr>
        </p:nvSpPr>
        <p:spPr/>
        <p:txBody>
          <a:bodyPr/>
          <a:lstStyle/>
          <a:p>
            <a:fld id="{715EA647-47D7-472B-B8BD-F0368A4CFF40}" type="datetimeFigureOut">
              <a:rPr lang="en-US" smtClean="0"/>
              <a:t>11/14/19</a:t>
            </a:fld>
            <a:endParaRPr lang="en-US"/>
          </a:p>
        </p:txBody>
      </p:sp>
      <p:sp>
        <p:nvSpPr>
          <p:cNvPr id="5" name="Footer Placeholder 4">
            <a:extLst>
              <a:ext uri="{FF2B5EF4-FFF2-40B4-BE49-F238E27FC236}">
                <a16:creationId xmlns:a16="http://schemas.microsoft.com/office/drawing/2014/main" id="{143C4E58-0220-4F1E-A132-5E2C22B542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AE606F-4BC2-49E9-8F29-73B5EC992688}"/>
              </a:ext>
            </a:extLst>
          </p:cNvPr>
          <p:cNvSpPr>
            <a:spLocks noGrp="1"/>
          </p:cNvSpPr>
          <p:nvPr>
            <p:ph type="sldNum" sz="quarter" idx="12"/>
          </p:nvPr>
        </p:nvSpPr>
        <p:spPr/>
        <p:txBody>
          <a:bodyPr/>
          <a:lstStyle/>
          <a:p>
            <a:fld id="{363CD3F6-D7EE-487D-95C9-C85653023146}" type="slidenum">
              <a:rPr lang="en-US" smtClean="0"/>
              <a:t>‹#›</a:t>
            </a:fld>
            <a:endParaRPr lang="en-US"/>
          </a:p>
        </p:txBody>
      </p:sp>
      <p:sp>
        <p:nvSpPr>
          <p:cNvPr id="7" name="Title 1">
            <a:extLst>
              <a:ext uri="{FF2B5EF4-FFF2-40B4-BE49-F238E27FC236}">
                <a16:creationId xmlns:a16="http://schemas.microsoft.com/office/drawing/2014/main" id="{C0FA5123-A74C-D94F-B571-0D85C79BFA10}"/>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Tree>
    <p:extLst>
      <p:ext uri="{BB962C8B-B14F-4D97-AF65-F5344CB8AC3E}">
        <p14:creationId xmlns:p14="http://schemas.microsoft.com/office/powerpoint/2010/main" val="3036945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8868501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496643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304683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Tree>
    <p:extLst>
      <p:ext uri="{BB962C8B-B14F-4D97-AF65-F5344CB8AC3E}">
        <p14:creationId xmlns:p14="http://schemas.microsoft.com/office/powerpoint/2010/main" val="8115057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95122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97277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03858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09580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77037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856879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740399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6209331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173298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4553031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7164519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2351342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3923159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454197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89212558"/>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8198758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67839068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383604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5882029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36556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1359519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60409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941317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803562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5387854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65854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2478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38665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58228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569333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578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0558799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104400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2420576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567480558"/>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50380"/>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pic>
        <p:nvPicPr>
          <p:cNvPr id="8" name="Picture 7">
            <a:extLst>
              <a:ext uri="{FF2B5EF4-FFF2-40B4-BE49-F238E27FC236}">
                <a16:creationId xmlns:a16="http://schemas.microsoft.com/office/drawing/2014/main" id="{0AF27B00-FA7C-E443-983C-D186CF5C0E1C}"/>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155579638"/>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8176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8176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8176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12888051"/>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395783734"/>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Text option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one column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5640005" cy="1989263"/>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945534555"/>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ext option 5">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1527598"/>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63863279"/>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Title</a:t>
            </a:r>
          </a:p>
        </p:txBody>
      </p:sp>
      <p:sp>
        <p:nvSpPr>
          <p:cNvPr id="4" name="Text Placeholder 3"/>
          <p:cNvSpPr>
            <a:spLocks noGrp="1"/>
          </p:cNvSpPr>
          <p:nvPr>
            <p:ph type="body" sz="quarter" idx="10" hasCustomPrompt="1"/>
          </p:nvPr>
        </p:nvSpPr>
        <p:spPr>
          <a:xfrm>
            <a:off x="455995" y="1922587"/>
            <a:ext cx="11306469" cy="603538"/>
          </a:xfrm>
        </p:spPr>
        <p:txBody>
          <a:bodyPr wrap="square" lIns="0" tIns="0" rIns="0" bIns="0">
            <a:spAutoFit/>
          </a:bodyPr>
          <a:lstStyle>
            <a:lvl1pPr marL="336145" indent="-336145">
              <a:lnSpc>
                <a:spcPts val="2353"/>
              </a:lnSpc>
              <a:buFont typeface="Wingdings" pitchFamily="2" charset="2"/>
              <a:buChar char="§"/>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Content</a:t>
            </a:r>
          </a:p>
          <a:p>
            <a:pPr lvl="0"/>
            <a:r>
              <a:rPr lang="en-US"/>
              <a:t>Bulleted text</a:t>
            </a:r>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0436734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139984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281000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7"/>
            <a:ext cx="1693247" cy="281000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7"/>
            <a:ext cx="1693247" cy="281000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7"/>
            <a:ext cx="1693247" cy="281000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7"/>
            <a:ext cx="1693247" cy="281000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7"/>
            <a:ext cx="1693247" cy="281000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63983"/>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63983"/>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63983"/>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63983"/>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63983"/>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63983"/>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59133642"/>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45117819"/>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5569860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3092218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3971688"/>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91814462"/>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712947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41069995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Picture with Caption">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8A4A759A-42A0-8448-AE3A-2C4499A9B64C}"/>
              </a:ext>
            </a:extLst>
          </p:cNvPr>
          <p:cNvSpPr>
            <a:spLocks noGrp="1"/>
          </p:cNvSpPr>
          <p:nvPr>
            <p:ph type="body" sz="half" idx="13"/>
          </p:nvPr>
        </p:nvSpPr>
        <p:spPr>
          <a:xfrm>
            <a:off x="6181716" y="1430168"/>
            <a:ext cx="5421242" cy="430887"/>
          </a:xfrm>
          <a:solidFill>
            <a:schemeClr val="bg1">
              <a:lumMod val="95000"/>
            </a:schemeClr>
          </a:solidFill>
        </p:spPr>
        <p:txBody>
          <a:bodyPr lIns="90000"/>
          <a:lstStyle>
            <a:lvl1pPr marL="0" indent="0">
              <a:lnSpc>
                <a:spcPct val="100000"/>
              </a:lnSpc>
              <a:buNone/>
              <a:defRPr sz="1600">
                <a:latin typeface="+mn-lt"/>
              </a:defRPr>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4" name="Text Placeholder 3">
            <a:extLst>
              <a:ext uri="{FF2B5EF4-FFF2-40B4-BE49-F238E27FC236}">
                <a16:creationId xmlns:a16="http://schemas.microsoft.com/office/drawing/2014/main" id="{7E9A6072-1F2A-4DD1-A79F-947CB0517AB8}"/>
              </a:ext>
            </a:extLst>
          </p:cNvPr>
          <p:cNvSpPr>
            <a:spLocks noGrp="1"/>
          </p:cNvSpPr>
          <p:nvPr>
            <p:ph type="body" sz="half" idx="2"/>
          </p:nvPr>
        </p:nvSpPr>
        <p:spPr>
          <a:xfrm>
            <a:off x="589044" y="1434369"/>
            <a:ext cx="5421242" cy="456279"/>
          </a:xfrm>
        </p:spPr>
        <p:txBody>
          <a:bodyPr lIns="90000"/>
          <a:lstStyle>
            <a:lvl1pPr marL="0" indent="0">
              <a:lnSpc>
                <a:spcPct val="100000"/>
              </a:lnSpc>
              <a:buNone/>
              <a:defRPr sz="1765">
                <a:latin typeface="+mn-lt"/>
              </a:defRPr>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C0AA414-C7B5-46B0-83E8-C6BD4145BE0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3DEC765-C38B-4C00-8ACA-69BC5916B7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36CB3A-AD4A-4868-8649-8EBC49C4B6C2}"/>
              </a:ext>
            </a:extLst>
          </p:cNvPr>
          <p:cNvSpPr>
            <a:spLocks noGrp="1"/>
          </p:cNvSpPr>
          <p:nvPr>
            <p:ph type="sldNum" sz="quarter" idx="12"/>
          </p:nvPr>
        </p:nvSpPr>
        <p:spPr/>
        <p:txBody>
          <a:bodyPr/>
          <a:lstStyle/>
          <a:p>
            <a:endParaRPr lang="en-US"/>
          </a:p>
        </p:txBody>
      </p:sp>
      <p:sp>
        <p:nvSpPr>
          <p:cNvPr id="8" name="Title 1">
            <a:extLst>
              <a:ext uri="{FF2B5EF4-FFF2-40B4-BE49-F238E27FC236}">
                <a16:creationId xmlns:a16="http://schemas.microsoft.com/office/drawing/2014/main" id="{2ABA5324-890D-2A45-B8C6-2CC4F7C58299}"/>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Tree>
    <p:extLst>
      <p:ext uri="{BB962C8B-B14F-4D97-AF65-F5344CB8AC3E}">
        <p14:creationId xmlns:p14="http://schemas.microsoft.com/office/powerpoint/2010/main" val="74905468"/>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Webinar title </a:t>
            </a:r>
            <a:br>
              <a:rPr lang="en-US" dirty="0"/>
            </a:br>
            <a:r>
              <a:rPr lang="en-US" dirty="0"/>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3354914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28095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Webinar title </a:t>
            </a:r>
            <a:br>
              <a:rPr lang="en-US" dirty="0"/>
            </a:br>
            <a:r>
              <a:rPr lang="en-US" dirty="0"/>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1611008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Webinar title </a:t>
            </a:r>
            <a:br>
              <a:rPr lang="en-US" dirty="0"/>
            </a:br>
            <a:r>
              <a:rPr lang="en-US" dirty="0"/>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184420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Webinar title </a:t>
            </a:r>
            <a:br>
              <a:rPr lang="en-US" dirty="0"/>
            </a:br>
            <a:r>
              <a:rPr lang="en-US" dirty="0"/>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989969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65760" y="1773532"/>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dirty="0">
                <a:solidFill>
                  <a:schemeClr val="accent1"/>
                </a:solidFill>
                <a:latin typeface="Segoe UI" panose="020B0502040204020203" pitchFamily="34" charset="0"/>
                <a:cs typeface="Segoe UI" panose="020B0502040204020203" pitchFamily="34" charset="0"/>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65759" y="2180710"/>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dirty="0">
                <a:solidFill>
                  <a:schemeClr val="accent4"/>
                </a:solidFill>
                <a:latin typeface="Segoe UI Semilight" panose="020B0402040204020203" pitchFamily="34" charset="0"/>
                <a:cs typeface="Segoe UI Semilight" panose="020B0402040204020203" pitchFamily="34" charset="0"/>
              </a:rPr>
              <a:t>If you have a technical or content-related question, please use the Q&amp;A window</a:t>
            </a:r>
          </a:p>
          <a:p>
            <a:pPr lvl="0" indent="0">
              <a:lnSpc>
                <a:spcPct val="150000"/>
              </a:lnSpc>
              <a:spcBef>
                <a:spcPts val="1000"/>
              </a:spcBef>
              <a:buFont typeface="Arial" panose="020B0604020202020204" pitchFamily="34" charset="0"/>
              <a:buNone/>
            </a:pPr>
            <a:r>
              <a:rPr lang="en-US" sz="2000" b="0" i="0" dirty="0">
                <a:solidFill>
                  <a:schemeClr val="accent4"/>
                </a:solidFill>
                <a:latin typeface="Segoe UI Semilight" panose="020B0402040204020203" pitchFamily="34" charset="0"/>
                <a:cs typeface="Segoe UI Semilight" panose="020B04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65760" y="3897377"/>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dirty="0">
                <a:solidFill>
                  <a:schemeClr val="accent1"/>
                </a:solidFill>
                <a:latin typeface="Segoe UI" panose="020B0502040204020203" pitchFamily="34" charset="0"/>
                <a:cs typeface="Segoe UI" panose="020B0502040204020203" pitchFamily="34" charset="0"/>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65759" y="4304555"/>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dirty="0">
                <a:solidFill>
                  <a:schemeClr val="accent4"/>
                </a:solidFill>
                <a:latin typeface="Segoe UI Semilight" panose="020B0402040204020203" pitchFamily="34" charset="0"/>
                <a:cs typeface="Segoe UI Semilight" panose="020B0402040204020203" pitchFamily="34" charset="0"/>
              </a:rPr>
              <a:t>Yes, this presentation is being recorded</a:t>
            </a:r>
          </a:p>
          <a:p>
            <a:pPr lvl="0" indent="0">
              <a:lnSpc>
                <a:spcPct val="150000"/>
              </a:lnSpc>
              <a:spcBef>
                <a:spcPts val="1000"/>
              </a:spcBef>
              <a:buFont typeface="Arial" panose="020B0604020202020204" pitchFamily="34" charset="0"/>
              <a:buNone/>
            </a:pPr>
            <a:r>
              <a:rPr lang="en-US" sz="2000" b="0" i="0" dirty="0">
                <a:solidFill>
                  <a:schemeClr val="accent4"/>
                </a:solidFill>
                <a:latin typeface="Segoe UI Semilight" panose="020B0402040204020203" pitchFamily="34" charset="0"/>
                <a:cs typeface="Segoe UI Semilight" panose="020B04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726888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1"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1" y="3679797"/>
            <a:ext cx="3348219" cy="324503"/>
          </a:xfrm>
        </p:spPr>
        <p:txBody>
          <a:bodyPr>
            <a:normAutofit/>
          </a:bodyPr>
          <a:lstStyle>
            <a:lvl1pPr marL="0" indent="0">
              <a:buNone/>
              <a:defRPr sz="1600" b="0" i="0">
                <a:solidFill>
                  <a:schemeClr val="accent3"/>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5"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5" y="3679797"/>
            <a:ext cx="3348219" cy="324503"/>
          </a:xfrm>
        </p:spPr>
        <p:txBody>
          <a:bodyPr>
            <a:normAutofit/>
          </a:bodyPr>
          <a:lstStyle>
            <a:lvl1pPr marL="0" indent="0">
              <a:buNone/>
              <a:defRPr sz="1600" b="0" i="0">
                <a:solidFill>
                  <a:schemeClr val="accent3"/>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123357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2074380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bg2">
                    <a:lumMod val="10000"/>
                  </a:schemeClr>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Description goes here</a:t>
            </a:r>
          </a:p>
        </p:txBody>
      </p:sp>
      <p:pic>
        <p:nvPicPr>
          <p:cNvPr id="6" name="Picture 5">
            <a:extLst>
              <a:ext uri="{FF2B5EF4-FFF2-40B4-BE49-F238E27FC236}">
                <a16:creationId xmlns:a16="http://schemas.microsoft.com/office/drawing/2014/main" id="{40875F09-A719-D74A-A509-E85A1D7DB4A4}"/>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214100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tx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2530311"/>
            <a:ext cx="5381897" cy="1797377"/>
          </a:xfrm>
        </p:spPr>
        <p:txBody>
          <a:bodyPr anchor="ctr" anchorCtr="0">
            <a:noAutofit/>
          </a:bodyPr>
          <a:lstStyle>
            <a:lvl1pPr marL="0" indent="0" algn="l">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964184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1530242"/>
            <a:ext cx="5381897" cy="2075107"/>
          </a:xfrm>
        </p:spPr>
        <p:txBody>
          <a:bodyPr anchor="b" anchorCtr="0">
            <a:noAutofit/>
          </a:bodyPr>
          <a:lstStyle>
            <a:lvl1pPr marL="0" indent="0" algn="l">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65760" y="3692433"/>
            <a:ext cx="5381897" cy="1802675"/>
          </a:xfrm>
        </p:spPr>
        <p:txBody>
          <a:bodyPr>
            <a:noAutofit/>
          </a:bodyPr>
          <a:lstStyle>
            <a:lvl1pPr marL="0" indent="0" algn="l">
              <a:buNone/>
              <a:defRPr sz="4000" b="1" i="0" spc="0">
                <a:solidFill>
                  <a:schemeClr val="bg2">
                    <a:lumMod val="10000"/>
                  </a:schemeClr>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Description goes here</a:t>
            </a:r>
          </a:p>
        </p:txBody>
      </p:sp>
      <p:pic>
        <p:nvPicPr>
          <p:cNvPr id="8" name="Picture 7">
            <a:extLst>
              <a:ext uri="{FF2B5EF4-FFF2-40B4-BE49-F238E27FC236}">
                <a16:creationId xmlns:a16="http://schemas.microsoft.com/office/drawing/2014/main" id="{137D9138-8557-5D4B-A33C-1CAA46EB3AD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136006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507083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75336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4737463" cy="1158241"/>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2212703"/>
            <a:ext cx="4737463" cy="3961674"/>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765373"/>
            <a:ext cx="4737463"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3" y="409575"/>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dirty="0"/>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25631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dirty="0"/>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13914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dirty="0"/>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946007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247793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6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06438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7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Demo title goes here</a:t>
            </a:r>
          </a:p>
        </p:txBody>
      </p:sp>
      <p:pic>
        <p:nvPicPr>
          <p:cNvPr id="6" name="Picture 5">
            <a:extLst>
              <a:ext uri="{FF2B5EF4-FFF2-40B4-BE49-F238E27FC236}">
                <a16:creationId xmlns:a16="http://schemas.microsoft.com/office/drawing/2014/main" id="{44028C00-4831-6A49-8903-3D577907719F}"/>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510595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8_Title">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Demo title goes here</a:t>
            </a:r>
          </a:p>
        </p:txBody>
      </p:sp>
      <p:pic>
        <p:nvPicPr>
          <p:cNvPr id="6" name="Picture 5">
            <a:extLst>
              <a:ext uri="{FF2B5EF4-FFF2-40B4-BE49-F238E27FC236}">
                <a16:creationId xmlns:a16="http://schemas.microsoft.com/office/drawing/2014/main" id="{C2570E8F-105A-4F49-A76B-72B357D73D3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76417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749953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10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Q&amp;A</a:t>
            </a:r>
          </a:p>
        </p:txBody>
      </p:sp>
      <p:pic>
        <p:nvPicPr>
          <p:cNvPr id="5" name="Picture 4">
            <a:extLst>
              <a:ext uri="{FF2B5EF4-FFF2-40B4-BE49-F238E27FC236}">
                <a16:creationId xmlns:a16="http://schemas.microsoft.com/office/drawing/2014/main" id="{761C8FFD-F35D-D94C-A847-2C0109B15FB2}"/>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741229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9_Title">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3" y="2725271"/>
            <a:ext cx="2090057" cy="11385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1158583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8160AB-C77A-6B4E-8D46-8D9ED78B3EAF}"/>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722434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11_Title">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3" y="2725271"/>
            <a:ext cx="2090057" cy="11385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Q&amp;A</a:t>
            </a:r>
          </a:p>
        </p:txBody>
      </p:sp>
      <p:pic>
        <p:nvPicPr>
          <p:cNvPr id="5" name="Picture 4">
            <a:extLst>
              <a:ext uri="{FF2B5EF4-FFF2-40B4-BE49-F238E27FC236}">
                <a16:creationId xmlns:a16="http://schemas.microsoft.com/office/drawing/2014/main" id="{188D66FF-6C17-354E-8D85-88A57C584BA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739379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437942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0984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94452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080145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86405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8317232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218347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3282551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47544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7710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66254"/>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pic>
        <p:nvPicPr>
          <p:cNvPr id="8" name="Picture 7">
            <a:extLst>
              <a:ext uri="{FF2B5EF4-FFF2-40B4-BE49-F238E27FC236}">
                <a16:creationId xmlns:a16="http://schemas.microsoft.com/office/drawing/2014/main" id="{7C8D3C4B-5CAD-1147-99CF-AA36BBB1C4E7}"/>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9643745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FAD45-5510-40D6-8DF5-B6EF739BC1A0}"/>
              </a:ext>
            </a:extLst>
          </p:cNvPr>
          <p:cNvSpPr>
            <a:spLocks noGrp="1"/>
          </p:cNvSpPr>
          <p:nvPr>
            <p:ph type="title"/>
          </p:nvPr>
        </p:nvSpPr>
        <p:spPr>
          <a:xfrm>
            <a:off x="505378" y="457200"/>
            <a:ext cx="10848422" cy="553998"/>
          </a:xfrm>
        </p:spPr>
        <p:txBody>
          <a:bodyPr>
            <a:noAutofit/>
          </a:bodyPr>
          <a:lstStyle>
            <a:lvl1pPr>
              <a:defRPr sz="36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FA53BA0-146D-42C7-9D35-B6D84A0FF3A4}"/>
              </a:ext>
            </a:extLst>
          </p:cNvPr>
          <p:cNvSpPr>
            <a:spLocks noGrp="1"/>
          </p:cNvSpPr>
          <p:nvPr>
            <p:ph idx="1"/>
          </p:nvPr>
        </p:nvSpPr>
        <p:spPr>
          <a:xfrm>
            <a:off x="548640" y="1386348"/>
            <a:ext cx="10805160" cy="4790615"/>
          </a:xfrm>
        </p:spPr>
        <p:txBody>
          <a:bodyPr>
            <a:normAutofit/>
          </a:bodyPr>
          <a:lstStyle>
            <a:lvl1pPr>
              <a:lnSpc>
                <a:spcPct val="100000"/>
              </a:lnSpc>
              <a:spcBef>
                <a:spcPts val="1200"/>
              </a:spcBef>
              <a:defRPr sz="2000">
                <a:latin typeface="Segoe UI" panose="020B0502040204020203" pitchFamily="34" charset="0"/>
                <a:cs typeface="Segoe UI" panose="020B0502040204020203" pitchFamily="34" charset="0"/>
              </a:defRPr>
            </a:lvl1pPr>
            <a:lvl2pPr>
              <a:defRPr sz="2000">
                <a:latin typeface="Segoe UI" panose="020B0502040204020203" pitchFamily="34" charset="0"/>
                <a:cs typeface="Segoe UI" panose="020B0502040204020203" pitchFamily="34" charset="0"/>
              </a:defRPr>
            </a:lvl2pPr>
            <a:lvl3pPr>
              <a:defRPr sz="2000">
                <a:latin typeface="Segoe UI" panose="020B0502040204020203" pitchFamily="34" charset="0"/>
                <a:cs typeface="Segoe UI" panose="020B0502040204020203" pitchFamily="34" charset="0"/>
              </a:defRPr>
            </a:lvl3pPr>
            <a:lvl4pPr>
              <a:defRPr sz="2000">
                <a:latin typeface="Segoe UI" panose="020B0502040204020203" pitchFamily="34" charset="0"/>
                <a:cs typeface="Segoe UI" panose="020B0502040204020203" pitchFamily="34" charset="0"/>
              </a:defRPr>
            </a:lvl4pPr>
            <a:lvl5pPr>
              <a:defRPr sz="20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21705-4EFA-4602-97D3-8AE4DE31AFFA}"/>
              </a:ext>
            </a:extLst>
          </p:cNvPr>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715EA647-47D7-472B-B8BD-F0368A4CFF40}" type="datetimeFigureOut">
              <a:rPr kumimoji="0" lang="en-US" sz="1765"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11/14/19</a:t>
            </a:fld>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143C4E58-0220-4F1E-A132-5E2C22B542C5}"/>
              </a:ext>
            </a:extLst>
          </p:cNvPr>
          <p:cNvSpPr>
            <a:spLocks noGrp="1"/>
          </p:cNvSpPr>
          <p:nvPr>
            <p:ph type="ftr" sz="quarter" idx="11"/>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11AE606F-4BC2-49E9-8F29-73B5EC992688}"/>
              </a:ext>
            </a:extLst>
          </p:cNvPr>
          <p:cNvSpPr>
            <a:spLocks noGrp="1"/>
          </p:cNvSpPr>
          <p:nvPr>
            <p:ph type="sldNum" sz="quarter" idx="12"/>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363CD3F6-D7EE-487D-95C9-C85653023146}" type="slidenum">
              <a:rPr kumimoji="0" lang="en-US" sz="1765"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0D308279-F574-C64E-9886-814AF2F378D9}"/>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4352373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pic>
        <p:nvPicPr>
          <p:cNvPr id="5" name="Picture 4">
            <a:extLst>
              <a:ext uri="{FF2B5EF4-FFF2-40B4-BE49-F238E27FC236}">
                <a16:creationId xmlns:a16="http://schemas.microsoft.com/office/drawing/2014/main" id="{C7B1A38A-70AA-3849-8DF0-CDBB3372A576}"/>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26640175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13359525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February 11–15, 2019</a:t>
            </a:r>
          </a:p>
          <a:p>
            <a:pPr algn="l"/>
            <a:r>
              <a:rPr lang="en-US" sz="200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31134026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20079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7239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9724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79210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98468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89535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917543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42593535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98161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793880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387051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195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67319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63657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2022474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2144894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36457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012266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09262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65749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9816577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89909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620538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13118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682120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8A446-4141-4FE6-B16E-BD791E9FD1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C706310-8221-4BA3-B3CF-B144B0CE1F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9A6072-1F2A-4DD1-A79F-947CB0517A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C0AA414-C7B5-46B0-83E8-C6BD4145BE0E}"/>
              </a:ext>
            </a:extLst>
          </p:cNvPr>
          <p:cNvSpPr>
            <a:spLocks noGrp="1"/>
          </p:cNvSpPr>
          <p:nvPr>
            <p:ph type="dt" sz="half" idx="10"/>
          </p:nvPr>
        </p:nvSpPr>
        <p:spPr/>
        <p:txBody>
          <a:bodyPr/>
          <a:lstStyle/>
          <a:p>
            <a:fld id="{715EA647-47D7-472B-B8BD-F0368A4CFF40}" type="datetimeFigureOut">
              <a:rPr lang="en-US" smtClean="0"/>
              <a:t>11/14/19</a:t>
            </a:fld>
            <a:endParaRPr lang="en-US"/>
          </a:p>
        </p:txBody>
      </p:sp>
      <p:sp>
        <p:nvSpPr>
          <p:cNvPr id="6" name="Footer Placeholder 5">
            <a:extLst>
              <a:ext uri="{FF2B5EF4-FFF2-40B4-BE49-F238E27FC236}">
                <a16:creationId xmlns:a16="http://schemas.microsoft.com/office/drawing/2014/main" id="{D3DEC765-C38B-4C00-8ACA-69BC5916B7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36CB3A-AD4A-4868-8649-8EBC49C4B6C2}"/>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33977835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A53BA0-146D-42C7-9D35-B6D84A0FF3A4}"/>
              </a:ext>
            </a:extLst>
          </p:cNvPr>
          <p:cNvSpPr>
            <a:spLocks noGrp="1"/>
          </p:cNvSpPr>
          <p:nvPr>
            <p:ph idx="1"/>
          </p:nvPr>
        </p:nvSpPr>
        <p:spPr>
          <a:xfrm>
            <a:off x="548640" y="1386349"/>
            <a:ext cx="10805160" cy="4790615"/>
          </a:xfrm>
        </p:spPr>
        <p:txBody>
          <a:bodyPr>
            <a:normAutofit/>
          </a:bodyPr>
          <a:lstStyle>
            <a:lvl1pPr>
              <a:lnSpc>
                <a:spcPct val="100000"/>
              </a:lnSpc>
              <a:spcBef>
                <a:spcPts val="1200"/>
              </a:spcBef>
              <a:defRPr sz="2000">
                <a:latin typeface="Segoe UI" panose="020B0502040204020203" pitchFamily="34" charset="0"/>
                <a:cs typeface="Segoe UI" panose="020B0502040204020203" pitchFamily="34" charset="0"/>
              </a:defRPr>
            </a:lvl1pPr>
            <a:lvl2pPr>
              <a:defRPr sz="2000">
                <a:latin typeface="Segoe UI" panose="020B0502040204020203" pitchFamily="34" charset="0"/>
                <a:cs typeface="Segoe UI" panose="020B0502040204020203" pitchFamily="34" charset="0"/>
              </a:defRPr>
            </a:lvl2pPr>
            <a:lvl3pPr>
              <a:defRPr sz="2000">
                <a:latin typeface="Segoe UI" panose="020B0502040204020203" pitchFamily="34" charset="0"/>
                <a:cs typeface="Segoe UI" panose="020B0502040204020203" pitchFamily="34" charset="0"/>
              </a:defRPr>
            </a:lvl3pPr>
            <a:lvl4pPr>
              <a:defRPr sz="2000">
                <a:latin typeface="Segoe UI" panose="020B0502040204020203" pitchFamily="34" charset="0"/>
                <a:cs typeface="Segoe UI" panose="020B0502040204020203" pitchFamily="34" charset="0"/>
              </a:defRPr>
            </a:lvl4pPr>
            <a:lvl5pPr>
              <a:defRPr sz="20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21705-4EFA-4602-97D3-8AE4DE31AFFA}"/>
              </a:ext>
            </a:extLst>
          </p:cNvPr>
          <p:cNvSpPr>
            <a:spLocks noGrp="1"/>
          </p:cNvSpPr>
          <p:nvPr>
            <p:ph type="dt" sz="half" idx="10"/>
          </p:nvPr>
        </p:nvSpPr>
        <p:spPr/>
        <p:txBody>
          <a:bodyPr/>
          <a:lstStyle/>
          <a:p>
            <a:fld id="{715EA647-47D7-472B-B8BD-F0368A4CFF40}" type="datetimeFigureOut">
              <a:rPr lang="en-US" smtClean="0"/>
              <a:t>11/14/19</a:t>
            </a:fld>
            <a:endParaRPr lang="en-US"/>
          </a:p>
        </p:txBody>
      </p:sp>
      <p:sp>
        <p:nvSpPr>
          <p:cNvPr id="5" name="Footer Placeholder 4">
            <a:extLst>
              <a:ext uri="{FF2B5EF4-FFF2-40B4-BE49-F238E27FC236}">
                <a16:creationId xmlns:a16="http://schemas.microsoft.com/office/drawing/2014/main" id="{143C4E58-0220-4F1E-A132-5E2C22B542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AE606F-4BC2-49E9-8F29-73B5EC992688}"/>
              </a:ext>
            </a:extLst>
          </p:cNvPr>
          <p:cNvSpPr>
            <a:spLocks noGrp="1"/>
          </p:cNvSpPr>
          <p:nvPr>
            <p:ph type="sldNum" sz="quarter" idx="12"/>
          </p:nvPr>
        </p:nvSpPr>
        <p:spPr/>
        <p:txBody>
          <a:bodyPr/>
          <a:lstStyle/>
          <a:p>
            <a:fld id="{363CD3F6-D7EE-487D-95C9-C85653023146}" type="slidenum">
              <a:rPr lang="en-US" smtClean="0"/>
              <a:t>‹#›</a:t>
            </a:fld>
            <a:endParaRPr lang="en-US"/>
          </a:p>
        </p:txBody>
      </p:sp>
      <p:sp>
        <p:nvSpPr>
          <p:cNvPr id="7" name="Title 1">
            <a:extLst>
              <a:ext uri="{FF2B5EF4-FFF2-40B4-BE49-F238E27FC236}">
                <a16:creationId xmlns:a16="http://schemas.microsoft.com/office/drawing/2014/main" id="{C0FA5123-A74C-D94F-B571-0D85C79BFA10}"/>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Tree>
    <p:extLst>
      <p:ext uri="{BB962C8B-B14F-4D97-AF65-F5344CB8AC3E}">
        <p14:creationId xmlns:p14="http://schemas.microsoft.com/office/powerpoint/2010/main" val="252480133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70116" y="0"/>
            <a:ext cx="8221884"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38216068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338201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23990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12459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20003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18830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996326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3" name="Picture 2">
            <a:extLst>
              <a:ext uri="{FF2B5EF4-FFF2-40B4-BE49-F238E27FC236}">
                <a16:creationId xmlns:a16="http://schemas.microsoft.com/office/drawing/2014/main" id="{975AD578-99FD-E745-B784-E83B0FA51C8C}"/>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7871337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738939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662679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755951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884953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481678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008321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7180108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639096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9297158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60524473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812635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009551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40222947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6395907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22090232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37940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88857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45797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35097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050952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65379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340285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04811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89249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103136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156900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7710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50380"/>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66254"/>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0229591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1"/>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5"/>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1"/>
            <a:ext cx="8964185" cy="1178282"/>
          </a:xfrm>
          <a:noFill/>
        </p:spPr>
        <p:txBody>
          <a:bodyPr lIns="146304" tIns="91440" rIns="146304" bIns="91440" anchor="t" anchorCtr="0"/>
          <a:lstStyle>
            <a:lvl1pPr>
              <a:defRPr sz="5881"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5354151"/>
            <a:ext cx="8964186" cy="959071"/>
          </a:xfrm>
          <a:noFill/>
        </p:spPr>
        <p:txBody>
          <a:bodyPr lIns="182880" tIns="146304" rIns="182880" bIns="146304">
            <a:noAutofit/>
          </a:bodyPr>
          <a:lstStyle>
            <a:lvl1pPr marL="0" indent="0">
              <a:spcBef>
                <a:spcPts val="0"/>
              </a:spcBef>
              <a:buNone/>
              <a:defRPr sz="3528" spc="0" baseline="0">
                <a:gradFill>
                  <a:gsLst>
                    <a:gs pos="5833">
                      <a:schemeClr val="tx1"/>
                    </a:gs>
                    <a:gs pos="53000">
                      <a:schemeClr val="tx1"/>
                    </a:gs>
                  </a:gsLst>
                  <a:lin ang="5400000" scaled="0"/>
                </a:gradFill>
                <a:latin typeface="+mj-lt"/>
              </a:defRPr>
            </a:lvl1pPr>
          </a:lstStyle>
          <a:p>
            <a:pPr lvl="0"/>
            <a:r>
              <a:rPr lang="en-US"/>
              <a:t>Speaker Name</a:t>
            </a:r>
          </a:p>
        </p:txBody>
      </p:sp>
      <p:grpSp>
        <p:nvGrpSpPr>
          <p:cNvPr id="6" name="Group 5">
            <a:extLst>
              <a:ext uri="{FF2B5EF4-FFF2-40B4-BE49-F238E27FC236}">
                <a16:creationId xmlns:a16="http://schemas.microsoft.com/office/drawing/2014/main" id="{8D25FA9A-7C0C-4317-9D3D-D463F3E46C8C}"/>
              </a:ext>
            </a:extLst>
          </p:cNvPr>
          <p:cNvGrpSpPr/>
          <p:nvPr userDrawn="1"/>
        </p:nvGrpSpPr>
        <p:grpSpPr>
          <a:xfrm>
            <a:off x="428681" y="437140"/>
            <a:ext cx="1376618" cy="191140"/>
            <a:chOff x="437277" y="445842"/>
            <a:chExt cx="1404222" cy="194945"/>
          </a:xfrm>
        </p:grpSpPr>
        <p:pic>
          <p:nvPicPr>
            <p:cNvPr id="10" name="Picture 9">
              <a:extLst>
                <a:ext uri="{FF2B5EF4-FFF2-40B4-BE49-F238E27FC236}">
                  <a16:creationId xmlns:a16="http://schemas.microsoft.com/office/drawing/2014/main" id="{38227902-F400-418A-B0E9-68E444397F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13" name="Freeform: Shape 12">
              <a:extLst>
                <a:ext uri="{FF2B5EF4-FFF2-40B4-BE49-F238E27FC236}">
                  <a16:creationId xmlns:a16="http://schemas.microsoft.com/office/drawing/2014/main" id="{5826E893-D0BB-4E83-BEB5-1A4D24CA1DC5}"/>
                </a:ext>
              </a:extLst>
            </p:cNvPr>
            <p:cNvSpPr/>
            <p:nvPr userDrawn="1"/>
          </p:nvSpPr>
          <p:spPr bwMode="auto">
            <a:xfrm>
              <a:off x="1401320" y="484965"/>
              <a:ext cx="440179" cy="12080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212084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t="8530"/>
          <a:stretch/>
        </p:blipFill>
        <p:spPr>
          <a:xfrm>
            <a:off x="257769"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l="16749" t="685"/>
          <a:stretch/>
        </p:blipFill>
        <p:spPr>
          <a:xfrm>
            <a:off x="2213415" y="322490"/>
            <a:ext cx="9720817" cy="6256136"/>
          </a:xfrm>
          <a:prstGeom prst="rect">
            <a:avLst/>
          </a:prstGeom>
          <a:noFill/>
          <a:ln>
            <a:noFill/>
          </a:ln>
        </p:spPr>
      </p:pic>
    </p:spTree>
    <p:extLst>
      <p:ext uri="{BB962C8B-B14F-4D97-AF65-F5344CB8AC3E}">
        <p14:creationId xmlns:p14="http://schemas.microsoft.com/office/powerpoint/2010/main" val="16923886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6" y="3877271"/>
            <a:ext cx="5095209" cy="999080"/>
          </a:xfrm>
          <a:noFill/>
        </p:spPr>
        <p:txBody>
          <a:bodyPr lIns="182880" tIns="146304" rIns="182880" bIns="146304">
            <a:noAutofit/>
          </a:bodyPr>
          <a:lstStyle>
            <a:lvl1pPr marL="0" indent="0">
              <a:spcBef>
                <a:spcPts val="0"/>
              </a:spcBef>
              <a:buNone/>
              <a:defRPr sz="3528"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1"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2524823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8"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4" y="291069"/>
            <a:ext cx="5378485" cy="1793104"/>
          </a:xfrm>
          <a:noFill/>
        </p:spPr>
        <p:txBody>
          <a:bodyPr lIns="146304" tIns="91440" rIns="146304" bIns="91440" anchor="t" anchorCtr="0"/>
          <a:lstStyle>
            <a:lvl1pPr>
              <a:defRPr sz="5881"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3151378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4" y="2084172"/>
            <a:ext cx="5378485" cy="3586208"/>
          </a:xfrm>
          <a:noFill/>
        </p:spPr>
        <p:txBody>
          <a:bodyPr lIns="146304" tIns="91440" rIns="146304" bIns="91440" anchor="t" anchorCtr="0"/>
          <a:lstStyle>
            <a:lvl1pPr>
              <a:defRPr sz="5881"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8742243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56.xml"/><Relationship Id="rId13" Type="http://schemas.openxmlformats.org/officeDocument/2006/relationships/slideLayout" Target="../slideLayouts/slideLayout261.xml"/><Relationship Id="rId18" Type="http://schemas.openxmlformats.org/officeDocument/2006/relationships/slideLayout" Target="../slideLayouts/slideLayout266.xml"/><Relationship Id="rId3" Type="http://schemas.openxmlformats.org/officeDocument/2006/relationships/slideLayout" Target="../slideLayouts/slideLayout251.xml"/><Relationship Id="rId21" Type="http://schemas.openxmlformats.org/officeDocument/2006/relationships/slideLayout" Target="../slideLayouts/slideLayout269.xml"/><Relationship Id="rId7" Type="http://schemas.openxmlformats.org/officeDocument/2006/relationships/slideLayout" Target="../slideLayouts/slideLayout255.xml"/><Relationship Id="rId12" Type="http://schemas.openxmlformats.org/officeDocument/2006/relationships/slideLayout" Target="../slideLayouts/slideLayout260.xml"/><Relationship Id="rId17" Type="http://schemas.openxmlformats.org/officeDocument/2006/relationships/slideLayout" Target="../slideLayouts/slideLayout265.xml"/><Relationship Id="rId25" Type="http://schemas.openxmlformats.org/officeDocument/2006/relationships/theme" Target="../theme/theme10.xml"/><Relationship Id="rId2" Type="http://schemas.openxmlformats.org/officeDocument/2006/relationships/slideLayout" Target="../slideLayouts/slideLayout250.xml"/><Relationship Id="rId16" Type="http://schemas.openxmlformats.org/officeDocument/2006/relationships/slideLayout" Target="../slideLayouts/slideLayout264.xml"/><Relationship Id="rId20" Type="http://schemas.openxmlformats.org/officeDocument/2006/relationships/slideLayout" Target="../slideLayouts/slideLayout268.xml"/><Relationship Id="rId1" Type="http://schemas.openxmlformats.org/officeDocument/2006/relationships/slideLayout" Target="../slideLayouts/slideLayout249.xml"/><Relationship Id="rId6" Type="http://schemas.openxmlformats.org/officeDocument/2006/relationships/slideLayout" Target="../slideLayouts/slideLayout254.xml"/><Relationship Id="rId11" Type="http://schemas.openxmlformats.org/officeDocument/2006/relationships/slideLayout" Target="../slideLayouts/slideLayout259.xml"/><Relationship Id="rId24" Type="http://schemas.openxmlformats.org/officeDocument/2006/relationships/slideLayout" Target="../slideLayouts/slideLayout272.xml"/><Relationship Id="rId5" Type="http://schemas.openxmlformats.org/officeDocument/2006/relationships/slideLayout" Target="../slideLayouts/slideLayout253.xml"/><Relationship Id="rId15" Type="http://schemas.openxmlformats.org/officeDocument/2006/relationships/slideLayout" Target="../slideLayouts/slideLayout263.xml"/><Relationship Id="rId23" Type="http://schemas.openxmlformats.org/officeDocument/2006/relationships/slideLayout" Target="../slideLayouts/slideLayout271.xml"/><Relationship Id="rId10" Type="http://schemas.openxmlformats.org/officeDocument/2006/relationships/slideLayout" Target="../slideLayouts/slideLayout258.xml"/><Relationship Id="rId19" Type="http://schemas.openxmlformats.org/officeDocument/2006/relationships/slideLayout" Target="../slideLayouts/slideLayout267.xml"/><Relationship Id="rId4" Type="http://schemas.openxmlformats.org/officeDocument/2006/relationships/slideLayout" Target="../slideLayouts/slideLayout252.xml"/><Relationship Id="rId9" Type="http://schemas.openxmlformats.org/officeDocument/2006/relationships/slideLayout" Target="../slideLayouts/slideLayout257.xml"/><Relationship Id="rId14" Type="http://schemas.openxmlformats.org/officeDocument/2006/relationships/slideLayout" Target="../slideLayouts/slideLayout262.xml"/><Relationship Id="rId22" Type="http://schemas.openxmlformats.org/officeDocument/2006/relationships/slideLayout" Target="../slideLayouts/slideLayout27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image" Target="../media/image11.emf"/><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34" Type="http://schemas.openxmlformats.org/officeDocument/2006/relationships/image" Target="../media/image1.emf"/><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theme" Target="../theme/theme3.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slideLayout" Target="../slideLayouts/slideLayout94.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8"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7.xml"/><Relationship Id="rId18" Type="http://schemas.openxmlformats.org/officeDocument/2006/relationships/slideLayout" Target="../slideLayouts/slideLayout112.xml"/><Relationship Id="rId26" Type="http://schemas.openxmlformats.org/officeDocument/2006/relationships/slideLayout" Target="../slideLayouts/slideLayout120.xml"/><Relationship Id="rId39" Type="http://schemas.openxmlformats.org/officeDocument/2006/relationships/slideLayout" Target="../slideLayouts/slideLayout133.xml"/><Relationship Id="rId21" Type="http://schemas.openxmlformats.org/officeDocument/2006/relationships/slideLayout" Target="../slideLayouts/slideLayout115.xml"/><Relationship Id="rId34" Type="http://schemas.openxmlformats.org/officeDocument/2006/relationships/slideLayout" Target="../slideLayouts/slideLayout128.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5" Type="http://schemas.openxmlformats.org/officeDocument/2006/relationships/slideLayout" Target="../slideLayouts/slideLayout119.xml"/><Relationship Id="rId33" Type="http://schemas.openxmlformats.org/officeDocument/2006/relationships/slideLayout" Target="../slideLayouts/slideLayout127.xml"/><Relationship Id="rId38" Type="http://schemas.openxmlformats.org/officeDocument/2006/relationships/slideLayout" Target="../slideLayouts/slideLayout132.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20" Type="http://schemas.openxmlformats.org/officeDocument/2006/relationships/slideLayout" Target="../slideLayouts/slideLayout114.xml"/><Relationship Id="rId29" Type="http://schemas.openxmlformats.org/officeDocument/2006/relationships/slideLayout" Target="../slideLayouts/slideLayout123.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24" Type="http://schemas.openxmlformats.org/officeDocument/2006/relationships/slideLayout" Target="../slideLayouts/slideLayout118.xml"/><Relationship Id="rId32" Type="http://schemas.openxmlformats.org/officeDocument/2006/relationships/slideLayout" Target="../slideLayouts/slideLayout126.xml"/><Relationship Id="rId37" Type="http://schemas.openxmlformats.org/officeDocument/2006/relationships/slideLayout" Target="../slideLayouts/slideLayout131.xml"/><Relationship Id="rId40" Type="http://schemas.openxmlformats.org/officeDocument/2006/relationships/theme" Target="../theme/theme4.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23" Type="http://schemas.openxmlformats.org/officeDocument/2006/relationships/slideLayout" Target="../slideLayouts/slideLayout117.xml"/><Relationship Id="rId28" Type="http://schemas.openxmlformats.org/officeDocument/2006/relationships/slideLayout" Target="../slideLayouts/slideLayout122.xml"/><Relationship Id="rId36" Type="http://schemas.openxmlformats.org/officeDocument/2006/relationships/slideLayout" Target="../slideLayouts/slideLayout130.xml"/><Relationship Id="rId10" Type="http://schemas.openxmlformats.org/officeDocument/2006/relationships/slideLayout" Target="../slideLayouts/slideLayout104.xml"/><Relationship Id="rId19" Type="http://schemas.openxmlformats.org/officeDocument/2006/relationships/slideLayout" Target="../slideLayouts/slideLayout113.xml"/><Relationship Id="rId31" Type="http://schemas.openxmlformats.org/officeDocument/2006/relationships/slideLayout" Target="../slideLayouts/slideLayout125.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 Id="rId22" Type="http://schemas.openxmlformats.org/officeDocument/2006/relationships/slideLayout" Target="../slideLayouts/slideLayout116.xml"/><Relationship Id="rId27" Type="http://schemas.openxmlformats.org/officeDocument/2006/relationships/slideLayout" Target="../slideLayouts/slideLayout121.xml"/><Relationship Id="rId30" Type="http://schemas.openxmlformats.org/officeDocument/2006/relationships/slideLayout" Target="../slideLayouts/slideLayout124.xml"/><Relationship Id="rId35" Type="http://schemas.openxmlformats.org/officeDocument/2006/relationships/slideLayout" Target="../slideLayouts/slideLayout129.xml"/><Relationship Id="rId8" Type="http://schemas.openxmlformats.org/officeDocument/2006/relationships/slideLayout" Target="../slideLayouts/slideLayout102.xml"/><Relationship Id="rId3" Type="http://schemas.openxmlformats.org/officeDocument/2006/relationships/slideLayout" Target="../slideLayouts/slideLayout9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41.xml"/><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3" Type="http://schemas.openxmlformats.org/officeDocument/2006/relationships/slideLayout" Target="../slideLayouts/slideLayout136.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0" Type="http://schemas.openxmlformats.org/officeDocument/2006/relationships/image" Target="../media/image37.png"/><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10" Type="http://schemas.openxmlformats.org/officeDocument/2006/relationships/slideLayout" Target="../slideLayouts/slideLayout143.xml"/><Relationship Id="rId19" Type="http://schemas.openxmlformats.org/officeDocument/2006/relationships/theme" Target="../theme/theme5.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slideLayout" Target="../slideLayouts/slideLayout164.xml"/><Relationship Id="rId18" Type="http://schemas.openxmlformats.org/officeDocument/2006/relationships/slideLayout" Target="../slideLayouts/slideLayout169.xml"/><Relationship Id="rId3" Type="http://schemas.openxmlformats.org/officeDocument/2006/relationships/slideLayout" Target="../slideLayouts/slideLayout154.xml"/><Relationship Id="rId21" Type="http://schemas.openxmlformats.org/officeDocument/2006/relationships/theme" Target="../theme/theme6.xml"/><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0" Type="http://schemas.openxmlformats.org/officeDocument/2006/relationships/slideLayout" Target="../slideLayouts/slideLayout171.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5" Type="http://schemas.openxmlformats.org/officeDocument/2006/relationships/slideLayout" Target="../slideLayouts/slideLayout156.xml"/><Relationship Id="rId15" Type="http://schemas.openxmlformats.org/officeDocument/2006/relationships/slideLayout" Target="../slideLayouts/slideLayout166.xml"/><Relationship Id="rId10" Type="http://schemas.openxmlformats.org/officeDocument/2006/relationships/slideLayout" Target="../slideLayouts/slideLayout161.xml"/><Relationship Id="rId19" Type="http://schemas.openxmlformats.org/officeDocument/2006/relationships/slideLayout" Target="../slideLayouts/slideLayout170.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9.xml"/><Relationship Id="rId13" Type="http://schemas.openxmlformats.org/officeDocument/2006/relationships/slideLayout" Target="../slideLayouts/slideLayout184.xml"/><Relationship Id="rId18" Type="http://schemas.openxmlformats.org/officeDocument/2006/relationships/slideLayout" Target="../slideLayouts/slideLayout189.xml"/><Relationship Id="rId26" Type="http://schemas.openxmlformats.org/officeDocument/2006/relationships/slideLayout" Target="../slideLayouts/slideLayout197.xml"/><Relationship Id="rId3" Type="http://schemas.openxmlformats.org/officeDocument/2006/relationships/slideLayout" Target="../slideLayouts/slideLayout174.xml"/><Relationship Id="rId21" Type="http://schemas.openxmlformats.org/officeDocument/2006/relationships/slideLayout" Target="../slideLayouts/slideLayout192.xml"/><Relationship Id="rId7" Type="http://schemas.openxmlformats.org/officeDocument/2006/relationships/slideLayout" Target="../slideLayouts/slideLayout178.xml"/><Relationship Id="rId12" Type="http://schemas.openxmlformats.org/officeDocument/2006/relationships/slideLayout" Target="../slideLayouts/slideLayout183.xml"/><Relationship Id="rId17" Type="http://schemas.openxmlformats.org/officeDocument/2006/relationships/slideLayout" Target="../slideLayouts/slideLayout188.xml"/><Relationship Id="rId25" Type="http://schemas.openxmlformats.org/officeDocument/2006/relationships/slideLayout" Target="../slideLayouts/slideLayout196.xml"/><Relationship Id="rId2" Type="http://schemas.openxmlformats.org/officeDocument/2006/relationships/slideLayout" Target="../slideLayouts/slideLayout173.xml"/><Relationship Id="rId16" Type="http://schemas.openxmlformats.org/officeDocument/2006/relationships/slideLayout" Target="../slideLayouts/slideLayout187.xml"/><Relationship Id="rId20" Type="http://schemas.openxmlformats.org/officeDocument/2006/relationships/slideLayout" Target="../slideLayouts/slideLayout191.xml"/><Relationship Id="rId29" Type="http://schemas.openxmlformats.org/officeDocument/2006/relationships/theme" Target="../theme/theme7.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24" Type="http://schemas.openxmlformats.org/officeDocument/2006/relationships/slideLayout" Target="../slideLayouts/slideLayout195.xml"/><Relationship Id="rId5" Type="http://schemas.openxmlformats.org/officeDocument/2006/relationships/slideLayout" Target="../slideLayouts/slideLayout176.xml"/><Relationship Id="rId15" Type="http://schemas.openxmlformats.org/officeDocument/2006/relationships/slideLayout" Target="../slideLayouts/slideLayout186.xml"/><Relationship Id="rId23" Type="http://schemas.openxmlformats.org/officeDocument/2006/relationships/slideLayout" Target="../slideLayouts/slideLayout194.xml"/><Relationship Id="rId28" Type="http://schemas.openxmlformats.org/officeDocument/2006/relationships/slideLayout" Target="../slideLayouts/slideLayout199.xml"/><Relationship Id="rId10" Type="http://schemas.openxmlformats.org/officeDocument/2006/relationships/slideLayout" Target="../slideLayouts/slideLayout181.xml"/><Relationship Id="rId19" Type="http://schemas.openxmlformats.org/officeDocument/2006/relationships/slideLayout" Target="../slideLayouts/slideLayout190.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slideLayout" Target="../slideLayouts/slideLayout185.xml"/><Relationship Id="rId22" Type="http://schemas.openxmlformats.org/officeDocument/2006/relationships/slideLayout" Target="../slideLayouts/slideLayout193.xml"/><Relationship Id="rId27" Type="http://schemas.openxmlformats.org/officeDocument/2006/relationships/slideLayout" Target="../slideLayouts/slideLayout198.xml"/><Relationship Id="rId30" Type="http://schemas.openxmlformats.org/officeDocument/2006/relationships/image" Target="../media/image11.emf"/></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12.xml"/><Relationship Id="rId18" Type="http://schemas.openxmlformats.org/officeDocument/2006/relationships/slideLayout" Target="../slideLayouts/slideLayout217.xml"/><Relationship Id="rId26" Type="http://schemas.openxmlformats.org/officeDocument/2006/relationships/slideLayout" Target="../slideLayouts/slideLayout225.xml"/><Relationship Id="rId3" Type="http://schemas.openxmlformats.org/officeDocument/2006/relationships/slideLayout" Target="../slideLayouts/slideLayout202.xml"/><Relationship Id="rId21" Type="http://schemas.openxmlformats.org/officeDocument/2006/relationships/slideLayout" Target="../slideLayouts/slideLayout220.xml"/><Relationship Id="rId7" Type="http://schemas.openxmlformats.org/officeDocument/2006/relationships/slideLayout" Target="../slideLayouts/slideLayout206.xml"/><Relationship Id="rId12" Type="http://schemas.openxmlformats.org/officeDocument/2006/relationships/slideLayout" Target="../slideLayouts/slideLayout211.xml"/><Relationship Id="rId17" Type="http://schemas.openxmlformats.org/officeDocument/2006/relationships/slideLayout" Target="../slideLayouts/slideLayout216.xml"/><Relationship Id="rId25" Type="http://schemas.openxmlformats.org/officeDocument/2006/relationships/slideLayout" Target="../slideLayouts/slideLayout224.xml"/><Relationship Id="rId33" Type="http://schemas.openxmlformats.org/officeDocument/2006/relationships/image" Target="../media/image1.emf"/><Relationship Id="rId2" Type="http://schemas.openxmlformats.org/officeDocument/2006/relationships/slideLayout" Target="../slideLayouts/slideLayout201.xml"/><Relationship Id="rId16" Type="http://schemas.openxmlformats.org/officeDocument/2006/relationships/slideLayout" Target="../slideLayouts/slideLayout215.xml"/><Relationship Id="rId20" Type="http://schemas.openxmlformats.org/officeDocument/2006/relationships/slideLayout" Target="../slideLayouts/slideLayout219.xml"/><Relationship Id="rId29" Type="http://schemas.openxmlformats.org/officeDocument/2006/relationships/slideLayout" Target="../slideLayouts/slideLayout228.xml"/><Relationship Id="rId1" Type="http://schemas.openxmlformats.org/officeDocument/2006/relationships/slideLayout" Target="../slideLayouts/slideLayout200.xml"/><Relationship Id="rId6" Type="http://schemas.openxmlformats.org/officeDocument/2006/relationships/slideLayout" Target="../slideLayouts/slideLayout205.xml"/><Relationship Id="rId11" Type="http://schemas.openxmlformats.org/officeDocument/2006/relationships/slideLayout" Target="../slideLayouts/slideLayout210.xml"/><Relationship Id="rId24" Type="http://schemas.openxmlformats.org/officeDocument/2006/relationships/slideLayout" Target="../slideLayouts/slideLayout223.xml"/><Relationship Id="rId32" Type="http://schemas.openxmlformats.org/officeDocument/2006/relationships/theme" Target="../theme/theme8.xml"/><Relationship Id="rId5" Type="http://schemas.openxmlformats.org/officeDocument/2006/relationships/slideLayout" Target="../slideLayouts/slideLayout204.xml"/><Relationship Id="rId15" Type="http://schemas.openxmlformats.org/officeDocument/2006/relationships/slideLayout" Target="../slideLayouts/slideLayout214.xml"/><Relationship Id="rId23" Type="http://schemas.openxmlformats.org/officeDocument/2006/relationships/slideLayout" Target="../slideLayouts/slideLayout222.xml"/><Relationship Id="rId28" Type="http://schemas.openxmlformats.org/officeDocument/2006/relationships/slideLayout" Target="../slideLayouts/slideLayout227.xml"/><Relationship Id="rId10" Type="http://schemas.openxmlformats.org/officeDocument/2006/relationships/slideLayout" Target="../slideLayouts/slideLayout209.xml"/><Relationship Id="rId19" Type="http://schemas.openxmlformats.org/officeDocument/2006/relationships/slideLayout" Target="../slideLayouts/slideLayout218.xml"/><Relationship Id="rId31" Type="http://schemas.openxmlformats.org/officeDocument/2006/relationships/slideLayout" Target="../slideLayouts/slideLayout230.xml"/><Relationship Id="rId4" Type="http://schemas.openxmlformats.org/officeDocument/2006/relationships/slideLayout" Target="../slideLayouts/slideLayout203.xml"/><Relationship Id="rId9" Type="http://schemas.openxmlformats.org/officeDocument/2006/relationships/slideLayout" Target="../slideLayouts/slideLayout208.xml"/><Relationship Id="rId14" Type="http://schemas.openxmlformats.org/officeDocument/2006/relationships/slideLayout" Target="../slideLayouts/slideLayout213.xml"/><Relationship Id="rId22" Type="http://schemas.openxmlformats.org/officeDocument/2006/relationships/slideLayout" Target="../slideLayouts/slideLayout221.xml"/><Relationship Id="rId27" Type="http://schemas.openxmlformats.org/officeDocument/2006/relationships/slideLayout" Target="../slideLayouts/slideLayout226.xml"/><Relationship Id="rId30" Type="http://schemas.openxmlformats.org/officeDocument/2006/relationships/slideLayout" Target="../slideLayouts/slideLayout229.xml"/><Relationship Id="rId8" Type="http://schemas.openxmlformats.org/officeDocument/2006/relationships/slideLayout" Target="../slideLayouts/slideLayout20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38.xml"/><Relationship Id="rId13" Type="http://schemas.openxmlformats.org/officeDocument/2006/relationships/slideLayout" Target="../slideLayouts/slideLayout243.xml"/><Relationship Id="rId18" Type="http://schemas.openxmlformats.org/officeDocument/2006/relationships/slideLayout" Target="../slideLayouts/slideLayout248.xml"/><Relationship Id="rId3" Type="http://schemas.openxmlformats.org/officeDocument/2006/relationships/slideLayout" Target="../slideLayouts/slideLayout233.xml"/><Relationship Id="rId7" Type="http://schemas.openxmlformats.org/officeDocument/2006/relationships/slideLayout" Target="../slideLayouts/slideLayout237.xml"/><Relationship Id="rId12" Type="http://schemas.openxmlformats.org/officeDocument/2006/relationships/slideLayout" Target="../slideLayouts/slideLayout242.xml"/><Relationship Id="rId17" Type="http://schemas.openxmlformats.org/officeDocument/2006/relationships/slideLayout" Target="../slideLayouts/slideLayout247.xml"/><Relationship Id="rId2" Type="http://schemas.openxmlformats.org/officeDocument/2006/relationships/slideLayout" Target="../slideLayouts/slideLayout232.xml"/><Relationship Id="rId16" Type="http://schemas.openxmlformats.org/officeDocument/2006/relationships/slideLayout" Target="../slideLayouts/slideLayout246.xml"/><Relationship Id="rId20" Type="http://schemas.openxmlformats.org/officeDocument/2006/relationships/image" Target="../media/image37.png"/><Relationship Id="rId1" Type="http://schemas.openxmlformats.org/officeDocument/2006/relationships/slideLayout" Target="../slideLayouts/slideLayout231.xml"/><Relationship Id="rId6" Type="http://schemas.openxmlformats.org/officeDocument/2006/relationships/slideLayout" Target="../slideLayouts/slideLayout236.xml"/><Relationship Id="rId11" Type="http://schemas.openxmlformats.org/officeDocument/2006/relationships/slideLayout" Target="../slideLayouts/slideLayout241.xml"/><Relationship Id="rId5" Type="http://schemas.openxmlformats.org/officeDocument/2006/relationships/slideLayout" Target="../slideLayouts/slideLayout235.xml"/><Relationship Id="rId15" Type="http://schemas.openxmlformats.org/officeDocument/2006/relationships/slideLayout" Target="../slideLayouts/slideLayout245.xml"/><Relationship Id="rId10" Type="http://schemas.openxmlformats.org/officeDocument/2006/relationships/slideLayout" Target="../slideLayouts/slideLayout240.xml"/><Relationship Id="rId19" Type="http://schemas.openxmlformats.org/officeDocument/2006/relationships/theme" Target="../theme/theme9.xml"/><Relationship Id="rId4" Type="http://schemas.openxmlformats.org/officeDocument/2006/relationships/slideLayout" Target="../slideLayouts/slideLayout234.xml"/><Relationship Id="rId9" Type="http://schemas.openxmlformats.org/officeDocument/2006/relationships/slideLayout" Target="../slideLayouts/slideLayout239.xml"/><Relationship Id="rId14" Type="http://schemas.openxmlformats.org/officeDocument/2006/relationships/slideLayout" Target="../slideLayouts/slideLayout2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6758279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839" r:id="rId34"/>
    <p:sldLayoutId id="2147483891" r:id="rId35"/>
    <p:sldLayoutId id="2147483964"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11/14/19</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3743573212"/>
      </p:ext>
    </p:extLst>
  </p:cSld>
  <p:clrMap bg1="lt1" tx1="dk1" bg2="lt2" tx2="dk2" accent1="accent1" accent2="accent2" accent3="accent3" accent4="accent4" accent5="accent5" accent6="accent6" hlink="hlink" folHlink="folHlink"/>
  <p:sldLayoutIdLst>
    <p:sldLayoutId id="2147483966" r:id="rId1"/>
    <p:sldLayoutId id="2147483967" r:id="rId2"/>
    <p:sldLayoutId id="2147483968" r:id="rId3"/>
    <p:sldLayoutId id="2147483969" r:id="rId4"/>
    <p:sldLayoutId id="2147483970" r:id="rId5"/>
    <p:sldLayoutId id="2147483971" r:id="rId6"/>
    <p:sldLayoutId id="2147483972" r:id="rId7"/>
    <p:sldLayoutId id="2147483973" r:id="rId8"/>
    <p:sldLayoutId id="2147483974" r:id="rId9"/>
    <p:sldLayoutId id="2147483975" r:id="rId10"/>
    <p:sldLayoutId id="2147483976" r:id="rId11"/>
    <p:sldLayoutId id="2147483977" r:id="rId12"/>
    <p:sldLayoutId id="2147483978" r:id="rId13"/>
    <p:sldLayoutId id="2147483979" r:id="rId14"/>
    <p:sldLayoutId id="2147483980" r:id="rId15"/>
    <p:sldLayoutId id="2147483981" r:id="rId16"/>
    <p:sldLayoutId id="2147483982" r:id="rId17"/>
    <p:sldLayoutId id="2147483983" r:id="rId18"/>
    <p:sldLayoutId id="2147483984" r:id="rId19"/>
    <p:sldLayoutId id="2147483985" r:id="rId20"/>
    <p:sldLayoutId id="2147483986" r:id="rId21"/>
    <p:sldLayoutId id="2147483987" r:id="rId22"/>
    <p:sldLayoutId id="2147483988" r:id="rId23"/>
    <p:sldLayoutId id="2147483989"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38141902"/>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3" r:id="rId25"/>
    <p:sldLayoutId id="2147483726"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18638487"/>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 id="2147483759"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192"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2300174985"/>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79" r:id="rId19"/>
    <p:sldLayoutId id="2147483780" r:id="rId20"/>
    <p:sldLayoutId id="2147483781" r:id="rId21"/>
    <p:sldLayoutId id="2147483782" r:id="rId22"/>
    <p:sldLayoutId id="2147483783" r:id="rId23"/>
    <p:sldLayoutId id="2147483784" r:id="rId24"/>
    <p:sldLayoutId id="2147483785" r:id="rId25"/>
    <p:sldLayoutId id="2147483786" r:id="rId26"/>
    <p:sldLayoutId id="2147483787" r:id="rId27"/>
    <p:sldLayoutId id="2147483788" r:id="rId28"/>
    <p:sldLayoutId id="2147483789" r:id="rId29"/>
    <p:sldLayoutId id="2147483790" r:id="rId30"/>
    <p:sldLayoutId id="2147483791" r:id="rId31"/>
    <p:sldLayoutId id="2147483792" r:id="rId32"/>
    <p:sldLayoutId id="2147483793" r:id="rId33"/>
    <p:sldLayoutId id="2147483794" r:id="rId34"/>
    <p:sldLayoutId id="2147483795" r:id="rId35"/>
    <p:sldLayoutId id="2147483796" r:id="rId36"/>
    <p:sldLayoutId id="2147483797" r:id="rId37"/>
    <p:sldLayoutId id="2147483798" r:id="rId38"/>
    <p:sldLayoutId id="2147483799" r:id="rId39"/>
  </p:sldLayoutIdLst>
  <p:transition>
    <p:fade/>
  </p:transition>
  <p:hf sldNum="0" hdr="0" dt="0"/>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3963717753"/>
      </p:ext>
    </p:extLst>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78ADFC-07CD-4327-8566-F23DAA22B7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526C94-B005-4C0E-B8B5-D2A75C9AE8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509C62-F209-465D-A5E2-7AB8F68D78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5EA647-47D7-472B-B8BD-F0368A4CFF40}" type="datetimeFigureOut">
              <a:rPr lang="en-US" smtClean="0"/>
              <a:t>11/14/19</a:t>
            </a:fld>
            <a:endParaRPr lang="en-US"/>
          </a:p>
        </p:txBody>
      </p:sp>
      <p:sp>
        <p:nvSpPr>
          <p:cNvPr id="5" name="Footer Placeholder 4">
            <a:extLst>
              <a:ext uri="{FF2B5EF4-FFF2-40B4-BE49-F238E27FC236}">
                <a16:creationId xmlns:a16="http://schemas.microsoft.com/office/drawing/2014/main" id="{462F1C86-E2E8-4A97-A436-7FD22B3460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29F589-CA13-4BC5-83B0-669BF6156F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3CD3F6-D7EE-487D-95C9-C85653023146}" type="slidenum">
              <a:rPr lang="en-US" smtClean="0"/>
              <a:t>‹#›</a:t>
            </a:fld>
            <a:endParaRPr lang="en-US"/>
          </a:p>
        </p:txBody>
      </p:sp>
    </p:spTree>
    <p:extLst>
      <p:ext uri="{BB962C8B-B14F-4D97-AF65-F5344CB8AC3E}">
        <p14:creationId xmlns:p14="http://schemas.microsoft.com/office/powerpoint/2010/main" val="913865107"/>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 id="2147483856" r:id="rId16"/>
    <p:sldLayoutId id="2147483857" r:id="rId17"/>
    <p:sldLayoutId id="2147483858" r:id="rId18"/>
    <p:sldLayoutId id="2147483859" r:id="rId19"/>
    <p:sldLayoutId id="2147483860"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92969618"/>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 id="2147483874" r:id="rId13"/>
    <p:sldLayoutId id="2147483875" r:id="rId14"/>
    <p:sldLayoutId id="2147483876" r:id="rId15"/>
    <p:sldLayoutId id="2147483877" r:id="rId16"/>
    <p:sldLayoutId id="2147483878" r:id="rId17"/>
    <p:sldLayoutId id="2147483879" r:id="rId18"/>
    <p:sldLayoutId id="2147483880" r:id="rId19"/>
    <p:sldLayoutId id="2147483881" r:id="rId20"/>
    <p:sldLayoutId id="2147483882" r:id="rId21"/>
    <p:sldLayoutId id="2147483883" r:id="rId22"/>
    <p:sldLayoutId id="2147483884" r:id="rId23"/>
    <p:sldLayoutId id="2147483885" r:id="rId24"/>
    <p:sldLayoutId id="2147483886" r:id="rId25"/>
    <p:sldLayoutId id="2147483887" r:id="rId26"/>
    <p:sldLayoutId id="2147483888" r:id="rId27"/>
    <p:sldLayoutId id="2147483890"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76204359"/>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2" r:id="rId17"/>
    <p:sldLayoutId id="2147483923" r:id="rId18"/>
    <p:sldLayoutId id="2147483924" r:id="rId19"/>
    <p:sldLayoutId id="2147483925" r:id="rId20"/>
    <p:sldLayoutId id="2147483926" r:id="rId21"/>
    <p:sldLayoutId id="2147483927" r:id="rId22"/>
    <p:sldLayoutId id="2147483928" r:id="rId23"/>
    <p:sldLayoutId id="2147483929" r:id="rId24"/>
    <p:sldLayoutId id="2147483930" r:id="rId25"/>
    <p:sldLayoutId id="2147483931" r:id="rId26"/>
    <p:sldLayoutId id="2147483932" r:id="rId27"/>
    <p:sldLayoutId id="2147483933" r:id="rId28"/>
    <p:sldLayoutId id="2147483934" r:id="rId29"/>
    <p:sldLayoutId id="2147483935" r:id="rId30"/>
    <p:sldLayoutId id="2147483936"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613067007"/>
      </p:ext>
    </p:extLst>
  </p:cSld>
  <p:clrMap bg1="lt1" tx1="dk1" bg2="lt2" tx2="dk2" accent1="accent1" accent2="accent2" accent3="accent3" accent4="accent4" accent5="accent5" accent6="accent6" hlink="hlink" folHlink="folHlink"/>
  <p:sldLayoutIdLst>
    <p:sldLayoutId id="2147483940" r:id="rId1"/>
    <p:sldLayoutId id="2147483941" r:id="rId2"/>
    <p:sldLayoutId id="2147483942" r:id="rId3"/>
    <p:sldLayoutId id="2147483943" r:id="rId4"/>
    <p:sldLayoutId id="2147483944" r:id="rId5"/>
    <p:sldLayoutId id="2147483945" r:id="rId6"/>
    <p:sldLayoutId id="2147483946" r:id="rId7"/>
    <p:sldLayoutId id="2147483947" r:id="rId8"/>
    <p:sldLayoutId id="2147483948" r:id="rId9"/>
    <p:sldLayoutId id="2147483949" r:id="rId10"/>
    <p:sldLayoutId id="2147483950" r:id="rId11"/>
    <p:sldLayoutId id="2147483951" r:id="rId12"/>
    <p:sldLayoutId id="2147483952" r:id="rId13"/>
    <p:sldLayoutId id="2147483953" r:id="rId14"/>
    <p:sldLayoutId id="2147483954" r:id="rId15"/>
    <p:sldLayoutId id="2147483955" r:id="rId16"/>
    <p:sldLayoutId id="2147483956" r:id="rId17"/>
    <p:sldLayoutId id="2147483959" r:id="rId18"/>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24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56.xml"/></Relationships>
</file>

<file path=ppt/slides/_rels/slide1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56.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35.xml"/><Relationship Id="rId5" Type="http://schemas.openxmlformats.org/officeDocument/2006/relationships/image" Target="../media/image4.tiff"/><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3.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56.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27.xml"/><Relationship Id="rId4" Type="http://schemas.openxmlformats.org/officeDocument/2006/relationships/image" Target="../media/image55.emf"/></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56.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4.tiff"/><Relationship Id="rId4" Type="http://schemas.openxmlformats.org/officeDocument/2006/relationships/image" Target="../media/image57.svg"/></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56.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svg"/><Relationship Id="rId2" Type="http://schemas.openxmlformats.org/officeDocument/2006/relationships/notesSlide" Target="../notesSlides/notesSlide12.xml"/><Relationship Id="rId1" Type="http://schemas.openxmlformats.org/officeDocument/2006/relationships/slideLayout" Target="../slideLayouts/slideLayout159.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153.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59.png"/><Relationship Id="rId9" Type="http://schemas.openxmlformats.org/officeDocument/2006/relationships/image" Target="../media/image64.svg"/></Relationships>
</file>

<file path=ppt/slides/_rels/slide2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emf"/><Relationship Id="rId7" Type="http://schemas.openxmlformats.org/officeDocument/2006/relationships/image" Target="../media/image69.svg"/><Relationship Id="rId2" Type="http://schemas.openxmlformats.org/officeDocument/2006/relationships/hyperlink" Target="https://github.com/Azure/application-gateway-kubernetes-ingress" TargetMode="External"/><Relationship Id="rId1" Type="http://schemas.openxmlformats.org/officeDocument/2006/relationships/slideLayout" Target="../slideLayouts/slideLayout153.xml"/><Relationship Id="rId6" Type="http://schemas.openxmlformats.org/officeDocument/2006/relationships/image" Target="../media/image68.png"/><Relationship Id="rId5" Type="http://schemas.openxmlformats.org/officeDocument/2006/relationships/image" Target="../media/image67.svg"/><Relationship Id="rId4" Type="http://schemas.openxmlformats.org/officeDocument/2006/relationships/image" Target="../media/image66.png"/><Relationship Id="rId9" Type="http://schemas.openxmlformats.org/officeDocument/2006/relationships/image" Target="../media/image71.svg"/></Relationships>
</file>

<file path=ppt/slides/_rels/slide28.xml.rels><?xml version="1.0" encoding="UTF-8" standalone="yes"?>
<Relationships xmlns="http://schemas.openxmlformats.org/package/2006/relationships"><Relationship Id="rId2" Type="http://schemas.openxmlformats.org/officeDocument/2006/relationships/hyperlink" Target="https://docs.microsoft.com/en-us/azure/aks/security-hardened-vm-host-image" TargetMode="External"/><Relationship Id="rId1" Type="http://schemas.openxmlformats.org/officeDocument/2006/relationships/slideLayout" Target="../slideLayouts/slideLayout153.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56.xml"/></Relationships>
</file>

<file path=ppt/slides/_rels/slide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xml"/><Relationship Id="rId1" Type="http://schemas.openxmlformats.org/officeDocument/2006/relationships/slideLayout" Target="../slideLayouts/slideLayout254.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4.xml"/><Relationship Id="rId1" Type="http://schemas.openxmlformats.org/officeDocument/2006/relationships/slideLayout" Target="../slideLayouts/slideLayout170.xml"/><Relationship Id="rId5" Type="http://schemas.openxmlformats.org/officeDocument/2006/relationships/hyperlink" Target="https://azure.microsoft.com/en-us/services/container-registry/" TargetMode="External"/><Relationship Id="rId4" Type="http://schemas.openxmlformats.org/officeDocument/2006/relationships/image" Target="../media/image73.svg"/></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56.xml"/></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xml"/><Relationship Id="rId1" Type="http://schemas.openxmlformats.org/officeDocument/2006/relationships/slideLayout" Target="../slideLayouts/slideLayout157.xml"/><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2" Type="http://schemas.openxmlformats.org/officeDocument/2006/relationships/image" Target="../media/image76.tiff"/><Relationship Id="rId1" Type="http://schemas.openxmlformats.org/officeDocument/2006/relationships/slideLayout" Target="../slideLayouts/slideLayout157.xml"/></Relationships>
</file>

<file path=ppt/slides/_rels/slide34.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169.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5.xml.rels><?xml version="1.0" encoding="UTF-8" standalone="yes"?>
<Relationships xmlns="http://schemas.openxmlformats.org/package/2006/relationships"><Relationship Id="rId2" Type="http://schemas.openxmlformats.org/officeDocument/2006/relationships/image" Target="../media/image82.tiff"/><Relationship Id="rId1" Type="http://schemas.openxmlformats.org/officeDocument/2006/relationships/slideLayout" Target="../slideLayouts/slideLayout158.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56.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56.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27.xml"/><Relationship Id="rId4" Type="http://schemas.openxmlformats.org/officeDocument/2006/relationships/image" Target="../media/image55.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9.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hyperlink" Target="https://github.com/Azure/aad-pod-identity" TargetMode="External"/><Relationship Id="rId4" Type="http://schemas.openxmlformats.org/officeDocument/2006/relationships/image" Target="../media/image83.png"/></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Azure/kubernetes-keyvault-flexvol"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3.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emf"/><Relationship Id="rId1" Type="http://schemas.openxmlformats.org/officeDocument/2006/relationships/slideLayout" Target="../slideLayouts/slideLayout170.xml"/><Relationship Id="rId5" Type="http://schemas.openxmlformats.org/officeDocument/2006/relationships/hyperlink" Target="https://azure.microsoft.com/en-us/services/azure-policy/" TargetMode="External"/><Relationship Id="rId4" Type="http://schemas.openxmlformats.org/officeDocument/2006/relationships/image" Target="../media/image84.emf"/></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56.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35.xml"/><Relationship Id="rId4" Type="http://schemas.openxmlformats.org/officeDocument/2006/relationships/image" Target="../media/image62.svg"/></Relationships>
</file>

<file path=ppt/slides/_rels/slide48.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6.png"/><Relationship Id="rId7"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35.xml"/><Relationship Id="rId6" Type="http://schemas.openxmlformats.org/officeDocument/2006/relationships/image" Target="../media/image69.svg"/><Relationship Id="rId5" Type="http://schemas.openxmlformats.org/officeDocument/2006/relationships/image" Target="../media/image68.png"/><Relationship Id="rId10" Type="http://schemas.openxmlformats.org/officeDocument/2006/relationships/image" Target="../media/image44.svg"/><Relationship Id="rId4" Type="http://schemas.openxmlformats.org/officeDocument/2006/relationships/image" Target="../media/image57.svg"/><Relationship Id="rId9" Type="http://schemas.openxmlformats.org/officeDocument/2006/relationships/image" Target="../media/image43.png"/></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65.xml"/></Relationships>
</file>

<file path=ppt/slides/_rels/slide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56.xml"/></Relationships>
</file>

<file path=ppt/slides/_rels/slide50.xml.rels><?xml version="1.0" encoding="UTF-8" standalone="yes"?>
<Relationships xmlns="http://schemas.openxmlformats.org/package/2006/relationships"><Relationship Id="rId3" Type="http://schemas.openxmlformats.org/officeDocument/2006/relationships/hyperlink" Target="https://aka.ms/AA6jf7r" TargetMode="External"/><Relationship Id="rId2" Type="http://schemas.openxmlformats.org/officeDocument/2006/relationships/hyperlink" Target="https://github.com/mohmdnofal/aks-best-practices" TargetMode="External"/><Relationship Id="rId1" Type="http://schemas.openxmlformats.org/officeDocument/2006/relationships/slideLayout" Target="../slideLayouts/slideLayout271.xml"/><Relationship Id="rId4" Type="http://schemas.openxmlformats.org/officeDocument/2006/relationships/hyperlink" Target="https://docs.microsoft.com/en-us/azure/aks/best-practices" TargetMode="External"/></Relationships>
</file>

<file path=ppt/slides/_rels/slide51.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24.xml"/><Relationship Id="rId1" Type="http://schemas.openxmlformats.org/officeDocument/2006/relationships/slideLayout" Target="../slideLayouts/slideLayout234.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67.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72.xml"/></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3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svg"/></Relationships>
</file>

<file path=ppt/slides/_rels/slide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56.xml"/></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5.xml"/><Relationship Id="rId4"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8280CC-4329-5943-810F-558B34AD39E4}"/>
              </a:ext>
            </a:extLst>
          </p:cNvPr>
          <p:cNvSpPr>
            <a:spLocks noGrp="1"/>
          </p:cNvSpPr>
          <p:nvPr>
            <p:ph type="body" sz="quarter" idx="10"/>
          </p:nvPr>
        </p:nvSpPr>
        <p:spPr>
          <a:xfrm>
            <a:off x="464115" y="2977969"/>
            <a:ext cx="4645253" cy="1893834"/>
          </a:xfrm>
        </p:spPr>
        <p:txBody>
          <a:bodyPr>
            <a:normAutofit/>
          </a:bodyPr>
          <a:lstStyle/>
          <a:p>
            <a:r>
              <a:rPr lang="en-US" dirty="0"/>
              <a:t>Cluster Management </a:t>
            </a:r>
          </a:p>
          <a:p>
            <a:r>
              <a:rPr lang="en-US" dirty="0"/>
              <a:t>- Security</a:t>
            </a:r>
          </a:p>
        </p:txBody>
      </p:sp>
      <p:sp>
        <p:nvSpPr>
          <p:cNvPr id="5" name="Text Placeholder 4">
            <a:extLst>
              <a:ext uri="{FF2B5EF4-FFF2-40B4-BE49-F238E27FC236}">
                <a16:creationId xmlns:a16="http://schemas.microsoft.com/office/drawing/2014/main" id="{EEB52BCE-8B0D-DC46-8341-4DFEAEF5545A}"/>
              </a:ext>
            </a:extLst>
          </p:cNvPr>
          <p:cNvSpPr>
            <a:spLocks noGrp="1"/>
          </p:cNvSpPr>
          <p:nvPr>
            <p:ph type="body" sz="quarter" idx="11"/>
          </p:nvPr>
        </p:nvSpPr>
        <p:spPr/>
        <p:txBody>
          <a:bodyPr>
            <a:normAutofit/>
          </a:bodyPr>
          <a:lstStyle/>
          <a:p>
            <a:r>
              <a:rPr lang="en-US" dirty="0"/>
              <a:t>Azure </a:t>
            </a:r>
            <a:r>
              <a:rPr lang="en-US" dirty="0">
                <a:solidFill>
                  <a:schemeClr val="tx1"/>
                </a:solidFill>
              </a:rPr>
              <a:t>webinar series</a:t>
            </a:r>
          </a:p>
        </p:txBody>
      </p:sp>
      <p:sp>
        <p:nvSpPr>
          <p:cNvPr id="2" name="TextBox 1">
            <a:extLst>
              <a:ext uri="{FF2B5EF4-FFF2-40B4-BE49-F238E27FC236}">
                <a16:creationId xmlns:a16="http://schemas.microsoft.com/office/drawing/2014/main" id="{155EA03B-9E15-2442-A25E-C7373CC868BF}"/>
              </a:ext>
            </a:extLst>
          </p:cNvPr>
          <p:cNvSpPr txBox="1"/>
          <p:nvPr/>
        </p:nvSpPr>
        <p:spPr>
          <a:xfrm flipV="1">
            <a:off x="1392195" y="896553"/>
            <a:ext cx="85877" cy="4544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ADA72068-5EFA-954D-A923-6A5C58811BE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39810" y="554531"/>
            <a:ext cx="5748938" cy="5748938"/>
          </a:xfrm>
          <a:prstGeom prst="rect">
            <a:avLst/>
          </a:prstGeom>
        </p:spPr>
      </p:pic>
    </p:spTree>
    <p:extLst>
      <p:ext uri="{BB962C8B-B14F-4D97-AF65-F5344CB8AC3E}">
        <p14:creationId xmlns:p14="http://schemas.microsoft.com/office/powerpoint/2010/main" val="850575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F83E9A-5F47-4E7E-A251-5D209FE51205}"/>
              </a:ext>
            </a:extLst>
          </p:cNvPr>
          <p:cNvSpPr>
            <a:spLocks noGrp="1"/>
          </p:cNvSpPr>
          <p:nvPr>
            <p:ph idx="1"/>
          </p:nvPr>
        </p:nvSpPr>
        <p:spPr>
          <a:xfrm>
            <a:off x="505378" y="1498436"/>
            <a:ext cx="11311030" cy="5114311"/>
          </a:xfrm>
        </p:spPr>
        <p:txBody>
          <a:bodyPr>
            <a:noAutofit/>
          </a:bodyPr>
          <a:lstStyle/>
          <a:p>
            <a:pPr marL="0" indent="0" defTabSz="896386">
              <a:lnSpc>
                <a:spcPct val="100000"/>
              </a:lnSpc>
              <a:spcBef>
                <a:spcPts val="0"/>
              </a:spcBef>
              <a:buNone/>
            </a:pPr>
            <a:r>
              <a:rPr lang="en-US" sz="1800" b="1">
                <a:solidFill>
                  <a:schemeClr val="accent1"/>
                </a:solidFill>
                <a:latin typeface="Consolas" charset="0"/>
              </a:rPr>
              <a:t>$ </a:t>
            </a:r>
            <a:r>
              <a:rPr lang="en-US" sz="1800" b="1" err="1">
                <a:solidFill>
                  <a:schemeClr val="accent1"/>
                </a:solidFill>
                <a:latin typeface="Consolas" charset="0"/>
              </a:rPr>
              <a:t>az</a:t>
            </a:r>
            <a:r>
              <a:rPr lang="en-US" sz="1800" b="1">
                <a:solidFill>
                  <a:schemeClr val="accent1"/>
                </a:solidFill>
                <a:latin typeface="Consolas" charset="0"/>
              </a:rPr>
              <a:t> </a:t>
            </a:r>
            <a:r>
              <a:rPr lang="en-US" sz="1800" b="1" err="1">
                <a:solidFill>
                  <a:schemeClr val="accent1"/>
                </a:solidFill>
                <a:latin typeface="Consolas" charset="0"/>
              </a:rPr>
              <a:t>aks</a:t>
            </a:r>
            <a:r>
              <a:rPr lang="en-US" sz="1800" b="1">
                <a:solidFill>
                  <a:schemeClr val="accent1"/>
                </a:solidFill>
                <a:latin typeface="Consolas" charset="0"/>
              </a:rPr>
              <a:t> create </a:t>
            </a:r>
            <a:r>
              <a:rPr lang="en-US" sz="1800">
                <a:latin typeface="Consolas" charset="0"/>
              </a:rPr>
              <a:t>--resource-group </a:t>
            </a:r>
            <a:r>
              <a:rPr lang="en-US" sz="1800" err="1">
                <a:latin typeface="Consolas" charset="0"/>
              </a:rPr>
              <a:t>myAKSCluster</a:t>
            </a:r>
            <a:r>
              <a:rPr lang="en-US" sz="1800">
                <a:latin typeface="Consolas" charset="0"/>
              </a:rPr>
              <a:t> --name </a:t>
            </a:r>
            <a:r>
              <a:rPr lang="en-US" sz="1800" err="1">
                <a:latin typeface="Consolas" charset="0"/>
              </a:rPr>
              <a:t>myAKSCluster</a:t>
            </a:r>
            <a:r>
              <a:rPr lang="en-US" sz="1800">
                <a:latin typeface="Consolas" charset="0"/>
              </a:rPr>
              <a:t> --generate-</a:t>
            </a:r>
            <a:r>
              <a:rPr lang="en-US" sz="1800" err="1">
                <a:latin typeface="Consolas" charset="0"/>
              </a:rPr>
              <a:t>ssh</a:t>
            </a:r>
            <a:r>
              <a:rPr lang="en-US" sz="1800">
                <a:latin typeface="Consolas" charset="0"/>
              </a:rPr>
              <a:t>-keys \</a:t>
            </a:r>
          </a:p>
          <a:p>
            <a:pPr marL="0" indent="0" defTabSz="896386">
              <a:lnSpc>
                <a:spcPct val="100000"/>
              </a:lnSpc>
              <a:spcBef>
                <a:spcPts val="0"/>
              </a:spcBef>
              <a:buNone/>
            </a:pPr>
            <a:r>
              <a:rPr lang="en-US" sz="1800">
                <a:latin typeface="Consolas" charset="0"/>
              </a:rPr>
              <a:t>  --</a:t>
            </a:r>
            <a:r>
              <a:rPr lang="en-US" sz="1800" err="1">
                <a:latin typeface="Consolas" charset="0"/>
              </a:rPr>
              <a:t>aad</a:t>
            </a:r>
            <a:r>
              <a:rPr lang="en-US" sz="1800">
                <a:latin typeface="Consolas" charset="0"/>
              </a:rPr>
              <a:t>-server-app-id </a:t>
            </a:r>
            <a:r>
              <a:rPr lang="en-US" sz="1800" b="1">
                <a:solidFill>
                  <a:schemeClr val="accent1"/>
                </a:solidFill>
                <a:highlight>
                  <a:srgbClr val="FFFF00"/>
                </a:highlight>
                <a:latin typeface="Consolas" charset="0"/>
              </a:rPr>
              <a:t>&lt;Azure AD Server App ID&gt;</a:t>
            </a:r>
            <a:r>
              <a:rPr lang="en-US" sz="1800">
                <a:solidFill>
                  <a:srgbClr val="0070C0"/>
                </a:solidFill>
                <a:latin typeface="Consolas" charset="0"/>
              </a:rPr>
              <a:t> </a:t>
            </a:r>
            <a:r>
              <a:rPr lang="en-US" sz="1800">
                <a:latin typeface="Consolas" charset="0"/>
              </a:rPr>
              <a:t>\</a:t>
            </a:r>
          </a:p>
          <a:p>
            <a:pPr marL="0" indent="0" defTabSz="896386">
              <a:lnSpc>
                <a:spcPct val="100000"/>
              </a:lnSpc>
              <a:spcBef>
                <a:spcPts val="0"/>
              </a:spcBef>
              <a:buNone/>
            </a:pPr>
            <a:r>
              <a:rPr lang="en-US" sz="1800">
                <a:latin typeface="Consolas" charset="0"/>
              </a:rPr>
              <a:t>  --</a:t>
            </a:r>
            <a:r>
              <a:rPr lang="en-US" sz="1800" err="1">
                <a:latin typeface="Consolas" charset="0"/>
              </a:rPr>
              <a:t>aad</a:t>
            </a:r>
            <a:r>
              <a:rPr lang="en-US" sz="1800">
                <a:latin typeface="Consolas" charset="0"/>
              </a:rPr>
              <a:t>-server-app-secret </a:t>
            </a:r>
            <a:r>
              <a:rPr lang="en-US" sz="1800" b="1">
                <a:solidFill>
                  <a:schemeClr val="accent1"/>
                </a:solidFill>
                <a:highlight>
                  <a:srgbClr val="FFFF00"/>
                </a:highlight>
                <a:latin typeface="Consolas" charset="0"/>
              </a:rPr>
              <a:t>&lt;Azure AD Server App Secret&gt;</a:t>
            </a:r>
            <a:r>
              <a:rPr lang="en-US" sz="1800">
                <a:latin typeface="Consolas" charset="0"/>
              </a:rPr>
              <a:t> \</a:t>
            </a:r>
          </a:p>
          <a:p>
            <a:pPr marL="0" indent="0" defTabSz="896386">
              <a:lnSpc>
                <a:spcPct val="100000"/>
              </a:lnSpc>
              <a:spcBef>
                <a:spcPts val="0"/>
              </a:spcBef>
              <a:buNone/>
            </a:pPr>
            <a:r>
              <a:rPr lang="en-US" sz="1800">
                <a:latin typeface="Consolas" charset="0"/>
              </a:rPr>
              <a:t>  --</a:t>
            </a:r>
            <a:r>
              <a:rPr lang="en-US" sz="1800" err="1">
                <a:latin typeface="Consolas" charset="0"/>
              </a:rPr>
              <a:t>aad</a:t>
            </a:r>
            <a:r>
              <a:rPr lang="en-US" sz="1800">
                <a:latin typeface="Consolas" charset="0"/>
              </a:rPr>
              <a:t>-client-app-id </a:t>
            </a:r>
            <a:r>
              <a:rPr lang="en-US" sz="1800" b="1">
                <a:solidFill>
                  <a:schemeClr val="accent1"/>
                </a:solidFill>
                <a:highlight>
                  <a:srgbClr val="FFFF00"/>
                </a:highlight>
                <a:latin typeface="Consolas" charset="0"/>
              </a:rPr>
              <a:t>&lt;Azure AD Client App ID&gt;</a:t>
            </a:r>
            <a:r>
              <a:rPr lang="en-US" sz="1800">
                <a:latin typeface="Consolas" charset="0"/>
              </a:rPr>
              <a:t> \</a:t>
            </a:r>
          </a:p>
          <a:p>
            <a:pPr marL="0" indent="0" defTabSz="896386">
              <a:lnSpc>
                <a:spcPct val="100000"/>
              </a:lnSpc>
              <a:spcBef>
                <a:spcPts val="0"/>
              </a:spcBef>
              <a:buNone/>
            </a:pPr>
            <a:r>
              <a:rPr lang="en-US" sz="1800">
                <a:latin typeface="Consolas" charset="0"/>
              </a:rPr>
              <a:t>  --</a:t>
            </a:r>
            <a:r>
              <a:rPr lang="en-US" sz="1800" err="1">
                <a:latin typeface="Consolas" charset="0"/>
              </a:rPr>
              <a:t>aad</a:t>
            </a:r>
            <a:r>
              <a:rPr lang="en-US" sz="1800">
                <a:latin typeface="Consolas" charset="0"/>
              </a:rPr>
              <a:t>-tenant-id </a:t>
            </a:r>
            <a:r>
              <a:rPr lang="en-US" sz="1800" b="1">
                <a:solidFill>
                  <a:schemeClr val="accent1"/>
                </a:solidFill>
                <a:highlight>
                  <a:srgbClr val="FFFF00"/>
                </a:highlight>
                <a:latin typeface="Consolas" charset="0"/>
              </a:rPr>
              <a:t>&lt;Azure AD Tenant&gt;</a:t>
            </a:r>
            <a:r>
              <a:rPr lang="en-US" sz="1800">
                <a:highlight>
                  <a:srgbClr val="FFFF00"/>
                </a:highlight>
                <a:latin typeface="Consolas" charset="0"/>
              </a:rPr>
              <a:t> </a:t>
            </a:r>
          </a:p>
          <a:p>
            <a:pPr marL="0" indent="0" defTabSz="896386">
              <a:lnSpc>
                <a:spcPct val="100000"/>
              </a:lnSpc>
              <a:spcBef>
                <a:spcPts val="0"/>
              </a:spcBef>
              <a:buNone/>
            </a:pPr>
            <a:endParaRPr lang="en-US" sz="1800">
              <a:highlight>
                <a:srgbClr val="FFFF00"/>
              </a:highlight>
              <a:latin typeface="Consolas" charset="0"/>
            </a:endParaRPr>
          </a:p>
          <a:p>
            <a:pPr marL="0" indent="0" defTabSz="896386">
              <a:lnSpc>
                <a:spcPct val="100000"/>
              </a:lnSpc>
              <a:spcBef>
                <a:spcPts val="0"/>
              </a:spcBef>
              <a:buNone/>
            </a:pPr>
            <a:endParaRPr lang="en-US" sz="1800">
              <a:highlight>
                <a:srgbClr val="FFFF00"/>
              </a:highlight>
              <a:latin typeface="Consolas" charset="0"/>
            </a:endParaRPr>
          </a:p>
          <a:p>
            <a:pPr marL="0" indent="0" defTabSz="932742">
              <a:lnSpc>
                <a:spcPct val="110000"/>
              </a:lnSpc>
              <a:spcBef>
                <a:spcPct val="20000"/>
              </a:spcBef>
              <a:buSzPct val="90000"/>
              <a:buNone/>
            </a:pPr>
            <a:r>
              <a:rPr lang="en-US" sz="1800" b="1">
                <a:solidFill>
                  <a:schemeClr val="accent1"/>
                </a:solidFill>
                <a:latin typeface="Consolas" charset="0"/>
              </a:rPr>
              <a:t>$ </a:t>
            </a:r>
            <a:r>
              <a:rPr lang="en-US" sz="1800" b="1" err="1">
                <a:solidFill>
                  <a:schemeClr val="accent1"/>
                </a:solidFill>
                <a:latin typeface="Consolas" charset="0"/>
              </a:rPr>
              <a:t>az</a:t>
            </a:r>
            <a:r>
              <a:rPr lang="en-US" sz="1800" b="1">
                <a:solidFill>
                  <a:schemeClr val="accent1"/>
                </a:solidFill>
                <a:latin typeface="Consolas" charset="0"/>
              </a:rPr>
              <a:t> </a:t>
            </a:r>
            <a:r>
              <a:rPr lang="en-US" sz="1800" b="1" err="1">
                <a:solidFill>
                  <a:schemeClr val="accent1"/>
                </a:solidFill>
                <a:latin typeface="Consolas" charset="0"/>
              </a:rPr>
              <a:t>aks</a:t>
            </a:r>
            <a:r>
              <a:rPr lang="en-US" sz="1800" b="1">
                <a:solidFill>
                  <a:schemeClr val="accent1"/>
                </a:solidFill>
                <a:latin typeface="Consolas" charset="0"/>
              </a:rPr>
              <a:t> get-credentials </a:t>
            </a:r>
            <a:r>
              <a:rPr lang="en-US" sz="1800">
                <a:latin typeface="Consolas" charset="0"/>
              </a:rPr>
              <a:t>--resource-group </a:t>
            </a:r>
            <a:r>
              <a:rPr lang="en-US" sz="1800" err="1">
                <a:latin typeface="Consolas" charset="0"/>
              </a:rPr>
              <a:t>myAKSCluster</a:t>
            </a:r>
            <a:r>
              <a:rPr lang="en-US" sz="1800">
                <a:latin typeface="Consolas" charset="0"/>
              </a:rPr>
              <a:t> –name  </a:t>
            </a:r>
            <a:r>
              <a:rPr lang="en-US" sz="1800" err="1">
                <a:latin typeface="Consolas" charset="0"/>
              </a:rPr>
              <a:t>myAKSCluster</a:t>
            </a:r>
            <a:r>
              <a:rPr lang="en-US" sz="1800">
                <a:latin typeface="Consolas" charset="0"/>
              </a:rPr>
              <a:t> </a:t>
            </a:r>
            <a:r>
              <a:rPr lang="en-US" sz="1800">
                <a:highlight>
                  <a:srgbClr val="FFFF00"/>
                </a:highlight>
                <a:latin typeface="Consolas" charset="0"/>
              </a:rPr>
              <a:t>--admin</a:t>
            </a:r>
          </a:p>
          <a:p>
            <a:pPr marL="0" indent="0" defTabSz="932742">
              <a:lnSpc>
                <a:spcPct val="110000"/>
              </a:lnSpc>
              <a:spcBef>
                <a:spcPct val="20000"/>
              </a:spcBef>
              <a:buSzPct val="90000"/>
              <a:buNone/>
            </a:pPr>
            <a:r>
              <a:rPr lang="en-US" sz="1800">
                <a:latin typeface="Consolas" charset="0"/>
              </a:rPr>
              <a:t>Merged "</a:t>
            </a:r>
            <a:r>
              <a:rPr lang="en-US" sz="1800" err="1">
                <a:latin typeface="Consolas" charset="0"/>
              </a:rPr>
              <a:t>myCluster</a:t>
            </a:r>
            <a:r>
              <a:rPr lang="en-US" sz="1800">
                <a:latin typeface="Consolas" charset="0"/>
              </a:rPr>
              <a:t>" as current context ..</a:t>
            </a:r>
          </a:p>
          <a:p>
            <a:pPr marL="0" indent="0" defTabSz="896386">
              <a:lnSpc>
                <a:spcPct val="100000"/>
              </a:lnSpc>
              <a:spcBef>
                <a:spcPts val="0"/>
              </a:spcBef>
              <a:buNone/>
            </a:pPr>
            <a:endParaRPr lang="en-US" sz="1800">
              <a:latin typeface="Consolas" charset="0"/>
            </a:endParaRPr>
          </a:p>
          <a:p>
            <a:pPr marL="0" indent="0" defTabSz="896386">
              <a:lnSpc>
                <a:spcPct val="100000"/>
              </a:lnSpc>
              <a:spcBef>
                <a:spcPts val="0"/>
              </a:spcBef>
              <a:buNone/>
            </a:pPr>
            <a:endParaRPr lang="en-US" sz="1800">
              <a:latin typeface="Consolas" charset="0"/>
            </a:endParaRPr>
          </a:p>
          <a:p>
            <a:pPr marL="0" indent="0" defTabSz="896386">
              <a:lnSpc>
                <a:spcPct val="100000"/>
              </a:lnSpc>
              <a:spcBef>
                <a:spcPts val="0"/>
              </a:spcBef>
              <a:buNone/>
            </a:pPr>
            <a:r>
              <a:rPr lang="en-US" sz="1800" b="1">
                <a:solidFill>
                  <a:srgbClr val="4472C4"/>
                </a:solidFill>
                <a:latin typeface="Consolas" charset="0"/>
              </a:rPr>
              <a:t>$ </a:t>
            </a:r>
            <a:r>
              <a:rPr lang="en-US" sz="1800" b="1" err="1">
                <a:solidFill>
                  <a:srgbClr val="4472C4"/>
                </a:solidFill>
                <a:latin typeface="Consolas" charset="0"/>
              </a:rPr>
              <a:t>kubectl</a:t>
            </a:r>
            <a:r>
              <a:rPr lang="en-US" sz="1800" b="1">
                <a:solidFill>
                  <a:srgbClr val="4472C4"/>
                </a:solidFill>
                <a:latin typeface="Consolas" charset="0"/>
              </a:rPr>
              <a:t> </a:t>
            </a:r>
            <a:r>
              <a:rPr lang="en-US" sz="1800">
                <a:latin typeface="Consolas" charset="0"/>
              </a:rPr>
              <a:t>get nodes</a:t>
            </a:r>
          </a:p>
          <a:p>
            <a:pPr marL="0" indent="0" defTabSz="896386">
              <a:lnSpc>
                <a:spcPct val="100000"/>
              </a:lnSpc>
              <a:spcBef>
                <a:spcPts val="0"/>
              </a:spcBef>
              <a:buNone/>
            </a:pPr>
            <a:endParaRPr lang="en-US" sz="1800">
              <a:latin typeface="Consolas" charset="0"/>
            </a:endParaRPr>
          </a:p>
          <a:p>
            <a:pPr marL="0" indent="0" defTabSz="896386">
              <a:lnSpc>
                <a:spcPct val="100000"/>
              </a:lnSpc>
              <a:spcBef>
                <a:spcPts val="0"/>
              </a:spcBef>
              <a:buNone/>
            </a:pPr>
            <a:r>
              <a:rPr lang="en-US" sz="1800">
                <a:latin typeface="Consolas" charset="0"/>
              </a:rPr>
              <a:t>NAME                       STATUS    ROLES     AGE       VERSION</a:t>
            </a:r>
          </a:p>
          <a:p>
            <a:pPr marL="0" indent="0" defTabSz="896386">
              <a:lnSpc>
                <a:spcPct val="100000"/>
              </a:lnSpc>
              <a:spcBef>
                <a:spcPts val="0"/>
              </a:spcBef>
              <a:buNone/>
            </a:pPr>
            <a:r>
              <a:rPr lang="en-US" sz="1800">
                <a:latin typeface="Consolas" charset="0"/>
              </a:rPr>
              <a:t>aks-nodepool1-42032720-0   Ready     agent     1h        v1.9.6</a:t>
            </a:r>
          </a:p>
          <a:p>
            <a:pPr marL="0" indent="0" defTabSz="896386">
              <a:lnSpc>
                <a:spcPct val="100000"/>
              </a:lnSpc>
              <a:spcBef>
                <a:spcPts val="0"/>
              </a:spcBef>
              <a:buNone/>
            </a:pPr>
            <a:r>
              <a:rPr lang="en-US" sz="1800">
                <a:latin typeface="Consolas" charset="0"/>
              </a:rPr>
              <a:t>aks-nodepool1-42032720-1   Ready     agent     1h        v1.9.6</a:t>
            </a:r>
          </a:p>
          <a:p>
            <a:pPr marL="0" indent="0" defTabSz="896386">
              <a:lnSpc>
                <a:spcPct val="100000"/>
              </a:lnSpc>
              <a:spcBef>
                <a:spcPts val="0"/>
              </a:spcBef>
              <a:buNone/>
            </a:pPr>
            <a:r>
              <a:rPr lang="en-US" sz="1800">
                <a:latin typeface="Consolas" charset="0"/>
              </a:rPr>
              <a:t>aks-nodepool1-42032720-2   Ready     agent     1h        v1.9.6</a:t>
            </a:r>
          </a:p>
          <a:p>
            <a:pPr marL="0" indent="0" defTabSz="896386">
              <a:lnSpc>
                <a:spcPct val="100000"/>
              </a:lnSpc>
              <a:spcBef>
                <a:spcPts val="0"/>
              </a:spcBef>
              <a:buNone/>
            </a:pPr>
            <a:endParaRPr lang="en-US" sz="1800">
              <a:latin typeface="Consolas" charset="0"/>
            </a:endParaRPr>
          </a:p>
          <a:p>
            <a:pPr marL="0" indent="0" defTabSz="896386">
              <a:lnSpc>
                <a:spcPct val="100000"/>
              </a:lnSpc>
              <a:spcBef>
                <a:spcPts val="0"/>
              </a:spcBef>
              <a:buNone/>
            </a:pPr>
            <a:endParaRPr lang="en-US" sz="1800">
              <a:latin typeface="Consolas" charset="0"/>
            </a:endParaRPr>
          </a:p>
        </p:txBody>
      </p:sp>
      <p:sp>
        <p:nvSpPr>
          <p:cNvPr id="4" name="Text Placeholder 3">
            <a:extLst>
              <a:ext uri="{FF2B5EF4-FFF2-40B4-BE49-F238E27FC236}">
                <a16:creationId xmlns:a16="http://schemas.microsoft.com/office/drawing/2014/main" id="{C1A6B25D-57AC-9F4E-9B21-8F7249574FCE}"/>
              </a:ext>
            </a:extLst>
          </p:cNvPr>
          <p:cNvSpPr txBox="1">
            <a:spLocks/>
          </p:cNvSpPr>
          <p:nvPr/>
        </p:nvSpPr>
        <p:spPr>
          <a:xfrm>
            <a:off x="365761" y="409302"/>
            <a:ext cx="10622030" cy="65241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000" b="1" i="0" kern="1200" spc="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Provisioning AD-enabled AKS</a:t>
            </a:r>
            <a:endParaRPr kumimoji="0" lang="en-US" sz="4000" b="1" i="0" u="none" strike="noStrike" kern="1200" cap="none" spc="0" normalizeH="0" baseline="0" noProof="0" dirty="0">
              <a:ln>
                <a:noFill/>
              </a:ln>
              <a:solidFill>
                <a:srgbClr val="0078D3"/>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422357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1" end="11"/>
                                            </p:txEl>
                                          </p:spTgt>
                                        </p:tgtEl>
                                        <p:attrNameLst>
                                          <p:attrName>style.visibility</p:attrName>
                                        </p:attrNameLst>
                                      </p:cBhvr>
                                      <p:to>
                                        <p:strVal val="visible"/>
                                      </p:to>
                                    </p:set>
                                    <p:animEffect transition="in" filter="fade">
                                      <p:cBhvr>
                                        <p:cTn id="32" dur="500"/>
                                        <p:tgtEl>
                                          <p:spTgt spid="3">
                                            <p:txEl>
                                              <p:pRg st="11" end="11"/>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animEffect transition="in" filter="fade">
                                      <p:cBhvr>
                                        <p:cTn id="35" dur="500"/>
                                        <p:tgtEl>
                                          <p:spTgt spid="3">
                                            <p:txEl>
                                              <p:pRg st="13" end="13"/>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14" end="14"/>
                                            </p:txEl>
                                          </p:spTgt>
                                        </p:tgtEl>
                                        <p:attrNameLst>
                                          <p:attrName>style.visibility</p:attrName>
                                        </p:attrNameLst>
                                      </p:cBhvr>
                                      <p:to>
                                        <p:strVal val="visible"/>
                                      </p:to>
                                    </p:set>
                                    <p:animEffect transition="in" filter="fade">
                                      <p:cBhvr>
                                        <p:cTn id="38" dur="500"/>
                                        <p:tgtEl>
                                          <p:spTgt spid="3">
                                            <p:txEl>
                                              <p:pRg st="14" end="14"/>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5" end="15"/>
                                            </p:txEl>
                                          </p:spTgt>
                                        </p:tgtEl>
                                        <p:attrNameLst>
                                          <p:attrName>style.visibility</p:attrName>
                                        </p:attrNameLst>
                                      </p:cBhvr>
                                      <p:to>
                                        <p:strVal val="visible"/>
                                      </p:to>
                                    </p:set>
                                    <p:animEffect transition="in" filter="fade">
                                      <p:cBhvr>
                                        <p:cTn id="41" dur="500"/>
                                        <p:tgtEl>
                                          <p:spTgt spid="3">
                                            <p:txEl>
                                              <p:pRg st="15" end="15"/>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3">
                                            <p:txEl>
                                              <p:pRg st="16" end="16"/>
                                            </p:txEl>
                                          </p:spTgt>
                                        </p:tgtEl>
                                        <p:attrNameLst>
                                          <p:attrName>style.visibility</p:attrName>
                                        </p:attrNameLst>
                                      </p:cBhvr>
                                      <p:to>
                                        <p:strVal val="visible"/>
                                      </p:to>
                                    </p:set>
                                    <p:animEffect transition="in" filter="fade">
                                      <p:cBhvr>
                                        <p:cTn id="44" dur="500"/>
                                        <p:tgtEl>
                                          <p:spTgt spid="3">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4">
            <a:extLst>
              <a:ext uri="{FF2B5EF4-FFF2-40B4-BE49-F238E27FC236}">
                <a16:creationId xmlns:a16="http://schemas.microsoft.com/office/drawing/2014/main" id="{4BE43319-590A-4C4E-A02B-E28C37BBF739}"/>
              </a:ext>
            </a:extLst>
          </p:cNvPr>
          <p:cNvSpPr txBox="1">
            <a:spLocks/>
          </p:cNvSpPr>
          <p:nvPr/>
        </p:nvSpPr>
        <p:spPr>
          <a:xfrm>
            <a:off x="721552" y="1434368"/>
            <a:ext cx="4516015" cy="5371579"/>
          </a:xfrm>
          <a:prstGeom prst="rect">
            <a:avLst/>
          </a:prstGeom>
          <a:solidFill>
            <a:schemeClr val="bg1">
              <a:lumMod val="95000"/>
            </a:schemeClr>
          </a:solidFill>
        </p:spPr>
        <p:txBody>
          <a:bodyPr vert="horz" lIns="182880" tIns="45720" rIns="18288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Segoe UI" panose="020B0502040204020203" pitchFamily="34" charset="0"/>
              <a:cs typeface="Segoe UI" panose="020B0502040204020203" pitchFamily="34" charset="0"/>
            </a:endParaRPr>
          </a:p>
        </p:txBody>
      </p:sp>
      <p:sp>
        <p:nvSpPr>
          <p:cNvPr id="11" name="Text Placeholder 4">
            <a:extLst>
              <a:ext uri="{FF2B5EF4-FFF2-40B4-BE49-F238E27FC236}">
                <a16:creationId xmlns:a16="http://schemas.microsoft.com/office/drawing/2014/main" id="{2A31271B-39F7-4331-B4EA-1B3C756C122B}"/>
              </a:ext>
            </a:extLst>
          </p:cNvPr>
          <p:cNvSpPr txBox="1">
            <a:spLocks/>
          </p:cNvSpPr>
          <p:nvPr/>
        </p:nvSpPr>
        <p:spPr>
          <a:xfrm>
            <a:off x="6096000" y="1434369"/>
            <a:ext cx="4516015" cy="5371579"/>
          </a:xfrm>
          <a:prstGeom prst="rect">
            <a:avLst/>
          </a:prstGeom>
          <a:solidFill>
            <a:schemeClr val="bg1">
              <a:lumMod val="95000"/>
            </a:schemeClr>
          </a:solidFill>
        </p:spPr>
        <p:txBody>
          <a:bodyPr vert="horz" lIns="182880" tIns="45720" rIns="18288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B8514D03-0A8C-4FE7-BEE9-E9AE846442E8}"/>
              </a:ext>
            </a:extLst>
          </p:cNvPr>
          <p:cNvSpPr/>
          <p:nvPr/>
        </p:nvSpPr>
        <p:spPr>
          <a:xfrm>
            <a:off x="838200" y="1804579"/>
            <a:ext cx="5066543" cy="5001369"/>
          </a:xfrm>
          <a:prstGeom prst="rect">
            <a:avLst/>
          </a:prstGeom>
        </p:spPr>
        <p:txBody>
          <a:bodyPr wrap="square">
            <a:spAutoFit/>
          </a:bodyPr>
          <a:lstStyle/>
          <a:p>
            <a:r>
              <a:rPr lang="en-US" sz="1100" err="1">
                <a:solidFill>
                  <a:srgbClr val="800000"/>
                </a:solidFill>
                <a:latin typeface="Consolas" panose="020B0609020204030204" pitchFamily="49" charset="0"/>
              </a:rPr>
              <a:t>apiVersion</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rbac.authorization.k8s.io/v1beta1</a:t>
            </a:r>
            <a:r>
              <a:rPr lang="en-US" sz="1100">
                <a:solidFill>
                  <a:srgbClr val="000000"/>
                </a:solidFill>
                <a:latin typeface="Consolas" panose="020B0609020204030204" pitchFamily="49" charset="0"/>
              </a:rPr>
              <a:t> </a:t>
            </a:r>
          </a:p>
          <a:p>
            <a:r>
              <a:rPr lang="en-US" sz="1100">
                <a:solidFill>
                  <a:srgbClr val="800000"/>
                </a:solidFill>
                <a:latin typeface="Consolas" panose="020B0609020204030204" pitchFamily="49" charset="0"/>
              </a:rPr>
              <a:t>kind</a:t>
            </a:r>
            <a:r>
              <a:rPr lang="en-US" sz="1100">
                <a:solidFill>
                  <a:srgbClr val="000000"/>
                </a:solidFill>
                <a:latin typeface="Consolas" panose="020B0609020204030204" pitchFamily="49" charset="0"/>
              </a:rPr>
              <a:t>: </a:t>
            </a:r>
            <a:r>
              <a:rPr lang="en-US" sz="1100" err="1">
                <a:solidFill>
                  <a:srgbClr val="0000FF"/>
                </a:solidFill>
                <a:latin typeface="Consolas" panose="020B0609020204030204" pitchFamily="49" charset="0"/>
              </a:rPr>
              <a:t>ClusterRole</a:t>
            </a:r>
            <a:r>
              <a:rPr lang="en-US" sz="1100">
                <a:solidFill>
                  <a:srgbClr val="000000"/>
                </a:solidFill>
                <a:latin typeface="Consolas" panose="020B0609020204030204" pitchFamily="49" charset="0"/>
              </a:rPr>
              <a:t> </a:t>
            </a:r>
          </a:p>
          <a:p>
            <a:r>
              <a:rPr lang="en-US" sz="1100">
                <a:solidFill>
                  <a:srgbClr val="800000"/>
                </a:solidFill>
                <a:latin typeface="Consolas" panose="020B0609020204030204" pitchFamily="49" charset="0"/>
              </a:rPr>
              <a:t>metadata</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a:t>
            </a:r>
            <a:r>
              <a:rPr lang="en-US" sz="1100">
                <a:solidFill>
                  <a:srgbClr val="800000"/>
                </a:solidFill>
                <a:latin typeface="Consolas" panose="020B0609020204030204" pitchFamily="49" charset="0"/>
              </a:rPr>
              <a:t>labels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a:t>
            </a:r>
            <a:r>
              <a:rPr lang="en-US" sz="1100">
                <a:solidFill>
                  <a:srgbClr val="800000"/>
                </a:solidFill>
                <a:latin typeface="Consolas" panose="020B0609020204030204" pitchFamily="49" charset="0"/>
              </a:rPr>
              <a:t>kubernetes.io/cluster-service</a:t>
            </a:r>
            <a:r>
              <a:rPr lang="en-US" sz="1100">
                <a:solidFill>
                  <a:srgbClr val="000000"/>
                </a:solidFill>
                <a:latin typeface="Consolas" panose="020B0609020204030204" pitchFamily="49" charset="0"/>
              </a:rPr>
              <a:t>: </a:t>
            </a:r>
            <a:r>
              <a:rPr lang="en-US" sz="1100">
                <a:solidFill>
                  <a:srgbClr val="A31515"/>
                </a:solidFill>
                <a:latin typeface="Consolas" panose="020B0609020204030204" pitchFamily="49" charset="0"/>
              </a:rPr>
              <a:t>"true"</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a:t>
            </a:r>
            <a:r>
              <a:rPr lang="en-US" sz="1100">
                <a:solidFill>
                  <a:srgbClr val="800000"/>
                </a:solidFill>
                <a:latin typeface="Consolas" panose="020B0609020204030204" pitchFamily="49" charset="0"/>
              </a:rPr>
              <a:t>name</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cluster-admin</a:t>
            </a:r>
            <a:r>
              <a:rPr lang="en-US" sz="1100">
                <a:solidFill>
                  <a:srgbClr val="000000"/>
                </a:solidFill>
                <a:latin typeface="Consolas" panose="020B0609020204030204" pitchFamily="49" charset="0"/>
              </a:rPr>
              <a:t> </a:t>
            </a:r>
          </a:p>
          <a:p>
            <a:r>
              <a:rPr lang="en-US" sz="1100">
                <a:solidFill>
                  <a:srgbClr val="800000"/>
                </a:solidFill>
                <a:latin typeface="Consolas" panose="020B0609020204030204" pitchFamily="49" charset="0"/>
              </a:rPr>
              <a:t>rules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a:t>
            </a:r>
            <a:r>
              <a:rPr lang="en-US" sz="1100" err="1">
                <a:solidFill>
                  <a:srgbClr val="800000"/>
                </a:solidFill>
                <a:latin typeface="Consolas" panose="020B0609020204030204" pitchFamily="49" charset="0"/>
              </a:rPr>
              <a:t>apiGroups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extensions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apps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a:t>
            </a:r>
            <a:r>
              <a:rPr lang="en-US" sz="1100">
                <a:solidFill>
                  <a:srgbClr val="800000"/>
                </a:solidFill>
                <a:latin typeface="Consolas" panose="020B0609020204030204" pitchFamily="49" charset="0"/>
              </a:rPr>
              <a:t>resources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deployments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a:t>
            </a:r>
            <a:r>
              <a:rPr lang="en-US" sz="1100">
                <a:solidFill>
                  <a:srgbClr val="800000"/>
                </a:solidFill>
                <a:latin typeface="Consolas" panose="020B0609020204030204" pitchFamily="49" charset="0"/>
              </a:rPr>
              <a:t>verbs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get</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list</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watch</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update</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patch</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a:t>
            </a:r>
            <a:r>
              <a:rPr lang="en-US" sz="1100" err="1">
                <a:solidFill>
                  <a:srgbClr val="800000"/>
                </a:solidFill>
                <a:latin typeface="Consolas" panose="020B0609020204030204" pitchFamily="49" charset="0"/>
              </a:rPr>
              <a:t>apiGroups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A31515"/>
                </a:solidFill>
                <a:latin typeface="Consolas" panose="020B0609020204030204" pitchFamily="49" charset="0"/>
              </a:rPr>
              <a:t>""</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a:t>
            </a:r>
            <a:r>
              <a:rPr lang="en-US" sz="1100">
                <a:solidFill>
                  <a:srgbClr val="800000"/>
                </a:solidFill>
                <a:latin typeface="Consolas" panose="020B0609020204030204" pitchFamily="49" charset="0"/>
              </a:rPr>
              <a:t>resources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events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namespaces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nodes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pods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a:t>
            </a:r>
            <a:r>
              <a:rPr lang="en-US" sz="1100">
                <a:solidFill>
                  <a:srgbClr val="800000"/>
                </a:solidFill>
                <a:latin typeface="Consolas" panose="020B0609020204030204" pitchFamily="49" charset="0"/>
              </a:rPr>
              <a:t>verbs</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get</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list</a:t>
            </a:r>
            <a:r>
              <a:rPr lang="en-US" sz="1100">
                <a:solidFill>
                  <a:srgbClr val="000000"/>
                </a:solidFill>
                <a:latin typeface="Consolas" panose="020B0609020204030204" pitchFamily="49" charset="0"/>
              </a:rPr>
              <a:t> </a:t>
            </a:r>
          </a:p>
          <a:p>
            <a:r>
              <a:rPr lang="en-US" sz="1100">
                <a:solidFill>
                  <a:srgbClr val="000000"/>
                </a:solidFill>
                <a:latin typeface="Consolas" panose="020B0609020204030204" pitchFamily="49" charset="0"/>
              </a:rPr>
              <a:t>  - </a:t>
            </a:r>
            <a:r>
              <a:rPr lang="en-US" sz="1100">
                <a:solidFill>
                  <a:srgbClr val="0000FF"/>
                </a:solidFill>
                <a:latin typeface="Consolas" panose="020B0609020204030204" pitchFamily="49" charset="0"/>
              </a:rPr>
              <a:t>watch</a:t>
            </a:r>
            <a:endParaRPr lang="en-US" sz="1100" b="0">
              <a:solidFill>
                <a:srgbClr val="000000"/>
              </a:solidFill>
              <a:effectLst/>
              <a:latin typeface="Consolas" panose="020B0609020204030204" pitchFamily="49" charset="0"/>
            </a:endParaRPr>
          </a:p>
        </p:txBody>
      </p:sp>
      <p:sp>
        <p:nvSpPr>
          <p:cNvPr id="5" name="Content Placeholder 2">
            <a:extLst>
              <a:ext uri="{FF2B5EF4-FFF2-40B4-BE49-F238E27FC236}">
                <a16:creationId xmlns:a16="http://schemas.microsoft.com/office/drawing/2014/main" id="{6B1E22C6-39BC-414F-9EEC-B9D26D153857}"/>
              </a:ext>
            </a:extLst>
          </p:cNvPr>
          <p:cNvSpPr>
            <a:spLocks noGrp="1"/>
          </p:cNvSpPr>
          <p:nvPr>
            <p:ph idx="1"/>
          </p:nvPr>
        </p:nvSpPr>
        <p:spPr>
          <a:xfrm>
            <a:off x="838200" y="1489264"/>
            <a:ext cx="3891246" cy="402847"/>
          </a:xfrm>
        </p:spPr>
        <p:txBody>
          <a:bodyPr>
            <a:normAutofit/>
          </a:bodyPr>
          <a:lstStyle/>
          <a:p>
            <a:pPr marL="0" indent="0" defTabSz="896386">
              <a:lnSpc>
                <a:spcPct val="100000"/>
              </a:lnSpc>
              <a:spcBef>
                <a:spcPts val="0"/>
              </a:spcBef>
              <a:buNone/>
            </a:pPr>
            <a:r>
              <a:rPr lang="en-US" sz="1600" b="1"/>
              <a:t>Setting up a Cluster Role </a:t>
            </a:r>
          </a:p>
        </p:txBody>
      </p:sp>
      <p:sp>
        <p:nvSpPr>
          <p:cNvPr id="6" name="Rectangle 5">
            <a:extLst>
              <a:ext uri="{FF2B5EF4-FFF2-40B4-BE49-F238E27FC236}">
                <a16:creationId xmlns:a16="http://schemas.microsoft.com/office/drawing/2014/main" id="{9726F9FE-1D8C-44CC-9672-2CFFDFD0C2AB}"/>
              </a:ext>
            </a:extLst>
          </p:cNvPr>
          <p:cNvSpPr/>
          <p:nvPr/>
        </p:nvSpPr>
        <p:spPr>
          <a:xfrm>
            <a:off x="6287756" y="1804579"/>
            <a:ext cx="4067370" cy="2123658"/>
          </a:xfrm>
          <a:prstGeom prst="rect">
            <a:avLst/>
          </a:prstGeom>
        </p:spPr>
        <p:txBody>
          <a:bodyPr wrap="square">
            <a:spAutoFit/>
          </a:bodyPr>
          <a:lstStyle/>
          <a:p>
            <a:r>
              <a:rPr lang="en-US" sz="1100" err="1">
                <a:solidFill>
                  <a:srgbClr val="800000"/>
                </a:solidFill>
                <a:latin typeface="Consolas" panose="020B0609020204030204" pitchFamily="49" charset="0"/>
              </a:rPr>
              <a:t>apiVersion</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rbac.authorization.k8s.io/v1</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kind</a:t>
            </a:r>
            <a:r>
              <a:rPr lang="en-US" sz="1100">
                <a:solidFill>
                  <a:srgbClr val="000000"/>
                </a:solidFill>
                <a:latin typeface="Consolas" panose="020B0609020204030204" pitchFamily="49" charset="0"/>
              </a:rPr>
              <a:t>: </a:t>
            </a:r>
            <a:r>
              <a:rPr lang="en-US" sz="1100" err="1">
                <a:solidFill>
                  <a:srgbClr val="0000FF"/>
                </a:solidFill>
                <a:latin typeface="Consolas" panose="020B0609020204030204" pitchFamily="49" charset="0"/>
              </a:rPr>
              <a:t>ClusterRoleBinding</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metadata</a:t>
            </a:r>
            <a:r>
              <a:rPr lang="en-US" sz="1100">
                <a:solidFill>
                  <a:srgbClr val="000000"/>
                </a:solidFill>
                <a:latin typeface="Consolas" panose="020B0609020204030204" pitchFamily="49" charset="0"/>
              </a:rPr>
              <a:t>:</a:t>
            </a:r>
          </a:p>
          <a:p>
            <a:r>
              <a:rPr lang="en-US" sz="1100">
                <a:solidFill>
                  <a:srgbClr val="800000"/>
                </a:solidFill>
                <a:latin typeface="Consolas" panose="020B0609020204030204" pitchFamily="49" charset="0"/>
              </a:rPr>
              <a:t>name</a:t>
            </a:r>
            <a:r>
              <a:rPr lang="en-US" sz="1100">
                <a:solidFill>
                  <a:srgbClr val="000000"/>
                </a:solidFill>
                <a:latin typeface="Consolas" panose="020B0609020204030204" pitchFamily="49" charset="0"/>
              </a:rPr>
              <a:t>: </a:t>
            </a:r>
            <a:r>
              <a:rPr lang="en-US" sz="1100" err="1">
                <a:solidFill>
                  <a:srgbClr val="0000FF"/>
                </a:solidFill>
                <a:latin typeface="Consolas" panose="020B0609020204030204" pitchFamily="49" charset="0"/>
              </a:rPr>
              <a:t>contoso</a:t>
            </a:r>
            <a:r>
              <a:rPr lang="en-US" sz="1100">
                <a:solidFill>
                  <a:srgbClr val="0000FF"/>
                </a:solidFill>
                <a:latin typeface="Consolas" panose="020B0609020204030204" pitchFamily="49" charset="0"/>
              </a:rPr>
              <a:t>-cluster-admins</a:t>
            </a:r>
            <a:endParaRPr lang="en-US" sz="1100">
              <a:solidFill>
                <a:srgbClr val="000000"/>
              </a:solidFill>
              <a:latin typeface="Consolas" panose="020B0609020204030204" pitchFamily="49" charset="0"/>
            </a:endParaRPr>
          </a:p>
          <a:p>
            <a:r>
              <a:rPr lang="en-US" sz="1100" err="1">
                <a:solidFill>
                  <a:srgbClr val="800000"/>
                </a:solidFill>
                <a:latin typeface="Consolas" panose="020B0609020204030204" pitchFamily="49" charset="0"/>
              </a:rPr>
              <a:t>roleRef</a:t>
            </a:r>
            <a:r>
              <a:rPr lang="en-US" sz="1100">
                <a:solidFill>
                  <a:srgbClr val="000000"/>
                </a:solidFill>
                <a:latin typeface="Consolas" panose="020B0609020204030204" pitchFamily="49" charset="0"/>
              </a:rPr>
              <a:t>:</a:t>
            </a:r>
          </a:p>
          <a:p>
            <a:r>
              <a:rPr lang="en-US" sz="1100" err="1">
                <a:solidFill>
                  <a:srgbClr val="800000"/>
                </a:solidFill>
                <a:latin typeface="Consolas" panose="020B0609020204030204" pitchFamily="49" charset="0"/>
              </a:rPr>
              <a:t>apiGroup</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rbac.authorization.k8s.io</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kind</a:t>
            </a:r>
            <a:r>
              <a:rPr lang="en-US" sz="1100">
                <a:solidFill>
                  <a:srgbClr val="000000"/>
                </a:solidFill>
                <a:latin typeface="Consolas" panose="020B0609020204030204" pitchFamily="49" charset="0"/>
              </a:rPr>
              <a:t>: </a:t>
            </a:r>
            <a:r>
              <a:rPr lang="en-US" sz="1100" err="1">
                <a:solidFill>
                  <a:srgbClr val="0000FF"/>
                </a:solidFill>
                <a:latin typeface="Consolas" panose="020B0609020204030204" pitchFamily="49" charset="0"/>
              </a:rPr>
              <a:t>ClusterRole</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name</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cluster-admin</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subjects</a:t>
            </a:r>
            <a:r>
              <a:rPr lang="en-US" sz="1100">
                <a:solidFill>
                  <a:srgbClr val="000000"/>
                </a:solidFill>
                <a:latin typeface="Consolas" panose="020B0609020204030204" pitchFamily="49" charset="0"/>
              </a:rPr>
              <a:t>:</a:t>
            </a:r>
          </a:p>
          <a:p>
            <a:r>
              <a:rPr lang="en-US" sz="1100">
                <a:solidFill>
                  <a:srgbClr val="000000"/>
                </a:solidFill>
                <a:latin typeface="Consolas" panose="020B0609020204030204" pitchFamily="49" charset="0"/>
              </a:rPr>
              <a:t>- </a:t>
            </a:r>
            <a:r>
              <a:rPr lang="en-US" sz="1100" err="1">
                <a:solidFill>
                  <a:srgbClr val="800000"/>
                </a:solidFill>
                <a:latin typeface="Consolas" panose="020B0609020204030204" pitchFamily="49" charset="0"/>
              </a:rPr>
              <a:t>apiGroup</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rbac.authorization.k8s.io</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kind</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User</a:t>
            </a:r>
            <a:endParaRPr lang="en-US" sz="1100">
              <a:solidFill>
                <a:srgbClr val="000000"/>
              </a:solidFill>
              <a:latin typeface="Consolas" panose="020B0609020204030204" pitchFamily="49" charset="0"/>
            </a:endParaRPr>
          </a:p>
          <a:p>
            <a:r>
              <a:rPr lang="en-US" sz="1100">
                <a:solidFill>
                  <a:srgbClr val="800000"/>
                </a:solidFill>
                <a:highlight>
                  <a:srgbClr val="FFFF00"/>
                </a:highlight>
                <a:latin typeface="Consolas" panose="020B0609020204030204" pitchFamily="49" charset="0"/>
              </a:rPr>
              <a:t>name</a:t>
            </a:r>
            <a:r>
              <a:rPr lang="en-US" sz="1100">
                <a:solidFill>
                  <a:srgbClr val="000000"/>
                </a:solidFill>
                <a:highlight>
                  <a:srgbClr val="FFFF00"/>
                </a:highlight>
                <a:latin typeface="Consolas" panose="020B0609020204030204" pitchFamily="49" charset="0"/>
              </a:rPr>
              <a:t>: </a:t>
            </a:r>
            <a:r>
              <a:rPr lang="en-US" sz="1100">
                <a:solidFill>
                  <a:srgbClr val="A31515"/>
                </a:solidFill>
                <a:highlight>
                  <a:srgbClr val="FFFF00"/>
                </a:highlight>
                <a:latin typeface="Consolas" panose="020B0609020204030204" pitchFamily="49" charset="0"/>
              </a:rPr>
              <a:t>"user@contoso.com"</a:t>
            </a:r>
            <a:endParaRPr lang="en-US" sz="1100" b="0">
              <a:solidFill>
                <a:srgbClr val="000000"/>
              </a:solidFill>
              <a:effectLst/>
              <a:highlight>
                <a:srgbClr val="FFFF00"/>
              </a:highlight>
              <a:latin typeface="Consolas" panose="020B0609020204030204" pitchFamily="49" charset="0"/>
            </a:endParaRPr>
          </a:p>
        </p:txBody>
      </p:sp>
      <p:sp>
        <p:nvSpPr>
          <p:cNvPr id="7" name="Content Placeholder 2">
            <a:extLst>
              <a:ext uri="{FF2B5EF4-FFF2-40B4-BE49-F238E27FC236}">
                <a16:creationId xmlns:a16="http://schemas.microsoft.com/office/drawing/2014/main" id="{A5D5252C-7859-44D4-AB5F-A3C0F55EA1AC}"/>
              </a:ext>
            </a:extLst>
          </p:cNvPr>
          <p:cNvSpPr txBox="1">
            <a:spLocks/>
          </p:cNvSpPr>
          <p:nvPr/>
        </p:nvSpPr>
        <p:spPr>
          <a:xfrm>
            <a:off x="6374049" y="1489263"/>
            <a:ext cx="3891246" cy="4028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lnSpc>
                <a:spcPct val="100000"/>
              </a:lnSpc>
              <a:spcBef>
                <a:spcPts val="0"/>
              </a:spcBef>
              <a:buFont typeface="Arial" panose="020B0604020202020204" pitchFamily="34" charset="0"/>
              <a:buNone/>
            </a:pPr>
            <a:r>
              <a:rPr lang="en-US" sz="1600" b="1">
                <a:latin typeface="Segoe UI" panose="020B0502040204020203" pitchFamily="34" charset="0"/>
                <a:cs typeface="Segoe UI" panose="020B0502040204020203" pitchFamily="34" charset="0"/>
              </a:rPr>
              <a:t>Bind the Cluster Role to a </a:t>
            </a:r>
            <a:r>
              <a:rPr lang="en-US" sz="1600" b="1" u="sng">
                <a:latin typeface="Segoe UI" panose="020B0502040204020203" pitchFamily="34" charset="0"/>
                <a:cs typeface="Segoe UI" panose="020B0502040204020203" pitchFamily="34" charset="0"/>
              </a:rPr>
              <a:t>user</a:t>
            </a:r>
          </a:p>
        </p:txBody>
      </p:sp>
      <p:sp>
        <p:nvSpPr>
          <p:cNvPr id="9" name="Rectangle 8">
            <a:extLst>
              <a:ext uri="{FF2B5EF4-FFF2-40B4-BE49-F238E27FC236}">
                <a16:creationId xmlns:a16="http://schemas.microsoft.com/office/drawing/2014/main" id="{1E87D4E5-C2DE-46DB-8E9E-DDF34A9282AA}"/>
              </a:ext>
            </a:extLst>
          </p:cNvPr>
          <p:cNvSpPr/>
          <p:nvPr/>
        </p:nvSpPr>
        <p:spPr>
          <a:xfrm>
            <a:off x="6287756" y="4585153"/>
            <a:ext cx="3843312" cy="2123658"/>
          </a:xfrm>
          <a:prstGeom prst="rect">
            <a:avLst/>
          </a:prstGeom>
        </p:spPr>
        <p:txBody>
          <a:bodyPr wrap="square">
            <a:spAutoFit/>
          </a:bodyPr>
          <a:lstStyle/>
          <a:p>
            <a:r>
              <a:rPr lang="en-US" sz="1100" err="1">
                <a:solidFill>
                  <a:srgbClr val="800000"/>
                </a:solidFill>
                <a:latin typeface="Consolas" panose="020B0609020204030204" pitchFamily="49" charset="0"/>
              </a:rPr>
              <a:t>apiVersion</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rbac.authorization.k8s.io/v1</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kind</a:t>
            </a:r>
            <a:r>
              <a:rPr lang="en-US" sz="1100">
                <a:solidFill>
                  <a:srgbClr val="000000"/>
                </a:solidFill>
                <a:latin typeface="Consolas" panose="020B0609020204030204" pitchFamily="49" charset="0"/>
              </a:rPr>
              <a:t>: </a:t>
            </a:r>
            <a:r>
              <a:rPr lang="en-US" sz="1100" err="1">
                <a:solidFill>
                  <a:srgbClr val="0000FF"/>
                </a:solidFill>
                <a:latin typeface="Consolas" panose="020B0609020204030204" pitchFamily="49" charset="0"/>
              </a:rPr>
              <a:t>ClusterRoleBinding</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metadata</a:t>
            </a:r>
            <a:r>
              <a:rPr lang="en-US" sz="1100">
                <a:solidFill>
                  <a:srgbClr val="000000"/>
                </a:solidFill>
                <a:latin typeface="Consolas" panose="020B0609020204030204" pitchFamily="49" charset="0"/>
              </a:rPr>
              <a:t>:</a:t>
            </a:r>
          </a:p>
          <a:p>
            <a:r>
              <a:rPr lang="en-US" sz="1100">
                <a:solidFill>
                  <a:srgbClr val="800000"/>
                </a:solidFill>
                <a:latin typeface="Consolas" panose="020B0609020204030204" pitchFamily="49" charset="0"/>
              </a:rPr>
              <a:t>name</a:t>
            </a:r>
            <a:r>
              <a:rPr lang="en-US" sz="1100">
                <a:solidFill>
                  <a:srgbClr val="000000"/>
                </a:solidFill>
                <a:latin typeface="Consolas" panose="020B0609020204030204" pitchFamily="49" charset="0"/>
              </a:rPr>
              <a:t>: </a:t>
            </a:r>
            <a:r>
              <a:rPr lang="en-US" sz="1100" err="1">
                <a:solidFill>
                  <a:srgbClr val="0000FF"/>
                </a:solidFill>
                <a:latin typeface="Consolas" panose="020B0609020204030204" pitchFamily="49" charset="0"/>
              </a:rPr>
              <a:t>contoso</a:t>
            </a:r>
            <a:r>
              <a:rPr lang="en-US" sz="1100">
                <a:solidFill>
                  <a:srgbClr val="0000FF"/>
                </a:solidFill>
                <a:latin typeface="Consolas" panose="020B0609020204030204" pitchFamily="49" charset="0"/>
              </a:rPr>
              <a:t>-cluster-admins</a:t>
            </a:r>
            <a:endParaRPr lang="en-US" sz="1100">
              <a:solidFill>
                <a:srgbClr val="000000"/>
              </a:solidFill>
              <a:latin typeface="Consolas" panose="020B0609020204030204" pitchFamily="49" charset="0"/>
            </a:endParaRPr>
          </a:p>
          <a:p>
            <a:r>
              <a:rPr lang="en-US" sz="1100" err="1">
                <a:solidFill>
                  <a:srgbClr val="800000"/>
                </a:solidFill>
                <a:latin typeface="Consolas" panose="020B0609020204030204" pitchFamily="49" charset="0"/>
              </a:rPr>
              <a:t>roleRef</a:t>
            </a:r>
            <a:r>
              <a:rPr lang="en-US" sz="1100">
                <a:solidFill>
                  <a:srgbClr val="000000"/>
                </a:solidFill>
                <a:latin typeface="Consolas" panose="020B0609020204030204" pitchFamily="49" charset="0"/>
              </a:rPr>
              <a:t>:</a:t>
            </a:r>
          </a:p>
          <a:p>
            <a:r>
              <a:rPr lang="en-US" sz="1100" err="1">
                <a:solidFill>
                  <a:srgbClr val="800000"/>
                </a:solidFill>
                <a:latin typeface="Consolas" panose="020B0609020204030204" pitchFamily="49" charset="0"/>
              </a:rPr>
              <a:t>apiGroup</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rbac.authorization.k8s.io</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kind</a:t>
            </a:r>
            <a:r>
              <a:rPr lang="en-US" sz="1100">
                <a:solidFill>
                  <a:srgbClr val="000000"/>
                </a:solidFill>
                <a:latin typeface="Consolas" panose="020B0609020204030204" pitchFamily="49" charset="0"/>
              </a:rPr>
              <a:t>: </a:t>
            </a:r>
            <a:r>
              <a:rPr lang="en-US" sz="1100" err="1">
                <a:solidFill>
                  <a:srgbClr val="0000FF"/>
                </a:solidFill>
                <a:latin typeface="Consolas" panose="020B0609020204030204" pitchFamily="49" charset="0"/>
              </a:rPr>
              <a:t>ClusterRole</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name</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cluster-admin</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subjects</a:t>
            </a:r>
            <a:r>
              <a:rPr lang="en-US" sz="1100">
                <a:solidFill>
                  <a:srgbClr val="000000"/>
                </a:solidFill>
                <a:latin typeface="Consolas" panose="020B0609020204030204" pitchFamily="49" charset="0"/>
              </a:rPr>
              <a:t>:</a:t>
            </a:r>
          </a:p>
          <a:p>
            <a:r>
              <a:rPr lang="en-US" sz="1100">
                <a:solidFill>
                  <a:srgbClr val="000000"/>
                </a:solidFill>
                <a:latin typeface="Consolas" panose="020B0609020204030204" pitchFamily="49" charset="0"/>
              </a:rPr>
              <a:t>- </a:t>
            </a:r>
            <a:r>
              <a:rPr lang="en-US" sz="1100" err="1">
                <a:solidFill>
                  <a:srgbClr val="800000"/>
                </a:solidFill>
                <a:latin typeface="Consolas" panose="020B0609020204030204" pitchFamily="49" charset="0"/>
              </a:rPr>
              <a:t>apiGroup</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rbac.authorization.k8s.io</a:t>
            </a:r>
            <a:endParaRPr lang="en-US" sz="1100">
              <a:solidFill>
                <a:srgbClr val="000000"/>
              </a:solidFill>
              <a:latin typeface="Consolas" panose="020B0609020204030204" pitchFamily="49" charset="0"/>
            </a:endParaRPr>
          </a:p>
          <a:p>
            <a:r>
              <a:rPr lang="en-US" sz="1100">
                <a:solidFill>
                  <a:srgbClr val="800000"/>
                </a:solidFill>
                <a:latin typeface="Consolas" panose="020B0609020204030204" pitchFamily="49" charset="0"/>
              </a:rPr>
              <a:t>kind</a:t>
            </a:r>
            <a:r>
              <a:rPr lang="en-US" sz="1100">
                <a:solidFill>
                  <a:srgbClr val="000000"/>
                </a:solidFill>
                <a:latin typeface="Consolas" panose="020B0609020204030204" pitchFamily="49" charset="0"/>
              </a:rPr>
              <a:t>: </a:t>
            </a:r>
            <a:r>
              <a:rPr lang="en-US" sz="1100">
                <a:solidFill>
                  <a:srgbClr val="0000FF"/>
                </a:solidFill>
                <a:latin typeface="Consolas" panose="020B0609020204030204" pitchFamily="49" charset="0"/>
              </a:rPr>
              <a:t>Group</a:t>
            </a:r>
            <a:endParaRPr lang="en-US" sz="1100">
              <a:solidFill>
                <a:srgbClr val="000000"/>
              </a:solidFill>
              <a:latin typeface="Consolas" panose="020B0609020204030204" pitchFamily="49" charset="0"/>
            </a:endParaRPr>
          </a:p>
          <a:p>
            <a:r>
              <a:rPr lang="en-US" sz="1100">
                <a:solidFill>
                  <a:srgbClr val="800000"/>
                </a:solidFill>
                <a:highlight>
                  <a:srgbClr val="FFFF00"/>
                </a:highlight>
                <a:latin typeface="Consolas" panose="020B0609020204030204" pitchFamily="49" charset="0"/>
              </a:rPr>
              <a:t>name</a:t>
            </a:r>
            <a:r>
              <a:rPr lang="en-US" sz="1100">
                <a:solidFill>
                  <a:srgbClr val="000000"/>
                </a:solidFill>
                <a:highlight>
                  <a:srgbClr val="FFFF00"/>
                </a:highlight>
                <a:latin typeface="Consolas" panose="020B0609020204030204" pitchFamily="49" charset="0"/>
              </a:rPr>
              <a:t>: </a:t>
            </a:r>
            <a:r>
              <a:rPr lang="en-US" sz="1100">
                <a:solidFill>
                  <a:srgbClr val="A31515"/>
                </a:solidFill>
                <a:highlight>
                  <a:srgbClr val="FFFF00"/>
                </a:highlight>
                <a:latin typeface="Consolas" panose="020B0609020204030204" pitchFamily="49" charset="0"/>
              </a:rPr>
              <a:t>"894656e1-39f8-4bfe-b16a-510f61af6f41"</a:t>
            </a:r>
            <a:endParaRPr lang="en-US" sz="1100" b="0">
              <a:solidFill>
                <a:srgbClr val="000000"/>
              </a:solidFill>
              <a:effectLst/>
              <a:highlight>
                <a:srgbClr val="FFFF00"/>
              </a:highlight>
              <a:latin typeface="Consolas" panose="020B0609020204030204" pitchFamily="49" charset="0"/>
            </a:endParaRPr>
          </a:p>
        </p:txBody>
      </p:sp>
      <p:sp>
        <p:nvSpPr>
          <p:cNvPr id="10" name="Content Placeholder 2">
            <a:extLst>
              <a:ext uri="{FF2B5EF4-FFF2-40B4-BE49-F238E27FC236}">
                <a16:creationId xmlns:a16="http://schemas.microsoft.com/office/drawing/2014/main" id="{7C7230B3-C2DE-4A26-864E-349F16C492F4}"/>
              </a:ext>
            </a:extLst>
          </p:cNvPr>
          <p:cNvSpPr txBox="1">
            <a:spLocks/>
          </p:cNvSpPr>
          <p:nvPr/>
        </p:nvSpPr>
        <p:spPr>
          <a:xfrm>
            <a:off x="6374049" y="4305263"/>
            <a:ext cx="3891246" cy="4028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lnSpc>
                <a:spcPct val="100000"/>
              </a:lnSpc>
              <a:spcBef>
                <a:spcPts val="0"/>
              </a:spcBef>
              <a:buFont typeface="Arial" panose="020B0604020202020204" pitchFamily="34" charset="0"/>
              <a:buNone/>
            </a:pPr>
            <a:r>
              <a:rPr lang="en-US" sz="1600" b="1">
                <a:latin typeface="Segoe UI" panose="020B0502040204020203" pitchFamily="34" charset="0"/>
                <a:cs typeface="Segoe UI" panose="020B0502040204020203" pitchFamily="34" charset="0"/>
              </a:rPr>
              <a:t>Bind the Cluster Role to a </a:t>
            </a:r>
            <a:r>
              <a:rPr lang="en-US" sz="1600" b="1" u="sng">
                <a:latin typeface="Segoe UI" panose="020B0502040204020203" pitchFamily="34" charset="0"/>
                <a:cs typeface="Segoe UI" panose="020B0502040204020203" pitchFamily="34" charset="0"/>
              </a:rPr>
              <a:t>group</a:t>
            </a:r>
          </a:p>
        </p:txBody>
      </p:sp>
      <p:sp>
        <p:nvSpPr>
          <p:cNvPr id="14" name="Text Placeholder 3">
            <a:extLst>
              <a:ext uri="{FF2B5EF4-FFF2-40B4-BE49-F238E27FC236}">
                <a16:creationId xmlns:a16="http://schemas.microsoft.com/office/drawing/2014/main" id="{4F6834CC-C84D-F049-A8A2-323799C159B5}"/>
              </a:ext>
            </a:extLst>
          </p:cNvPr>
          <p:cNvSpPr txBox="1">
            <a:spLocks/>
          </p:cNvSpPr>
          <p:nvPr/>
        </p:nvSpPr>
        <p:spPr>
          <a:xfrm>
            <a:off x="365761" y="409302"/>
            <a:ext cx="10622030" cy="65241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000" b="1" i="0" kern="1200" spc="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Provisioning AD-enabled AKS</a:t>
            </a:r>
            <a:endParaRPr kumimoji="0" lang="en-US" sz="4000" b="1" i="0" u="none" strike="noStrike" kern="1200" cap="none" spc="0" normalizeH="0" baseline="0" noProof="0" dirty="0">
              <a:ln>
                <a:noFill/>
              </a:ln>
              <a:solidFill>
                <a:srgbClr val="0078D3"/>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2580059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4" grpId="0"/>
      <p:bldP spid="5" grpId="0" build="p"/>
      <p:bldP spid="6" grpId="0"/>
      <p:bldP spid="7" grpId="0"/>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8F83E9A-5F47-4E7E-A251-5D209FE51205}"/>
              </a:ext>
            </a:extLst>
          </p:cNvPr>
          <p:cNvSpPr>
            <a:spLocks noGrp="1"/>
          </p:cNvSpPr>
          <p:nvPr>
            <p:ph idx="1"/>
          </p:nvPr>
        </p:nvSpPr>
        <p:spPr/>
        <p:txBody>
          <a:bodyPr/>
          <a:lstStyle/>
          <a:p>
            <a:pPr marL="0" indent="0" defTabSz="896386">
              <a:lnSpc>
                <a:spcPct val="100000"/>
              </a:lnSpc>
              <a:spcBef>
                <a:spcPts val="0"/>
              </a:spcBef>
              <a:buNone/>
            </a:pPr>
            <a:r>
              <a:rPr lang="en-US" sz="1800" b="1">
                <a:solidFill>
                  <a:schemeClr val="accent1"/>
                </a:solidFill>
                <a:latin typeface="Consolas" charset="0"/>
              </a:rPr>
              <a:t>$ </a:t>
            </a:r>
            <a:r>
              <a:rPr lang="en-US" sz="1800" b="1" err="1">
                <a:solidFill>
                  <a:schemeClr val="accent1"/>
                </a:solidFill>
                <a:latin typeface="Consolas" charset="0"/>
              </a:rPr>
              <a:t>az</a:t>
            </a:r>
            <a:r>
              <a:rPr lang="en-US" sz="1800" b="1">
                <a:solidFill>
                  <a:schemeClr val="accent1"/>
                </a:solidFill>
                <a:latin typeface="Consolas" charset="0"/>
              </a:rPr>
              <a:t> </a:t>
            </a:r>
            <a:r>
              <a:rPr lang="en-US" sz="1800" b="1" err="1">
                <a:solidFill>
                  <a:schemeClr val="accent1"/>
                </a:solidFill>
                <a:latin typeface="Consolas" charset="0"/>
              </a:rPr>
              <a:t>aks</a:t>
            </a:r>
            <a:r>
              <a:rPr lang="en-US" sz="1800" b="1">
                <a:solidFill>
                  <a:schemeClr val="accent1"/>
                </a:solidFill>
                <a:latin typeface="Consolas" charset="0"/>
              </a:rPr>
              <a:t> get-credentials </a:t>
            </a:r>
            <a:r>
              <a:rPr lang="en-US" sz="1800">
                <a:latin typeface="Consolas" charset="0"/>
              </a:rPr>
              <a:t>--resource-group </a:t>
            </a:r>
            <a:r>
              <a:rPr lang="en-US" sz="1800" err="1">
                <a:latin typeface="Consolas" charset="0"/>
              </a:rPr>
              <a:t>myAKSCluster</a:t>
            </a:r>
            <a:r>
              <a:rPr lang="en-US" sz="1800">
                <a:latin typeface="Consolas" charset="0"/>
              </a:rPr>
              <a:t> --name </a:t>
            </a:r>
            <a:r>
              <a:rPr lang="en-US" sz="1800" err="1">
                <a:latin typeface="Consolas" charset="0"/>
              </a:rPr>
              <a:t>myAKSCluster</a:t>
            </a:r>
            <a:endParaRPr lang="en-US" sz="1800">
              <a:latin typeface="Consolas" charset="0"/>
            </a:endParaRPr>
          </a:p>
          <a:p>
            <a:pPr marL="0" indent="0" defTabSz="896386">
              <a:lnSpc>
                <a:spcPct val="100000"/>
              </a:lnSpc>
              <a:spcBef>
                <a:spcPts val="0"/>
              </a:spcBef>
              <a:buNone/>
            </a:pPr>
            <a:endParaRPr lang="en-US" sz="1800">
              <a:latin typeface="Consolas" charset="0"/>
            </a:endParaRPr>
          </a:p>
          <a:p>
            <a:pPr marL="0" indent="0" defTabSz="896386">
              <a:lnSpc>
                <a:spcPct val="100000"/>
              </a:lnSpc>
              <a:spcBef>
                <a:spcPts val="0"/>
              </a:spcBef>
              <a:buNone/>
            </a:pPr>
            <a:r>
              <a:rPr lang="en-US" sz="1800" b="1">
                <a:solidFill>
                  <a:srgbClr val="4472C4"/>
                </a:solidFill>
                <a:latin typeface="Consolas" charset="0"/>
              </a:rPr>
              <a:t>$ </a:t>
            </a:r>
            <a:r>
              <a:rPr lang="en-US" sz="1800" b="1" err="1">
                <a:solidFill>
                  <a:srgbClr val="4472C4"/>
                </a:solidFill>
                <a:latin typeface="Consolas" charset="0"/>
              </a:rPr>
              <a:t>kubectl</a:t>
            </a:r>
            <a:r>
              <a:rPr lang="en-US" sz="1800" b="1">
                <a:solidFill>
                  <a:srgbClr val="4472C4"/>
                </a:solidFill>
                <a:latin typeface="Consolas" charset="0"/>
              </a:rPr>
              <a:t> </a:t>
            </a:r>
            <a:r>
              <a:rPr lang="en-US" sz="1800">
                <a:latin typeface="Consolas" charset="0"/>
              </a:rPr>
              <a:t>get nodes</a:t>
            </a:r>
          </a:p>
          <a:p>
            <a:pPr marL="0" indent="0" defTabSz="896386">
              <a:lnSpc>
                <a:spcPct val="100000"/>
              </a:lnSpc>
              <a:spcBef>
                <a:spcPts val="0"/>
              </a:spcBef>
              <a:buNone/>
            </a:pPr>
            <a:endParaRPr lang="en-US" sz="1800">
              <a:latin typeface="Consolas" charset="0"/>
            </a:endParaRPr>
          </a:p>
          <a:p>
            <a:pPr marL="0" indent="0" defTabSz="896386">
              <a:lnSpc>
                <a:spcPct val="100000"/>
              </a:lnSpc>
              <a:spcBef>
                <a:spcPts val="0"/>
              </a:spcBef>
              <a:buNone/>
            </a:pPr>
            <a:r>
              <a:rPr lang="en-US" sz="1800" i="1">
                <a:solidFill>
                  <a:schemeClr val="accent4">
                    <a:lumMod val="75000"/>
                  </a:schemeClr>
                </a:solidFill>
                <a:latin typeface="Consolas" charset="0"/>
              </a:rPr>
              <a:t>To sign in, use a web browser to open the page https://microsoft.com/devicelogin and enter the code BUJHWDGNL to authenticate.</a:t>
            </a:r>
          </a:p>
          <a:p>
            <a:pPr marL="0" indent="0" defTabSz="896386">
              <a:lnSpc>
                <a:spcPct val="100000"/>
              </a:lnSpc>
              <a:spcBef>
                <a:spcPts val="0"/>
              </a:spcBef>
              <a:buNone/>
            </a:pPr>
            <a:endParaRPr lang="en-US" sz="1800">
              <a:latin typeface="Consolas" charset="0"/>
            </a:endParaRPr>
          </a:p>
          <a:p>
            <a:pPr marL="0" indent="0" defTabSz="896386">
              <a:lnSpc>
                <a:spcPct val="100000"/>
              </a:lnSpc>
              <a:spcBef>
                <a:spcPts val="0"/>
              </a:spcBef>
              <a:buNone/>
            </a:pPr>
            <a:r>
              <a:rPr lang="en-US" sz="1800">
                <a:latin typeface="Consolas" charset="0"/>
              </a:rPr>
              <a:t>NAME                       STATUS    ROLES     AGE       VERSION</a:t>
            </a:r>
          </a:p>
          <a:p>
            <a:pPr marL="0" indent="0" defTabSz="896386">
              <a:lnSpc>
                <a:spcPct val="100000"/>
              </a:lnSpc>
              <a:spcBef>
                <a:spcPts val="0"/>
              </a:spcBef>
              <a:buNone/>
            </a:pPr>
            <a:r>
              <a:rPr lang="en-US" sz="1800">
                <a:latin typeface="Consolas" charset="0"/>
              </a:rPr>
              <a:t>aks-nodepool1-42032720-0   Ready     agent     1h        v1.9.6</a:t>
            </a:r>
          </a:p>
          <a:p>
            <a:pPr marL="0" indent="0" defTabSz="896386">
              <a:lnSpc>
                <a:spcPct val="100000"/>
              </a:lnSpc>
              <a:spcBef>
                <a:spcPts val="0"/>
              </a:spcBef>
              <a:buNone/>
            </a:pPr>
            <a:r>
              <a:rPr lang="en-US" sz="1800">
                <a:latin typeface="Consolas" charset="0"/>
              </a:rPr>
              <a:t>aks-nodepool1-42032720-1   Ready     agent     1h        v1.9.6</a:t>
            </a:r>
          </a:p>
          <a:p>
            <a:pPr marL="0" indent="0" defTabSz="896386">
              <a:lnSpc>
                <a:spcPct val="100000"/>
              </a:lnSpc>
              <a:spcBef>
                <a:spcPts val="0"/>
              </a:spcBef>
              <a:buNone/>
            </a:pPr>
            <a:r>
              <a:rPr lang="en-US" sz="1800">
                <a:latin typeface="Consolas" charset="0"/>
              </a:rPr>
              <a:t>aks-nodepool1-42032720-2   Ready     agent     1h        v1.9.6</a:t>
            </a:r>
          </a:p>
          <a:p>
            <a:pPr marL="0" indent="0" defTabSz="896386">
              <a:lnSpc>
                <a:spcPct val="100000"/>
              </a:lnSpc>
              <a:spcBef>
                <a:spcPts val="0"/>
              </a:spcBef>
              <a:buNone/>
            </a:pPr>
            <a:endParaRPr lang="en-US" sz="1800">
              <a:latin typeface="Consolas" charset="0"/>
            </a:endParaRPr>
          </a:p>
          <a:p>
            <a:pPr marL="0" indent="0" defTabSz="896386">
              <a:lnSpc>
                <a:spcPct val="100000"/>
              </a:lnSpc>
              <a:spcBef>
                <a:spcPts val="0"/>
              </a:spcBef>
              <a:buNone/>
            </a:pPr>
            <a:endParaRPr lang="en-US" sz="1800">
              <a:latin typeface="Consolas" charset="0"/>
            </a:endParaRPr>
          </a:p>
          <a:p>
            <a:pPr marL="0" indent="0" defTabSz="896386">
              <a:lnSpc>
                <a:spcPct val="100000"/>
              </a:lnSpc>
              <a:spcBef>
                <a:spcPts val="0"/>
              </a:spcBef>
              <a:buNone/>
            </a:pPr>
            <a:r>
              <a:rPr lang="en-US" sz="1800" b="1">
                <a:latin typeface="Consolas" charset="0"/>
              </a:rPr>
              <a:t>Or</a:t>
            </a:r>
          </a:p>
          <a:p>
            <a:pPr marL="0" indent="0" defTabSz="896386">
              <a:lnSpc>
                <a:spcPct val="100000"/>
              </a:lnSpc>
              <a:spcBef>
                <a:spcPts val="0"/>
              </a:spcBef>
              <a:buNone/>
            </a:pPr>
            <a:endParaRPr lang="en-US" sz="1800">
              <a:latin typeface="Consolas" charset="0"/>
            </a:endParaRPr>
          </a:p>
          <a:p>
            <a:pPr marL="0" indent="0" defTabSz="896386">
              <a:lnSpc>
                <a:spcPct val="100000"/>
              </a:lnSpc>
              <a:spcBef>
                <a:spcPts val="0"/>
              </a:spcBef>
              <a:buNone/>
            </a:pPr>
            <a:r>
              <a:rPr lang="en-US" sz="1800">
                <a:solidFill>
                  <a:srgbClr val="FF0000"/>
                </a:solidFill>
                <a:latin typeface="Consolas" charset="0"/>
              </a:rPr>
              <a:t>Error from server (Forbidden): nodes is forbidden: User baduser@contoso.com cannot list nodes at the cluster scope</a:t>
            </a:r>
            <a:endParaRPr lang="en-US" sz="1800">
              <a:latin typeface="Consolas" charset="0"/>
            </a:endParaRPr>
          </a:p>
          <a:p>
            <a:pPr marL="0" indent="0" defTabSz="896386">
              <a:lnSpc>
                <a:spcPct val="100000"/>
              </a:lnSpc>
              <a:spcBef>
                <a:spcPts val="0"/>
              </a:spcBef>
              <a:buNone/>
            </a:pPr>
            <a:endParaRPr lang="en-US" sz="1800">
              <a:latin typeface="Consolas" charset="0"/>
            </a:endParaRPr>
          </a:p>
          <a:p>
            <a:pPr marL="0" indent="0" defTabSz="896386">
              <a:lnSpc>
                <a:spcPct val="100000"/>
              </a:lnSpc>
              <a:spcBef>
                <a:spcPts val="0"/>
              </a:spcBef>
              <a:buNone/>
            </a:pPr>
            <a:endParaRPr lang="en-US" sz="1568">
              <a:latin typeface="Consolas" charset="0"/>
            </a:endParaRPr>
          </a:p>
        </p:txBody>
      </p:sp>
      <p:sp>
        <p:nvSpPr>
          <p:cNvPr id="4" name="Text Placeholder 3">
            <a:extLst>
              <a:ext uri="{FF2B5EF4-FFF2-40B4-BE49-F238E27FC236}">
                <a16:creationId xmlns:a16="http://schemas.microsoft.com/office/drawing/2014/main" id="{7CC5C3CC-D59E-4047-9A31-8FCCEEFD7C36}"/>
              </a:ext>
            </a:extLst>
          </p:cNvPr>
          <p:cNvSpPr txBox="1">
            <a:spLocks/>
          </p:cNvSpPr>
          <p:nvPr/>
        </p:nvSpPr>
        <p:spPr>
          <a:xfrm>
            <a:off x="365761" y="409302"/>
            <a:ext cx="10622030" cy="65241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000" b="1" i="0" kern="1200" spc="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Provisioning AD-enabled AKS</a:t>
            </a:r>
            <a:endParaRPr kumimoji="0" lang="en-US" sz="4000" b="1" i="0" u="none" strike="noStrike" kern="1200" cap="none" spc="0" normalizeH="0" baseline="0" noProof="0" dirty="0">
              <a:ln>
                <a:noFill/>
              </a:ln>
              <a:solidFill>
                <a:srgbClr val="0078D3"/>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1368403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fade">
                                      <p:cBhvr>
                                        <p:cTn id="23" dur="500"/>
                                        <p:tgtEl>
                                          <p:spTgt spid="3">
                                            <p:txEl>
                                              <p:pRg st="7" end="7"/>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fade">
                                      <p:cBhvr>
                                        <p:cTn id="26" dur="500"/>
                                        <p:tgtEl>
                                          <p:spTgt spid="3">
                                            <p:txEl>
                                              <p:pRg st="8" end="8"/>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animEffect transition="in" filter="fade">
                                      <p:cBhvr>
                                        <p:cTn id="29" dur="500"/>
                                        <p:tgtEl>
                                          <p:spTgt spid="3">
                                            <p:txEl>
                                              <p:pRg st="9" end="9"/>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12" end="12"/>
                                            </p:txEl>
                                          </p:spTgt>
                                        </p:tgtEl>
                                        <p:attrNameLst>
                                          <p:attrName>style.visibility</p:attrName>
                                        </p:attrNameLst>
                                      </p:cBhvr>
                                      <p:to>
                                        <p:strVal val="visible"/>
                                      </p:to>
                                    </p:set>
                                    <p:animEffect transition="in" filter="fade">
                                      <p:cBhvr>
                                        <p:cTn id="34" dur="500"/>
                                        <p:tgtEl>
                                          <p:spTgt spid="3">
                                            <p:txEl>
                                              <p:pRg st="12" end="1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animEffect transition="in" filter="fade">
                                      <p:cBhvr>
                                        <p:cTn id="39"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975FBB-9A1C-4F96-93A6-CA269B071ABB}"/>
              </a:ext>
            </a:extLst>
          </p:cNvPr>
          <p:cNvSpPr>
            <a:spLocks noGrp="1"/>
          </p:cNvSpPr>
          <p:nvPr>
            <p:ph idx="1"/>
          </p:nvPr>
        </p:nvSpPr>
        <p:spPr/>
        <p:txBody>
          <a:bodyPr>
            <a:normAutofit/>
          </a:bodyPr>
          <a:lstStyle/>
          <a:p>
            <a:pPr>
              <a:buFont typeface="Wingdings" panose="05000000000000000000" pitchFamily="2" charset="2"/>
              <a:buChar char="Ø"/>
            </a:pPr>
            <a:r>
              <a:rPr lang="en-US" dirty="0"/>
              <a:t>Cluster Service Principal</a:t>
            </a:r>
          </a:p>
          <a:p>
            <a:pPr lvl="2">
              <a:buFont typeface="Arial" panose="020B0604020202020204" pitchFamily="34" charset="0"/>
              <a:buChar char="•"/>
            </a:pPr>
            <a:r>
              <a:rPr lang="en-US" sz="1800" dirty="0"/>
              <a:t>To allow an AKS cluster to interact with other Azure resources, an Azure Active Directory service principal is used.</a:t>
            </a:r>
          </a:p>
          <a:p>
            <a:pPr lvl="2">
              <a:buFont typeface="Wingdings" panose="05000000000000000000" pitchFamily="2" charset="2"/>
              <a:buChar char="Ø"/>
            </a:pPr>
            <a:endParaRPr lang="en-US" dirty="0"/>
          </a:p>
          <a:p>
            <a:pPr>
              <a:buFont typeface="Wingdings" panose="05000000000000000000" pitchFamily="2" charset="2"/>
              <a:buChar char="Ø"/>
            </a:pPr>
            <a:r>
              <a:rPr lang="en-US" dirty="0"/>
              <a:t>AD Integration </a:t>
            </a:r>
            <a:r>
              <a:rPr lang="en-US"/>
              <a:t>Objects</a:t>
            </a:r>
            <a:endParaRPr lang="en-US" dirty="0"/>
          </a:p>
          <a:p>
            <a:pPr lvl="1">
              <a:buFont typeface="Arial" panose="020B0604020202020204" pitchFamily="34" charset="0"/>
              <a:buChar char="•"/>
            </a:pPr>
            <a:r>
              <a:rPr lang="en-US" sz="1800" dirty="0"/>
              <a:t>When configuring Azure AD for AKS authentication, 2 Azure AD application are configured. </a:t>
            </a:r>
          </a:p>
          <a:p>
            <a:pPr lvl="1">
              <a:buFont typeface="Arial" panose="020B0604020202020204" pitchFamily="34" charset="0"/>
              <a:buChar char="•"/>
            </a:pPr>
            <a:r>
              <a:rPr lang="en-US" sz="1800" b="1" dirty="0"/>
              <a:t>Server Application </a:t>
            </a:r>
            <a:r>
              <a:rPr lang="en-US" sz="1800" dirty="0"/>
              <a:t>- used to get a users Azure AD group membership</a:t>
            </a:r>
          </a:p>
          <a:p>
            <a:pPr lvl="1">
              <a:buFont typeface="Arial" panose="020B0604020202020204" pitchFamily="34" charset="0"/>
              <a:buChar char="•"/>
            </a:pPr>
            <a:r>
              <a:rPr lang="en-US" sz="1800" b="1" dirty="0"/>
              <a:t>Client Application</a:t>
            </a:r>
            <a:r>
              <a:rPr lang="en-US" sz="1800" dirty="0"/>
              <a:t> - used when logging in with the Kubernetes CLI (</a:t>
            </a:r>
            <a:r>
              <a:rPr lang="en-US" sz="1800" dirty="0" err="1"/>
              <a:t>kubectl</a:t>
            </a:r>
            <a:endParaRPr lang="en-US" sz="1800" dirty="0"/>
          </a:p>
          <a:p>
            <a:pPr lvl="1">
              <a:buFont typeface="Arial" panose="020B0604020202020204" pitchFamily="34" charset="0"/>
              <a:buChar char="•"/>
            </a:pPr>
            <a:endParaRPr lang="en-US" sz="1800" dirty="0"/>
          </a:p>
          <a:p>
            <a:pPr lvl="1">
              <a:buFont typeface="Arial" panose="020B0604020202020204" pitchFamily="34" charset="0"/>
              <a:buChar char="•"/>
            </a:pPr>
            <a:endParaRPr lang="en-US" sz="1800" dirty="0"/>
          </a:p>
          <a:p>
            <a:pPr>
              <a:buFont typeface="Wingdings" panose="05000000000000000000" pitchFamily="2" charset="2"/>
              <a:buChar char="Ø"/>
            </a:pPr>
            <a:r>
              <a:rPr lang="en-US" dirty="0"/>
              <a:t>You can Rotate/Update them with:</a:t>
            </a:r>
          </a:p>
          <a:p>
            <a:pPr marL="228600" lvl="1" indent="0">
              <a:buNone/>
            </a:pPr>
            <a:br>
              <a:rPr lang="en-US" sz="1800" dirty="0"/>
            </a:br>
            <a:r>
              <a:rPr lang="en-US" sz="1800" b="1" dirty="0">
                <a:solidFill>
                  <a:srgbClr val="0070C0"/>
                </a:solidFill>
              </a:rPr>
              <a:t>$ </a:t>
            </a:r>
            <a:r>
              <a:rPr lang="en-US" sz="1800" b="1" dirty="0" err="1">
                <a:solidFill>
                  <a:srgbClr val="0070C0"/>
                </a:solidFill>
              </a:rPr>
              <a:t>az</a:t>
            </a:r>
            <a:r>
              <a:rPr lang="en-US" sz="1800" b="1" dirty="0">
                <a:solidFill>
                  <a:srgbClr val="0070C0"/>
                </a:solidFill>
              </a:rPr>
              <a:t> </a:t>
            </a:r>
            <a:r>
              <a:rPr lang="en-US" sz="1800" b="1" dirty="0" err="1">
                <a:solidFill>
                  <a:srgbClr val="0070C0"/>
                </a:solidFill>
              </a:rPr>
              <a:t>aks</a:t>
            </a:r>
            <a:r>
              <a:rPr lang="en-US" sz="1800" b="1" dirty="0">
                <a:solidFill>
                  <a:srgbClr val="0070C0"/>
                </a:solidFill>
              </a:rPr>
              <a:t> update-credentials </a:t>
            </a:r>
            <a:r>
              <a:rPr lang="en-US" sz="1800" dirty="0"/>
              <a:t>--resource-group </a:t>
            </a:r>
            <a:r>
              <a:rPr lang="en-US" sz="1800" dirty="0" err="1"/>
              <a:t>myResourceGroup</a:t>
            </a:r>
            <a:r>
              <a:rPr lang="en-US" sz="1800" dirty="0"/>
              <a:t> --name </a:t>
            </a:r>
            <a:r>
              <a:rPr lang="en-US" sz="1800" dirty="0" err="1"/>
              <a:t>myAKSCluster</a:t>
            </a:r>
            <a:r>
              <a:rPr lang="en-US" sz="1800" dirty="0"/>
              <a:t> --reset-service-principal --service-principal $SP_ID --client-secret $SP_SECRET</a:t>
            </a:r>
          </a:p>
        </p:txBody>
      </p:sp>
      <p:sp>
        <p:nvSpPr>
          <p:cNvPr id="4" name="Text Placeholder 3">
            <a:extLst>
              <a:ext uri="{FF2B5EF4-FFF2-40B4-BE49-F238E27FC236}">
                <a16:creationId xmlns:a16="http://schemas.microsoft.com/office/drawing/2014/main" id="{1E8A4B11-C3A6-694D-88B1-5BF2F5DB4F31}"/>
              </a:ext>
            </a:extLst>
          </p:cNvPr>
          <p:cNvSpPr txBox="1">
            <a:spLocks/>
          </p:cNvSpPr>
          <p:nvPr/>
        </p:nvSpPr>
        <p:spPr>
          <a:xfrm>
            <a:off x="365761" y="409302"/>
            <a:ext cx="10622030" cy="65241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000" b="1" i="0" kern="1200" spc="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AKS and Service Principals</a:t>
            </a:r>
            <a:endParaRPr kumimoji="0" lang="en-US" sz="4000" b="1" i="0" u="none" strike="noStrike" kern="1200" cap="none" spc="0" normalizeH="0" baseline="0" noProof="0" dirty="0">
              <a:ln>
                <a:noFill/>
              </a:ln>
              <a:solidFill>
                <a:srgbClr val="0078D3"/>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861400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1E69E4E-1200-B042-9B7D-FAC42D8BB12A}"/>
              </a:ext>
            </a:extLst>
          </p:cNvPr>
          <p:cNvSpPr>
            <a:spLocks noGrp="1"/>
          </p:cNvSpPr>
          <p:nvPr>
            <p:ph type="body" sz="quarter" idx="11"/>
          </p:nvPr>
        </p:nvSpPr>
        <p:spPr/>
        <p:txBody>
          <a:bodyPr/>
          <a:lstStyle/>
          <a:p>
            <a:r>
              <a:rPr lang="en-US" dirty="0"/>
              <a:t>Cluster Security</a:t>
            </a:r>
          </a:p>
        </p:txBody>
      </p:sp>
      <p:sp>
        <p:nvSpPr>
          <p:cNvPr id="7" name="Text Placeholder 6">
            <a:extLst>
              <a:ext uri="{FF2B5EF4-FFF2-40B4-BE49-F238E27FC236}">
                <a16:creationId xmlns:a16="http://schemas.microsoft.com/office/drawing/2014/main" id="{973D68BF-08BA-0342-B997-E58E59A641F7}"/>
              </a:ext>
            </a:extLst>
          </p:cNvPr>
          <p:cNvSpPr>
            <a:spLocks noGrp="1"/>
          </p:cNvSpPr>
          <p:nvPr>
            <p:ph type="body" sz="quarter" idx="12"/>
          </p:nvPr>
        </p:nvSpPr>
        <p:spPr/>
        <p:txBody>
          <a:bodyPr/>
          <a:lstStyle/>
          <a:p>
            <a:r>
              <a:rPr lang="en-US" sz="2400" dirty="0"/>
              <a:t>Audit Logs</a:t>
            </a:r>
          </a:p>
        </p:txBody>
      </p:sp>
      <p:pic>
        <p:nvPicPr>
          <p:cNvPr id="4" name="Picture 3">
            <a:extLst>
              <a:ext uri="{FF2B5EF4-FFF2-40B4-BE49-F238E27FC236}">
                <a16:creationId xmlns:a16="http://schemas.microsoft.com/office/drawing/2014/main" id="{C09C43DB-9C8C-AE4A-8496-6BF04B465F3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74775" y="1617659"/>
            <a:ext cx="4149549" cy="4149549"/>
          </a:xfrm>
          <a:prstGeom prst="rect">
            <a:avLst/>
          </a:prstGeom>
        </p:spPr>
      </p:pic>
      <p:pic>
        <p:nvPicPr>
          <p:cNvPr id="5" name="Picture 4">
            <a:extLst>
              <a:ext uri="{FF2B5EF4-FFF2-40B4-BE49-F238E27FC236}">
                <a16:creationId xmlns:a16="http://schemas.microsoft.com/office/drawing/2014/main" id="{DAA0ADEF-E5D0-7A48-861E-7F698679C86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17225" y="1617659"/>
            <a:ext cx="4149549" cy="4149549"/>
          </a:xfrm>
          <a:prstGeom prst="rect">
            <a:avLst/>
          </a:prstGeom>
        </p:spPr>
      </p:pic>
    </p:spTree>
    <p:extLst>
      <p:ext uri="{BB962C8B-B14F-4D97-AF65-F5344CB8AC3E}">
        <p14:creationId xmlns:p14="http://schemas.microsoft.com/office/powerpoint/2010/main" val="332891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429538" y="1341907"/>
            <a:ext cx="6286302" cy="4189352"/>
          </a:xfrm>
        </p:spPr>
        <p:txBody>
          <a:bodyPr/>
          <a:lstStyle/>
          <a:p>
            <a:r>
              <a:rPr lang="en-US" dirty="0">
                <a:solidFill>
                  <a:srgbClr val="0078D4"/>
                </a:solidFill>
              </a:rPr>
              <a:t>Use the Azure portal to enable diagnostics logs</a:t>
            </a:r>
            <a:endParaRPr lang="en-US" dirty="0"/>
          </a:p>
          <a:p>
            <a:pPr lvl="1"/>
            <a:r>
              <a:rPr lang="en-US" dirty="0"/>
              <a:t>Pipe logs to Log Analytics, Event Hub or a storage account</a:t>
            </a:r>
          </a:p>
          <a:p>
            <a:pPr lvl="1"/>
            <a:endParaRPr lang="en-US" dirty="0"/>
          </a:p>
          <a:p>
            <a:pPr lvl="1"/>
            <a:r>
              <a:rPr lang="en-US" sz="2353" spc="-49" dirty="0">
                <a:solidFill>
                  <a:srgbClr val="0078D4"/>
                </a:solidFill>
                <a:latin typeface="+mj-lt"/>
              </a:rPr>
              <a:t>Metrics available today</a:t>
            </a:r>
          </a:p>
          <a:p>
            <a:pPr lvl="1"/>
            <a:r>
              <a:rPr lang="en-US" dirty="0" err="1"/>
              <a:t>kube</a:t>
            </a:r>
            <a:r>
              <a:rPr lang="en-US" dirty="0"/>
              <a:t>-controller-manager</a:t>
            </a:r>
          </a:p>
          <a:p>
            <a:pPr lvl="1"/>
            <a:r>
              <a:rPr lang="en-US" dirty="0" err="1"/>
              <a:t>kube</a:t>
            </a:r>
            <a:r>
              <a:rPr lang="en-US" dirty="0"/>
              <a:t>-</a:t>
            </a:r>
            <a:r>
              <a:rPr lang="en-US" dirty="0" err="1"/>
              <a:t>api</a:t>
            </a:r>
            <a:r>
              <a:rPr lang="en-US" dirty="0"/>
              <a:t>-server</a:t>
            </a:r>
          </a:p>
          <a:p>
            <a:pPr lvl="1"/>
            <a:r>
              <a:rPr lang="en-US" dirty="0" err="1"/>
              <a:t>kube</a:t>
            </a:r>
            <a:r>
              <a:rPr lang="en-US" dirty="0"/>
              <a:t>-scheduler</a:t>
            </a:r>
          </a:p>
          <a:p>
            <a:pPr lvl="1"/>
            <a:r>
              <a:rPr lang="en-US" dirty="0"/>
              <a:t>Audit logs </a:t>
            </a:r>
          </a:p>
          <a:p>
            <a:pPr lvl="1"/>
            <a:r>
              <a:rPr lang="en-US" dirty="0"/>
              <a:t> cluster-</a:t>
            </a:r>
            <a:r>
              <a:rPr lang="en-US" dirty="0" err="1"/>
              <a:t>autosclaer</a:t>
            </a:r>
            <a:endParaRPr lang="en-US" dirty="0"/>
          </a:p>
        </p:txBody>
      </p:sp>
      <p:pic>
        <p:nvPicPr>
          <p:cNvPr id="3" name="Picture 2" descr="A screenshot of a cell phone screen with text&#10;&#10;Description automatically generated">
            <a:extLst>
              <a:ext uri="{FF2B5EF4-FFF2-40B4-BE49-F238E27FC236}">
                <a16:creationId xmlns:a16="http://schemas.microsoft.com/office/drawing/2014/main" id="{884731EB-7EE0-9146-8D24-9BBB6A302E58}"/>
              </a:ext>
            </a:extLst>
          </p:cNvPr>
          <p:cNvPicPr>
            <a:picLocks noChangeAspect="1"/>
          </p:cNvPicPr>
          <p:nvPr/>
        </p:nvPicPr>
        <p:blipFill>
          <a:blip r:embed="rId2"/>
          <a:stretch>
            <a:fillRect/>
          </a:stretch>
        </p:blipFill>
        <p:spPr>
          <a:xfrm>
            <a:off x="7750810" y="1334219"/>
            <a:ext cx="3924300" cy="4406900"/>
          </a:xfrm>
          <a:prstGeom prst="rect">
            <a:avLst/>
          </a:prstGeom>
        </p:spPr>
      </p:pic>
      <p:sp>
        <p:nvSpPr>
          <p:cNvPr id="6" name="Text Placeholder 3">
            <a:extLst>
              <a:ext uri="{FF2B5EF4-FFF2-40B4-BE49-F238E27FC236}">
                <a16:creationId xmlns:a16="http://schemas.microsoft.com/office/drawing/2014/main" id="{EA5D6E53-6D73-6845-BD5A-BA22AA220BBB}"/>
              </a:ext>
            </a:extLst>
          </p:cNvPr>
          <p:cNvSpPr txBox="1">
            <a:spLocks/>
          </p:cNvSpPr>
          <p:nvPr/>
        </p:nvSpPr>
        <p:spPr>
          <a:xfrm>
            <a:off x="365761" y="409302"/>
            <a:ext cx="10622030" cy="65241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000" b="1" i="0" kern="1200" spc="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Enable Control plane logs (Audit Logs)</a:t>
            </a:r>
            <a:endParaRPr kumimoji="0" lang="en-US" sz="4000" b="1" i="0" u="none" strike="noStrike" kern="1200" cap="none" spc="0" normalizeH="0" baseline="0" noProof="0" dirty="0">
              <a:ln>
                <a:noFill/>
              </a:ln>
              <a:solidFill>
                <a:srgbClr val="0078D3"/>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2927628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1E69E4E-1200-B042-9B7D-FAC42D8BB12A}"/>
              </a:ext>
            </a:extLst>
          </p:cNvPr>
          <p:cNvSpPr>
            <a:spLocks noGrp="1"/>
          </p:cNvSpPr>
          <p:nvPr>
            <p:ph type="body" sz="quarter" idx="11"/>
          </p:nvPr>
        </p:nvSpPr>
        <p:spPr/>
        <p:txBody>
          <a:bodyPr/>
          <a:lstStyle/>
          <a:p>
            <a:r>
              <a:rPr lang="en-US" dirty="0"/>
              <a:t>Cluster Security</a:t>
            </a:r>
          </a:p>
        </p:txBody>
      </p:sp>
      <p:sp>
        <p:nvSpPr>
          <p:cNvPr id="7" name="Text Placeholder 6">
            <a:extLst>
              <a:ext uri="{FF2B5EF4-FFF2-40B4-BE49-F238E27FC236}">
                <a16:creationId xmlns:a16="http://schemas.microsoft.com/office/drawing/2014/main" id="{973D68BF-08BA-0342-B997-E58E59A641F7}"/>
              </a:ext>
            </a:extLst>
          </p:cNvPr>
          <p:cNvSpPr>
            <a:spLocks noGrp="1"/>
          </p:cNvSpPr>
          <p:nvPr>
            <p:ph type="body" sz="quarter" idx="12"/>
          </p:nvPr>
        </p:nvSpPr>
        <p:spPr/>
        <p:txBody>
          <a:bodyPr/>
          <a:lstStyle/>
          <a:p>
            <a:r>
              <a:rPr lang="en-US" sz="2400" dirty="0"/>
              <a:t>Dashboard Security</a:t>
            </a:r>
          </a:p>
        </p:txBody>
      </p:sp>
      <p:pic>
        <p:nvPicPr>
          <p:cNvPr id="4" name="Picture 3">
            <a:extLst>
              <a:ext uri="{FF2B5EF4-FFF2-40B4-BE49-F238E27FC236}">
                <a16:creationId xmlns:a16="http://schemas.microsoft.com/office/drawing/2014/main" id="{C09C43DB-9C8C-AE4A-8496-6BF04B465F3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74775" y="1617659"/>
            <a:ext cx="4149549" cy="4149549"/>
          </a:xfrm>
          <a:prstGeom prst="rect">
            <a:avLst/>
          </a:prstGeom>
        </p:spPr>
      </p:pic>
      <p:pic>
        <p:nvPicPr>
          <p:cNvPr id="5" name="Picture 4">
            <a:extLst>
              <a:ext uri="{FF2B5EF4-FFF2-40B4-BE49-F238E27FC236}">
                <a16:creationId xmlns:a16="http://schemas.microsoft.com/office/drawing/2014/main" id="{DAA0ADEF-E5D0-7A48-861E-7F698679C86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17225" y="1617659"/>
            <a:ext cx="4149549" cy="4149549"/>
          </a:xfrm>
          <a:prstGeom prst="rect">
            <a:avLst/>
          </a:prstGeom>
        </p:spPr>
      </p:pic>
    </p:spTree>
    <p:extLst>
      <p:ext uri="{BB962C8B-B14F-4D97-AF65-F5344CB8AC3E}">
        <p14:creationId xmlns:p14="http://schemas.microsoft.com/office/powerpoint/2010/main" val="1802732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The overview page of the Kubernetes web dashboard">
            <a:extLst>
              <a:ext uri="{FF2B5EF4-FFF2-40B4-BE49-F238E27FC236}">
                <a16:creationId xmlns:a16="http://schemas.microsoft.com/office/drawing/2014/main" id="{E3D9F6CF-7E22-4410-A1D9-29BCF1957BA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10031" y="1157288"/>
            <a:ext cx="8077082" cy="5432923"/>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6D907413-D410-144A-BA13-79F858D2A2BA}"/>
              </a:ext>
            </a:extLst>
          </p:cNvPr>
          <p:cNvSpPr txBox="1">
            <a:spLocks/>
          </p:cNvSpPr>
          <p:nvPr/>
        </p:nvSpPr>
        <p:spPr>
          <a:xfrm>
            <a:off x="365761" y="409302"/>
            <a:ext cx="10622030" cy="65241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000" b="1" i="0" kern="1200" spc="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Kubernetes Dashboard</a:t>
            </a:r>
            <a:endParaRPr kumimoji="0" lang="en-US" sz="4000" b="1" i="0" u="none" strike="noStrike" kern="1200" cap="none" spc="0" normalizeH="0" baseline="0" noProof="0" dirty="0">
              <a:ln>
                <a:noFill/>
              </a:ln>
              <a:solidFill>
                <a:srgbClr val="0078D3"/>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3741852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FED3A1-710F-2D46-81EC-6008CBC59A79}"/>
              </a:ext>
            </a:extLst>
          </p:cNvPr>
          <p:cNvSpPr>
            <a:spLocks noGrp="1"/>
          </p:cNvSpPr>
          <p:nvPr>
            <p:ph idx="1"/>
          </p:nvPr>
        </p:nvSpPr>
        <p:spPr>
          <a:xfrm>
            <a:off x="584200" y="1435503"/>
            <a:ext cx="11018520" cy="2788456"/>
          </a:xfrm>
        </p:spPr>
        <p:txBody>
          <a:bodyPr/>
          <a:lstStyle/>
          <a:p>
            <a:pPr marL="0" indent="0">
              <a:buNone/>
            </a:pPr>
            <a:r>
              <a:rPr lang="en-GB" sz="1800" b="1" dirty="0">
                <a:solidFill>
                  <a:srgbClr val="4472C4"/>
                </a:solidFill>
              </a:rPr>
              <a:t>$ </a:t>
            </a:r>
            <a:r>
              <a:rPr lang="en-GB" sz="1800" b="1" dirty="0" err="1">
                <a:solidFill>
                  <a:srgbClr val="4472C4"/>
                </a:solidFill>
              </a:rPr>
              <a:t>kubectl</a:t>
            </a:r>
            <a:r>
              <a:rPr lang="en-GB" sz="1800" b="1" dirty="0">
                <a:solidFill>
                  <a:srgbClr val="4472C4"/>
                </a:solidFill>
              </a:rPr>
              <a:t> get pods -n </a:t>
            </a:r>
            <a:r>
              <a:rPr lang="en-GB" sz="1800" b="1" dirty="0" err="1">
                <a:solidFill>
                  <a:srgbClr val="4472C4"/>
                </a:solidFill>
              </a:rPr>
              <a:t>kube</a:t>
            </a:r>
            <a:r>
              <a:rPr lang="en-GB" sz="1800" b="1" dirty="0">
                <a:solidFill>
                  <a:srgbClr val="4472C4"/>
                </a:solidFill>
              </a:rPr>
              <a:t>-system | grep "dashboard"</a:t>
            </a:r>
          </a:p>
          <a:p>
            <a:pPr marL="0" indent="0">
              <a:buNone/>
            </a:pPr>
            <a:r>
              <a:rPr lang="en-GB" sz="1800" dirty="0">
                <a:solidFill>
                  <a:schemeClr val="tx1"/>
                </a:solidFill>
              </a:rPr>
              <a:t>kubernetes-dashboard-cc4cc9f58-whmhv   1/1     Running   0          30d</a:t>
            </a:r>
          </a:p>
          <a:p>
            <a:pPr marL="0" indent="0">
              <a:buNone/>
            </a:pPr>
            <a:endParaRPr lang="en-GB" sz="1800" b="1" dirty="0">
              <a:solidFill>
                <a:srgbClr val="4472C4"/>
              </a:solidFill>
            </a:endParaRPr>
          </a:p>
          <a:p>
            <a:pPr marL="0" indent="0">
              <a:buNone/>
            </a:pPr>
            <a:r>
              <a:rPr lang="en-GB" sz="1800" b="1" dirty="0">
                <a:solidFill>
                  <a:srgbClr val="4472C4"/>
                </a:solidFill>
              </a:rPr>
              <a:t>$ </a:t>
            </a:r>
            <a:r>
              <a:rPr lang="en-GB" sz="1800" b="1" dirty="0" err="1">
                <a:solidFill>
                  <a:srgbClr val="4472C4"/>
                </a:solidFill>
              </a:rPr>
              <a:t>az</a:t>
            </a:r>
            <a:r>
              <a:rPr lang="en-GB" sz="1800" b="1" dirty="0">
                <a:solidFill>
                  <a:srgbClr val="4472C4"/>
                </a:solidFill>
              </a:rPr>
              <a:t> </a:t>
            </a:r>
            <a:r>
              <a:rPr lang="en-GB" sz="1800" b="1" dirty="0" err="1">
                <a:solidFill>
                  <a:srgbClr val="4472C4"/>
                </a:solidFill>
              </a:rPr>
              <a:t>aks</a:t>
            </a:r>
            <a:r>
              <a:rPr lang="en-GB" sz="1800" b="1" dirty="0">
                <a:solidFill>
                  <a:srgbClr val="4472C4"/>
                </a:solidFill>
              </a:rPr>
              <a:t> </a:t>
            </a:r>
            <a:r>
              <a:rPr lang="en-GB" sz="1800" b="1" dirty="0">
                <a:solidFill>
                  <a:schemeClr val="accent5">
                    <a:lumMod val="60000"/>
                    <a:lumOff val="40000"/>
                  </a:schemeClr>
                </a:solidFill>
              </a:rPr>
              <a:t>disable-addons -a </a:t>
            </a:r>
            <a:r>
              <a:rPr lang="en-GB" sz="1800" b="1" dirty="0" err="1">
                <a:solidFill>
                  <a:schemeClr val="accent5">
                    <a:lumMod val="60000"/>
                    <a:lumOff val="40000"/>
                  </a:schemeClr>
                </a:solidFill>
              </a:rPr>
              <a:t>kube</a:t>
            </a:r>
            <a:r>
              <a:rPr lang="en-GB" sz="1800" b="1" dirty="0">
                <a:solidFill>
                  <a:schemeClr val="accent5">
                    <a:lumMod val="60000"/>
                    <a:lumOff val="40000"/>
                  </a:schemeClr>
                </a:solidFill>
              </a:rPr>
              <a:t>-dashboard </a:t>
            </a:r>
            <a:r>
              <a:rPr lang="en-GB" sz="1800" b="1" dirty="0">
                <a:solidFill>
                  <a:srgbClr val="4472C4"/>
                </a:solidFill>
              </a:rPr>
              <a:t>-g k8s-demo -n k8s-demo-rbac</a:t>
            </a:r>
          </a:p>
          <a:p>
            <a:pPr marL="0" indent="0">
              <a:buNone/>
            </a:pPr>
            <a:endParaRPr lang="en-GB" sz="1800" b="1" dirty="0">
              <a:solidFill>
                <a:srgbClr val="4472C4"/>
              </a:solidFill>
            </a:endParaRPr>
          </a:p>
          <a:p>
            <a:pPr marL="0" indent="0">
              <a:buNone/>
            </a:pPr>
            <a:r>
              <a:rPr lang="en-GB" sz="1800" b="1" dirty="0">
                <a:solidFill>
                  <a:srgbClr val="4472C4"/>
                </a:solidFill>
              </a:rPr>
              <a:t>$ </a:t>
            </a:r>
            <a:r>
              <a:rPr lang="en-GB" sz="1800" b="1" dirty="0" err="1">
                <a:solidFill>
                  <a:srgbClr val="4472C4"/>
                </a:solidFill>
              </a:rPr>
              <a:t>kubectl</a:t>
            </a:r>
            <a:r>
              <a:rPr lang="en-GB" sz="1800" b="1" dirty="0">
                <a:solidFill>
                  <a:srgbClr val="4472C4"/>
                </a:solidFill>
              </a:rPr>
              <a:t> get pods -n </a:t>
            </a:r>
            <a:r>
              <a:rPr lang="en-GB" sz="1800" b="1" dirty="0" err="1">
                <a:solidFill>
                  <a:srgbClr val="4472C4"/>
                </a:solidFill>
              </a:rPr>
              <a:t>kube</a:t>
            </a:r>
            <a:r>
              <a:rPr lang="en-GB" sz="1800" b="1" dirty="0">
                <a:solidFill>
                  <a:srgbClr val="4472C4"/>
                </a:solidFill>
              </a:rPr>
              <a:t>-system | grep "dashboard"</a:t>
            </a:r>
          </a:p>
          <a:p>
            <a:pPr marL="0" indent="0">
              <a:buNone/>
            </a:pPr>
            <a:endParaRPr lang="en-GB" sz="1800" b="1" dirty="0">
              <a:solidFill>
                <a:srgbClr val="4472C4"/>
              </a:solidFill>
            </a:endParaRPr>
          </a:p>
          <a:p>
            <a:pPr marL="0" indent="0">
              <a:buNone/>
            </a:pPr>
            <a:endParaRPr lang="en-GB" dirty="0"/>
          </a:p>
        </p:txBody>
      </p:sp>
      <p:sp>
        <p:nvSpPr>
          <p:cNvPr id="4" name="Text Placeholder 3">
            <a:extLst>
              <a:ext uri="{FF2B5EF4-FFF2-40B4-BE49-F238E27FC236}">
                <a16:creationId xmlns:a16="http://schemas.microsoft.com/office/drawing/2014/main" id="{74883B89-74C9-334D-8948-46A7F0E2EEB1}"/>
              </a:ext>
            </a:extLst>
          </p:cNvPr>
          <p:cNvSpPr txBox="1">
            <a:spLocks/>
          </p:cNvSpPr>
          <p:nvPr/>
        </p:nvSpPr>
        <p:spPr>
          <a:xfrm>
            <a:off x="365761" y="409302"/>
            <a:ext cx="10622030" cy="65241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000" b="1" i="0" kern="1200" spc="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Disable the Dashboard (Recommended)</a:t>
            </a:r>
            <a:endParaRPr kumimoji="0" lang="en-US" sz="4000" b="1" i="0" u="none" strike="noStrike" kern="1200" cap="none" spc="0" normalizeH="0" baseline="0" noProof="0" dirty="0">
              <a:ln>
                <a:noFill/>
              </a:ln>
              <a:solidFill>
                <a:srgbClr val="0078D3"/>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2181875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FBE4ED-01A9-45AF-B37A-18D566CB3573}"/>
              </a:ext>
            </a:extLst>
          </p:cNvPr>
          <p:cNvPicPr>
            <a:picLocks noChangeAspect="1"/>
          </p:cNvPicPr>
          <p:nvPr/>
        </p:nvPicPr>
        <p:blipFill>
          <a:blip r:embed="rId3"/>
          <a:stretch>
            <a:fillRect/>
          </a:stretch>
        </p:blipFill>
        <p:spPr>
          <a:xfrm>
            <a:off x="0" y="2021959"/>
            <a:ext cx="6617899" cy="4042331"/>
          </a:xfrm>
          <a:prstGeom prst="rect">
            <a:avLst/>
          </a:prstGeom>
        </p:spPr>
      </p:pic>
      <p:pic>
        <p:nvPicPr>
          <p:cNvPr id="6" name="Picture 5">
            <a:extLst>
              <a:ext uri="{FF2B5EF4-FFF2-40B4-BE49-F238E27FC236}">
                <a16:creationId xmlns:a16="http://schemas.microsoft.com/office/drawing/2014/main" id="{E89DC465-A33C-471C-8D28-A98A66F794DB}"/>
              </a:ext>
            </a:extLst>
          </p:cNvPr>
          <p:cNvPicPr>
            <a:picLocks noChangeAspect="1"/>
          </p:cNvPicPr>
          <p:nvPr/>
        </p:nvPicPr>
        <p:blipFill>
          <a:blip r:embed="rId4"/>
          <a:stretch>
            <a:fillRect/>
          </a:stretch>
        </p:blipFill>
        <p:spPr>
          <a:xfrm>
            <a:off x="6650098" y="530522"/>
            <a:ext cx="5611290" cy="6220873"/>
          </a:xfrm>
          <a:prstGeom prst="rect">
            <a:avLst/>
          </a:prstGeom>
        </p:spPr>
      </p:pic>
      <p:pic>
        <p:nvPicPr>
          <p:cNvPr id="7" name="Picture 6">
            <a:extLst>
              <a:ext uri="{FF2B5EF4-FFF2-40B4-BE49-F238E27FC236}">
                <a16:creationId xmlns:a16="http://schemas.microsoft.com/office/drawing/2014/main" id="{A7F0B0B8-A84F-C84C-92D0-C781F05D94DD}"/>
              </a:ext>
            </a:extLst>
          </p:cNvPr>
          <p:cNvPicPr>
            <a:picLocks noChangeAspect="1"/>
          </p:cNvPicPr>
          <p:nvPr/>
        </p:nvPicPr>
        <p:blipFill>
          <a:blip r:embed="rId5"/>
          <a:stretch>
            <a:fillRect/>
          </a:stretch>
        </p:blipFill>
        <p:spPr>
          <a:xfrm>
            <a:off x="400875" y="6346520"/>
            <a:ext cx="1517649" cy="501497"/>
          </a:xfrm>
          <a:prstGeom prst="rect">
            <a:avLst/>
          </a:prstGeom>
        </p:spPr>
      </p:pic>
      <p:sp>
        <p:nvSpPr>
          <p:cNvPr id="8" name="Text Placeholder 3">
            <a:extLst>
              <a:ext uri="{FF2B5EF4-FFF2-40B4-BE49-F238E27FC236}">
                <a16:creationId xmlns:a16="http://schemas.microsoft.com/office/drawing/2014/main" id="{C82D2B1D-FDD8-6747-BF08-95C40F8F97B9}"/>
              </a:ext>
            </a:extLst>
          </p:cNvPr>
          <p:cNvSpPr txBox="1">
            <a:spLocks/>
          </p:cNvSpPr>
          <p:nvPr/>
        </p:nvSpPr>
        <p:spPr>
          <a:xfrm>
            <a:off x="365761" y="409301"/>
            <a:ext cx="6252138" cy="133042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000" b="1" i="0" kern="1200" spc="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Kubernetes Dashboard – less worse</a:t>
            </a:r>
            <a:endParaRPr kumimoji="0" lang="en-US" sz="4000" b="1" i="0" u="none" strike="noStrike" kern="1200" cap="none" spc="0" normalizeH="0" baseline="0" noProof="0" dirty="0">
              <a:ln>
                <a:noFill/>
              </a:ln>
              <a:solidFill>
                <a:srgbClr val="0078D3"/>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2046430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D19099-8E28-084D-BEB8-78BBD50FC0E1}"/>
              </a:ext>
            </a:extLst>
          </p:cNvPr>
          <p:cNvSpPr>
            <a:spLocks noGrp="1"/>
          </p:cNvSpPr>
          <p:nvPr>
            <p:ph type="body" sz="quarter" idx="12"/>
          </p:nvPr>
        </p:nvSpPr>
        <p:spPr/>
        <p:txBody>
          <a:bodyPr/>
          <a:lstStyle/>
          <a:p>
            <a:r>
              <a:rPr lang="en-US" dirty="0"/>
              <a:t>Welcome</a:t>
            </a:r>
          </a:p>
        </p:txBody>
      </p:sp>
    </p:spTree>
    <p:extLst>
      <p:ext uri="{BB962C8B-B14F-4D97-AF65-F5344CB8AC3E}">
        <p14:creationId xmlns:p14="http://schemas.microsoft.com/office/powerpoint/2010/main" val="3855242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1E69E4E-1200-B042-9B7D-FAC42D8BB12A}"/>
              </a:ext>
            </a:extLst>
          </p:cNvPr>
          <p:cNvSpPr>
            <a:spLocks noGrp="1"/>
          </p:cNvSpPr>
          <p:nvPr>
            <p:ph type="body" sz="quarter" idx="11"/>
          </p:nvPr>
        </p:nvSpPr>
        <p:spPr/>
        <p:txBody>
          <a:bodyPr/>
          <a:lstStyle/>
          <a:p>
            <a:r>
              <a:rPr lang="en-US" dirty="0"/>
              <a:t>Cluster Security</a:t>
            </a:r>
          </a:p>
        </p:txBody>
      </p:sp>
      <p:sp>
        <p:nvSpPr>
          <p:cNvPr id="7" name="Text Placeholder 6">
            <a:extLst>
              <a:ext uri="{FF2B5EF4-FFF2-40B4-BE49-F238E27FC236}">
                <a16:creationId xmlns:a16="http://schemas.microsoft.com/office/drawing/2014/main" id="{973D68BF-08BA-0342-B997-E58E59A641F7}"/>
              </a:ext>
            </a:extLst>
          </p:cNvPr>
          <p:cNvSpPr>
            <a:spLocks noGrp="1"/>
          </p:cNvSpPr>
          <p:nvPr>
            <p:ph type="body" sz="quarter" idx="12"/>
          </p:nvPr>
        </p:nvSpPr>
        <p:spPr/>
        <p:txBody>
          <a:bodyPr/>
          <a:lstStyle/>
          <a:p>
            <a:r>
              <a:rPr lang="en-US" sz="2400" dirty="0"/>
              <a:t>Securing the API Server</a:t>
            </a:r>
          </a:p>
        </p:txBody>
      </p:sp>
      <p:pic>
        <p:nvPicPr>
          <p:cNvPr id="4" name="Picture 3">
            <a:extLst>
              <a:ext uri="{FF2B5EF4-FFF2-40B4-BE49-F238E27FC236}">
                <a16:creationId xmlns:a16="http://schemas.microsoft.com/office/drawing/2014/main" id="{C09C43DB-9C8C-AE4A-8496-6BF04B465F3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74775" y="1617659"/>
            <a:ext cx="4149549" cy="4149549"/>
          </a:xfrm>
          <a:prstGeom prst="rect">
            <a:avLst/>
          </a:prstGeom>
        </p:spPr>
      </p:pic>
      <p:pic>
        <p:nvPicPr>
          <p:cNvPr id="5" name="Picture 4">
            <a:extLst>
              <a:ext uri="{FF2B5EF4-FFF2-40B4-BE49-F238E27FC236}">
                <a16:creationId xmlns:a16="http://schemas.microsoft.com/office/drawing/2014/main" id="{DAA0ADEF-E5D0-7A48-861E-7F698679C86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17225" y="1617659"/>
            <a:ext cx="4149549" cy="4149549"/>
          </a:xfrm>
          <a:prstGeom prst="rect">
            <a:avLst/>
          </a:prstGeom>
        </p:spPr>
      </p:pic>
    </p:spTree>
    <p:extLst>
      <p:ext uri="{BB962C8B-B14F-4D97-AF65-F5344CB8AC3E}">
        <p14:creationId xmlns:p14="http://schemas.microsoft.com/office/powerpoint/2010/main" val="3721855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2AA618E-5564-4901-86C5-215D45B0D777}"/>
              </a:ext>
            </a:extLst>
          </p:cNvPr>
          <p:cNvSpPr/>
          <p:nvPr/>
        </p:nvSpPr>
        <p:spPr>
          <a:xfrm>
            <a:off x="548049" y="2893858"/>
            <a:ext cx="4835491" cy="738664"/>
          </a:xfrm>
          <a:prstGeom prst="rect">
            <a:avLst/>
          </a:prstGeom>
        </p:spPr>
        <p:txBody>
          <a:bodyPr wrap="none" lIns="0" tIns="0" rIns="0" bIns="0">
            <a:spAutoFit/>
          </a:bodyPr>
          <a:lstStyle/>
          <a:p>
            <a:pPr marL="0" marR="0" lvl="0" indent="0" algn="l" defTabSz="951121" rtl="0" eaLnBrk="1" fontAlgn="auto" latinLnBrk="0" hangingPunct="1">
              <a:lnSpc>
                <a:spcPct val="100000"/>
              </a:lnSpc>
              <a:spcBef>
                <a:spcPts val="0"/>
              </a:spcBef>
              <a:spcAft>
                <a:spcPts val="1198"/>
              </a:spcAft>
              <a:buClrTx/>
              <a:buSzTx/>
              <a:buFontTx/>
              <a:buNone/>
              <a:tabLst/>
              <a:defRPr/>
            </a:pPr>
            <a:r>
              <a:rPr kumimoji="0" lang="en-US" sz="2400" b="0" i="0" u="none" strike="noStrike" kern="1200" cap="none" spc="0" normalizeH="0" baseline="0" noProof="0" dirty="0">
                <a:ln>
                  <a:noFill/>
                </a:ln>
                <a:effectLst/>
                <a:uLnTx/>
                <a:uFillTx/>
                <a:latin typeface="Segoe UI"/>
                <a:ea typeface="+mn-ea"/>
                <a:cs typeface="Segoe UI Semilight" panose="020B0402040204020203" pitchFamily="34" charset="0"/>
              </a:rPr>
              <a:t>Lock down the Kubernetes API server </a:t>
            </a:r>
            <a:br>
              <a:rPr kumimoji="0" lang="en-US" sz="2400" b="0" i="0" u="none" strike="noStrike" kern="1200" cap="none" spc="0" normalizeH="0" baseline="0" noProof="0" dirty="0">
                <a:ln>
                  <a:noFill/>
                </a:ln>
                <a:effectLst/>
                <a:uLnTx/>
                <a:uFillTx/>
                <a:latin typeface="Segoe UI"/>
                <a:ea typeface="+mn-ea"/>
                <a:cs typeface="Segoe UI Semilight" panose="020B0402040204020203" pitchFamily="34" charset="0"/>
              </a:rPr>
            </a:br>
            <a:r>
              <a:rPr kumimoji="0" lang="en-US" sz="2400" b="0" i="0" u="none" strike="noStrike" kern="1200" cap="none" spc="0" normalizeH="0" baseline="0" noProof="0" dirty="0">
                <a:ln>
                  <a:noFill/>
                </a:ln>
                <a:effectLst/>
                <a:uLnTx/>
                <a:uFillTx/>
                <a:latin typeface="Segoe UI"/>
                <a:ea typeface="+mn-ea"/>
                <a:cs typeface="Segoe UI Semilight" panose="020B0402040204020203" pitchFamily="34" charset="0"/>
              </a:rPr>
              <a:t>to a set of trusted endpoints (IP CIDRS)</a:t>
            </a:r>
          </a:p>
        </p:txBody>
      </p:sp>
      <p:sp>
        <p:nvSpPr>
          <p:cNvPr id="3" name="Rectangle: Rounded Corners 2">
            <a:extLst>
              <a:ext uri="{FF2B5EF4-FFF2-40B4-BE49-F238E27FC236}">
                <a16:creationId xmlns:a16="http://schemas.microsoft.com/office/drawing/2014/main" id="{3364C51A-2CA2-4E46-ADAF-0D9895D48B7A}"/>
              </a:ext>
            </a:extLst>
          </p:cNvPr>
          <p:cNvSpPr/>
          <p:nvPr/>
        </p:nvSpPr>
        <p:spPr bwMode="auto">
          <a:xfrm>
            <a:off x="9460472" y="2534993"/>
            <a:ext cx="1857375" cy="1856232"/>
          </a:xfrm>
          <a:prstGeom prst="roundRect">
            <a:avLst>
              <a:gd name="adj" fmla="val 12251"/>
            </a:avLst>
          </a:prstGeom>
          <a:noFill/>
          <a:ln w="15875" cap="rnd">
            <a:solidFill>
              <a:srgbClr val="4FE4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 name="Group 14">
            <a:extLst>
              <a:ext uri="{FF2B5EF4-FFF2-40B4-BE49-F238E27FC236}">
                <a16:creationId xmlns:a16="http://schemas.microsoft.com/office/drawing/2014/main" id="{B5D3F9E8-90B3-4558-AEFE-7EF4AE1B51FD}"/>
              </a:ext>
            </a:extLst>
          </p:cNvPr>
          <p:cNvGrpSpPr/>
          <p:nvPr/>
        </p:nvGrpSpPr>
        <p:grpSpPr>
          <a:xfrm>
            <a:off x="9740137" y="2772302"/>
            <a:ext cx="545569" cy="657714"/>
            <a:chOff x="5838027" y="1368184"/>
            <a:chExt cx="1187134" cy="1431157"/>
          </a:xfrm>
        </p:grpSpPr>
        <p:sp>
          <p:nvSpPr>
            <p:cNvPr id="17" name="Freeform: Shape 16">
              <a:extLst>
                <a:ext uri="{FF2B5EF4-FFF2-40B4-BE49-F238E27FC236}">
                  <a16:creationId xmlns:a16="http://schemas.microsoft.com/office/drawing/2014/main" id="{C453E6C5-D509-4509-892D-CDAD59242670}"/>
                </a:ext>
              </a:extLst>
            </p:cNvPr>
            <p:cNvSpPr/>
            <p:nvPr/>
          </p:nvSpPr>
          <p:spPr>
            <a:xfrm>
              <a:off x="5838027" y="2112053"/>
              <a:ext cx="1187134" cy="687288"/>
            </a:xfrm>
            <a:custGeom>
              <a:avLst/>
              <a:gdLst>
                <a:gd name="connsiteX0" fmla="*/ 758526 w 751929"/>
                <a:gd name="connsiteY0" fmla="*/ 209485 h 435327"/>
                <a:gd name="connsiteX1" fmla="*/ 380318 w 751929"/>
                <a:gd name="connsiteY1" fmla="*/ 0 h 435327"/>
                <a:gd name="connsiteX2" fmla="*/ 0 w 751929"/>
                <a:gd name="connsiteY2" fmla="*/ 230592 h 435327"/>
                <a:gd name="connsiteX3" fmla="*/ 367522 w 751929"/>
                <a:gd name="connsiteY3" fmla="*/ 439813 h 435327"/>
                <a:gd name="connsiteX4" fmla="*/ 758526 w 751929"/>
                <a:gd name="connsiteY4" fmla="*/ 209485 h 4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29" h="435327">
                  <a:moveTo>
                    <a:pt x="758526" y="209485"/>
                  </a:moveTo>
                  <a:lnTo>
                    <a:pt x="380318" y="0"/>
                  </a:lnTo>
                  <a:lnTo>
                    <a:pt x="0" y="230592"/>
                  </a:lnTo>
                  <a:lnTo>
                    <a:pt x="367522" y="439813"/>
                  </a:lnTo>
                  <a:lnTo>
                    <a:pt x="758526" y="209485"/>
                  </a:lnTo>
                  <a:close/>
                </a:path>
              </a:pathLst>
            </a:custGeom>
            <a:solidFill>
              <a:srgbClr val="1F1D21">
                <a:alpha val="20000"/>
              </a:srgb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A9214F55-827C-49F7-B81C-A182389522D2}"/>
                </a:ext>
              </a:extLst>
            </p:cNvPr>
            <p:cNvSpPr/>
            <p:nvPr/>
          </p:nvSpPr>
          <p:spPr>
            <a:xfrm>
              <a:off x="5847815" y="1700513"/>
              <a:ext cx="583153" cy="999691"/>
            </a:xfrm>
            <a:custGeom>
              <a:avLst/>
              <a:gdLst>
                <a:gd name="connsiteX0" fmla="*/ 375041 w 369369"/>
                <a:gd name="connsiteY0" fmla="*/ 215817 h 633204"/>
                <a:gd name="connsiteX1" fmla="*/ 373722 w 369369"/>
                <a:gd name="connsiteY1" fmla="*/ 645340 h 633204"/>
                <a:gd name="connsiteX2" fmla="*/ 0 w 369369"/>
                <a:gd name="connsiteY2" fmla="*/ 429523 h 633204"/>
                <a:gd name="connsiteX3" fmla="*/ 1187 w 369369"/>
                <a:gd name="connsiteY3" fmla="*/ 0 h 633204"/>
              </a:gdLst>
              <a:ahLst/>
              <a:cxnLst>
                <a:cxn ang="0">
                  <a:pos x="connsiteX0" y="connsiteY0"/>
                </a:cxn>
                <a:cxn ang="0">
                  <a:pos x="connsiteX1" y="connsiteY1"/>
                </a:cxn>
                <a:cxn ang="0">
                  <a:pos x="connsiteX2" y="connsiteY2"/>
                </a:cxn>
                <a:cxn ang="0">
                  <a:pos x="connsiteX3" y="connsiteY3"/>
                </a:cxn>
              </a:cxnLst>
              <a:rect l="l" t="t" r="r" b="b"/>
              <a:pathLst>
                <a:path w="369369" h="633204">
                  <a:moveTo>
                    <a:pt x="375041" y="215817"/>
                  </a:moveTo>
                  <a:lnTo>
                    <a:pt x="373722" y="645340"/>
                  </a:lnTo>
                  <a:lnTo>
                    <a:pt x="0" y="429523"/>
                  </a:lnTo>
                  <a:lnTo>
                    <a:pt x="1187" y="0"/>
                  </a:lnTo>
                  <a:close/>
                </a:path>
              </a:pathLst>
            </a:custGeom>
            <a:solidFill>
              <a:srgbClr val="0078D4"/>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06229AB1-31EA-4D78-986C-4E4A8B7DEA4F}"/>
                </a:ext>
              </a:extLst>
            </p:cNvPr>
            <p:cNvSpPr/>
            <p:nvPr/>
          </p:nvSpPr>
          <p:spPr>
            <a:xfrm>
              <a:off x="6437841" y="1699888"/>
              <a:ext cx="562326" cy="999691"/>
            </a:xfrm>
            <a:custGeom>
              <a:avLst/>
              <a:gdLst>
                <a:gd name="connsiteX0" fmla="*/ 1319 w 356177"/>
                <a:gd name="connsiteY0" fmla="*/ 216213 h 633204"/>
                <a:gd name="connsiteX1" fmla="*/ 365543 w 356177"/>
                <a:gd name="connsiteY1" fmla="*/ 0 h 633204"/>
                <a:gd name="connsiteX2" fmla="*/ 364356 w 356177"/>
                <a:gd name="connsiteY2" fmla="*/ 429523 h 633204"/>
                <a:gd name="connsiteX3" fmla="*/ 0 w 356177"/>
                <a:gd name="connsiteY3" fmla="*/ 645736 h 633204"/>
              </a:gdLst>
              <a:ahLst/>
              <a:cxnLst>
                <a:cxn ang="0">
                  <a:pos x="connsiteX0" y="connsiteY0"/>
                </a:cxn>
                <a:cxn ang="0">
                  <a:pos x="connsiteX1" y="connsiteY1"/>
                </a:cxn>
                <a:cxn ang="0">
                  <a:pos x="connsiteX2" y="connsiteY2"/>
                </a:cxn>
                <a:cxn ang="0">
                  <a:pos x="connsiteX3" y="connsiteY3"/>
                </a:cxn>
              </a:cxnLst>
              <a:rect l="l" t="t" r="r" b="b"/>
              <a:pathLst>
                <a:path w="356177" h="633204">
                  <a:moveTo>
                    <a:pt x="1319" y="216213"/>
                  </a:moveTo>
                  <a:lnTo>
                    <a:pt x="365543" y="0"/>
                  </a:lnTo>
                  <a:lnTo>
                    <a:pt x="364356" y="429523"/>
                  </a:lnTo>
                  <a:lnTo>
                    <a:pt x="0" y="645736"/>
                  </a:lnTo>
                  <a:close/>
                </a:path>
              </a:pathLst>
            </a:custGeom>
            <a:solidFill>
              <a:srgbClr val="156AB3"/>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3C6EBAAC-E521-4B05-BFF5-59179554646C}"/>
                </a:ext>
              </a:extLst>
            </p:cNvPr>
            <p:cNvSpPr/>
            <p:nvPr/>
          </p:nvSpPr>
          <p:spPr>
            <a:xfrm>
              <a:off x="5849689" y="1368184"/>
              <a:ext cx="1145479" cy="666461"/>
            </a:xfrm>
            <a:custGeom>
              <a:avLst/>
              <a:gdLst>
                <a:gd name="connsiteX0" fmla="*/ 0 w 725546"/>
                <a:gd name="connsiteY0" fmla="*/ 216213 h 422136"/>
                <a:gd name="connsiteX1" fmla="*/ 364224 w 725546"/>
                <a:gd name="connsiteY1" fmla="*/ 0 h 422136"/>
                <a:gd name="connsiteX2" fmla="*/ 738078 w 725546"/>
                <a:gd name="connsiteY2" fmla="*/ 215817 h 422136"/>
                <a:gd name="connsiteX3" fmla="*/ 373854 w 725546"/>
                <a:gd name="connsiteY3" fmla="*/ 432030 h 422136"/>
              </a:gdLst>
              <a:ahLst/>
              <a:cxnLst>
                <a:cxn ang="0">
                  <a:pos x="connsiteX0" y="connsiteY0"/>
                </a:cxn>
                <a:cxn ang="0">
                  <a:pos x="connsiteX1" y="connsiteY1"/>
                </a:cxn>
                <a:cxn ang="0">
                  <a:pos x="connsiteX2" y="connsiteY2"/>
                </a:cxn>
                <a:cxn ang="0">
                  <a:pos x="connsiteX3" y="connsiteY3"/>
                </a:cxn>
              </a:cxnLst>
              <a:rect l="l" t="t" r="r" b="b"/>
              <a:pathLst>
                <a:path w="725546" h="422136">
                  <a:moveTo>
                    <a:pt x="0" y="216213"/>
                  </a:moveTo>
                  <a:lnTo>
                    <a:pt x="364224" y="0"/>
                  </a:lnTo>
                  <a:lnTo>
                    <a:pt x="738078" y="215817"/>
                  </a:lnTo>
                  <a:lnTo>
                    <a:pt x="373854" y="432030"/>
                  </a:lnTo>
                  <a:close/>
                </a:path>
              </a:pathLst>
            </a:custGeom>
            <a:solidFill>
              <a:srgbClr val="219DDB"/>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5" name="Group 74">
            <a:extLst>
              <a:ext uri="{FF2B5EF4-FFF2-40B4-BE49-F238E27FC236}">
                <a16:creationId xmlns:a16="http://schemas.microsoft.com/office/drawing/2014/main" id="{FCB78BA3-22BD-415F-8D19-242E9BC1E00F}"/>
              </a:ext>
            </a:extLst>
          </p:cNvPr>
          <p:cNvGrpSpPr/>
          <p:nvPr/>
        </p:nvGrpSpPr>
        <p:grpSpPr>
          <a:xfrm>
            <a:off x="9740137" y="3496202"/>
            <a:ext cx="545569" cy="657714"/>
            <a:chOff x="5838027" y="1368184"/>
            <a:chExt cx="1187134" cy="1431157"/>
          </a:xfrm>
        </p:grpSpPr>
        <p:sp>
          <p:nvSpPr>
            <p:cNvPr id="86" name="Freeform: Shape 85">
              <a:extLst>
                <a:ext uri="{FF2B5EF4-FFF2-40B4-BE49-F238E27FC236}">
                  <a16:creationId xmlns:a16="http://schemas.microsoft.com/office/drawing/2014/main" id="{04A77309-7876-4D26-8BF8-9801D1B181D5}"/>
                </a:ext>
              </a:extLst>
            </p:cNvPr>
            <p:cNvSpPr/>
            <p:nvPr/>
          </p:nvSpPr>
          <p:spPr>
            <a:xfrm>
              <a:off x="5838027" y="2112053"/>
              <a:ext cx="1187134" cy="687288"/>
            </a:xfrm>
            <a:custGeom>
              <a:avLst/>
              <a:gdLst>
                <a:gd name="connsiteX0" fmla="*/ 758526 w 751929"/>
                <a:gd name="connsiteY0" fmla="*/ 209485 h 435327"/>
                <a:gd name="connsiteX1" fmla="*/ 380318 w 751929"/>
                <a:gd name="connsiteY1" fmla="*/ 0 h 435327"/>
                <a:gd name="connsiteX2" fmla="*/ 0 w 751929"/>
                <a:gd name="connsiteY2" fmla="*/ 230592 h 435327"/>
                <a:gd name="connsiteX3" fmla="*/ 367522 w 751929"/>
                <a:gd name="connsiteY3" fmla="*/ 439813 h 435327"/>
                <a:gd name="connsiteX4" fmla="*/ 758526 w 751929"/>
                <a:gd name="connsiteY4" fmla="*/ 209485 h 4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29" h="435327">
                  <a:moveTo>
                    <a:pt x="758526" y="209485"/>
                  </a:moveTo>
                  <a:lnTo>
                    <a:pt x="380318" y="0"/>
                  </a:lnTo>
                  <a:lnTo>
                    <a:pt x="0" y="230592"/>
                  </a:lnTo>
                  <a:lnTo>
                    <a:pt x="367522" y="439813"/>
                  </a:lnTo>
                  <a:lnTo>
                    <a:pt x="758526" y="209485"/>
                  </a:lnTo>
                  <a:close/>
                </a:path>
              </a:pathLst>
            </a:custGeom>
            <a:solidFill>
              <a:srgbClr val="1F1D21">
                <a:alpha val="20000"/>
              </a:srgb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9C73CA4C-BA32-4314-BB6A-118B58DAD4E8}"/>
                </a:ext>
              </a:extLst>
            </p:cNvPr>
            <p:cNvSpPr/>
            <p:nvPr/>
          </p:nvSpPr>
          <p:spPr>
            <a:xfrm>
              <a:off x="5847815" y="1700513"/>
              <a:ext cx="583153" cy="999691"/>
            </a:xfrm>
            <a:custGeom>
              <a:avLst/>
              <a:gdLst>
                <a:gd name="connsiteX0" fmla="*/ 375041 w 369369"/>
                <a:gd name="connsiteY0" fmla="*/ 215817 h 633204"/>
                <a:gd name="connsiteX1" fmla="*/ 373722 w 369369"/>
                <a:gd name="connsiteY1" fmla="*/ 645340 h 633204"/>
                <a:gd name="connsiteX2" fmla="*/ 0 w 369369"/>
                <a:gd name="connsiteY2" fmla="*/ 429523 h 633204"/>
                <a:gd name="connsiteX3" fmla="*/ 1187 w 369369"/>
                <a:gd name="connsiteY3" fmla="*/ 0 h 633204"/>
              </a:gdLst>
              <a:ahLst/>
              <a:cxnLst>
                <a:cxn ang="0">
                  <a:pos x="connsiteX0" y="connsiteY0"/>
                </a:cxn>
                <a:cxn ang="0">
                  <a:pos x="connsiteX1" y="connsiteY1"/>
                </a:cxn>
                <a:cxn ang="0">
                  <a:pos x="connsiteX2" y="connsiteY2"/>
                </a:cxn>
                <a:cxn ang="0">
                  <a:pos x="connsiteX3" y="connsiteY3"/>
                </a:cxn>
              </a:cxnLst>
              <a:rect l="l" t="t" r="r" b="b"/>
              <a:pathLst>
                <a:path w="369369" h="633204">
                  <a:moveTo>
                    <a:pt x="375041" y="215817"/>
                  </a:moveTo>
                  <a:lnTo>
                    <a:pt x="373722" y="645340"/>
                  </a:lnTo>
                  <a:lnTo>
                    <a:pt x="0" y="429523"/>
                  </a:lnTo>
                  <a:lnTo>
                    <a:pt x="1187" y="0"/>
                  </a:lnTo>
                  <a:close/>
                </a:path>
              </a:pathLst>
            </a:custGeom>
            <a:solidFill>
              <a:srgbClr val="0078D4"/>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D3C2EED4-BBD4-4C36-A91B-95CF16926CD6}"/>
                </a:ext>
              </a:extLst>
            </p:cNvPr>
            <p:cNvSpPr/>
            <p:nvPr/>
          </p:nvSpPr>
          <p:spPr>
            <a:xfrm>
              <a:off x="6437841" y="1699888"/>
              <a:ext cx="562326" cy="999691"/>
            </a:xfrm>
            <a:custGeom>
              <a:avLst/>
              <a:gdLst>
                <a:gd name="connsiteX0" fmla="*/ 1319 w 356177"/>
                <a:gd name="connsiteY0" fmla="*/ 216213 h 633204"/>
                <a:gd name="connsiteX1" fmla="*/ 365543 w 356177"/>
                <a:gd name="connsiteY1" fmla="*/ 0 h 633204"/>
                <a:gd name="connsiteX2" fmla="*/ 364356 w 356177"/>
                <a:gd name="connsiteY2" fmla="*/ 429523 h 633204"/>
                <a:gd name="connsiteX3" fmla="*/ 0 w 356177"/>
                <a:gd name="connsiteY3" fmla="*/ 645736 h 633204"/>
              </a:gdLst>
              <a:ahLst/>
              <a:cxnLst>
                <a:cxn ang="0">
                  <a:pos x="connsiteX0" y="connsiteY0"/>
                </a:cxn>
                <a:cxn ang="0">
                  <a:pos x="connsiteX1" y="connsiteY1"/>
                </a:cxn>
                <a:cxn ang="0">
                  <a:pos x="connsiteX2" y="connsiteY2"/>
                </a:cxn>
                <a:cxn ang="0">
                  <a:pos x="connsiteX3" y="connsiteY3"/>
                </a:cxn>
              </a:cxnLst>
              <a:rect l="l" t="t" r="r" b="b"/>
              <a:pathLst>
                <a:path w="356177" h="633204">
                  <a:moveTo>
                    <a:pt x="1319" y="216213"/>
                  </a:moveTo>
                  <a:lnTo>
                    <a:pt x="365543" y="0"/>
                  </a:lnTo>
                  <a:lnTo>
                    <a:pt x="364356" y="429523"/>
                  </a:lnTo>
                  <a:lnTo>
                    <a:pt x="0" y="645736"/>
                  </a:lnTo>
                  <a:close/>
                </a:path>
              </a:pathLst>
            </a:custGeom>
            <a:solidFill>
              <a:srgbClr val="156AB3"/>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295AF6F1-4FC9-4185-A6D3-D31891FC970F}"/>
                </a:ext>
              </a:extLst>
            </p:cNvPr>
            <p:cNvSpPr/>
            <p:nvPr/>
          </p:nvSpPr>
          <p:spPr>
            <a:xfrm>
              <a:off x="5849689" y="1368184"/>
              <a:ext cx="1145479" cy="666461"/>
            </a:xfrm>
            <a:custGeom>
              <a:avLst/>
              <a:gdLst>
                <a:gd name="connsiteX0" fmla="*/ 0 w 725546"/>
                <a:gd name="connsiteY0" fmla="*/ 216213 h 422136"/>
                <a:gd name="connsiteX1" fmla="*/ 364224 w 725546"/>
                <a:gd name="connsiteY1" fmla="*/ 0 h 422136"/>
                <a:gd name="connsiteX2" fmla="*/ 738078 w 725546"/>
                <a:gd name="connsiteY2" fmla="*/ 215817 h 422136"/>
                <a:gd name="connsiteX3" fmla="*/ 373854 w 725546"/>
                <a:gd name="connsiteY3" fmla="*/ 432030 h 422136"/>
              </a:gdLst>
              <a:ahLst/>
              <a:cxnLst>
                <a:cxn ang="0">
                  <a:pos x="connsiteX0" y="connsiteY0"/>
                </a:cxn>
                <a:cxn ang="0">
                  <a:pos x="connsiteX1" y="connsiteY1"/>
                </a:cxn>
                <a:cxn ang="0">
                  <a:pos x="connsiteX2" y="connsiteY2"/>
                </a:cxn>
                <a:cxn ang="0">
                  <a:pos x="connsiteX3" y="connsiteY3"/>
                </a:cxn>
              </a:cxnLst>
              <a:rect l="l" t="t" r="r" b="b"/>
              <a:pathLst>
                <a:path w="725546" h="422136">
                  <a:moveTo>
                    <a:pt x="0" y="216213"/>
                  </a:moveTo>
                  <a:lnTo>
                    <a:pt x="364224" y="0"/>
                  </a:lnTo>
                  <a:lnTo>
                    <a:pt x="738078" y="215817"/>
                  </a:lnTo>
                  <a:lnTo>
                    <a:pt x="373854" y="432030"/>
                  </a:lnTo>
                  <a:close/>
                </a:path>
              </a:pathLst>
            </a:custGeom>
            <a:solidFill>
              <a:srgbClr val="219DDB"/>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2" name="Group 31">
            <a:extLst>
              <a:ext uri="{FF2B5EF4-FFF2-40B4-BE49-F238E27FC236}">
                <a16:creationId xmlns:a16="http://schemas.microsoft.com/office/drawing/2014/main" id="{B0AE13C3-3F7D-4E75-A8A1-8F86A68A8CAE}"/>
              </a:ext>
            </a:extLst>
          </p:cNvPr>
          <p:cNvGrpSpPr/>
          <p:nvPr/>
        </p:nvGrpSpPr>
        <p:grpSpPr>
          <a:xfrm>
            <a:off x="6532124" y="2694457"/>
            <a:ext cx="372683" cy="1003085"/>
            <a:chOff x="6532124" y="3051214"/>
            <a:chExt cx="372683" cy="1003085"/>
          </a:xfrm>
        </p:grpSpPr>
        <p:grpSp>
          <p:nvGrpSpPr>
            <p:cNvPr id="43" name="Group 42">
              <a:extLst>
                <a:ext uri="{FF2B5EF4-FFF2-40B4-BE49-F238E27FC236}">
                  <a16:creationId xmlns:a16="http://schemas.microsoft.com/office/drawing/2014/main" id="{60132D55-B38E-4766-9095-B380345B7C00}"/>
                </a:ext>
              </a:extLst>
            </p:cNvPr>
            <p:cNvGrpSpPr/>
            <p:nvPr/>
          </p:nvGrpSpPr>
          <p:grpSpPr>
            <a:xfrm>
              <a:off x="6532124" y="3051214"/>
              <a:ext cx="372683" cy="452751"/>
              <a:chOff x="7397365" y="4963092"/>
              <a:chExt cx="228301" cy="277350"/>
            </a:xfrm>
            <a:solidFill>
              <a:schemeClr val="accent1">
                <a:lumMod val="75000"/>
              </a:schemeClr>
            </a:solidFill>
          </p:grpSpPr>
          <p:sp>
            <p:nvSpPr>
              <p:cNvPr id="44" name="Freeform: Shape 43">
                <a:extLst>
                  <a:ext uri="{FF2B5EF4-FFF2-40B4-BE49-F238E27FC236}">
                    <a16:creationId xmlns:a16="http://schemas.microsoft.com/office/drawing/2014/main" id="{484ED746-229B-4008-99FF-DB4EC286D25E}"/>
                  </a:ext>
                </a:extLst>
              </p:cNvPr>
              <p:cNvSpPr/>
              <p:nvPr/>
            </p:nvSpPr>
            <p:spPr>
              <a:xfrm>
                <a:off x="7450581" y="4963092"/>
                <a:ext cx="121761" cy="121761"/>
              </a:xfrm>
              <a:custGeom>
                <a:avLst/>
                <a:gdLst>
                  <a:gd name="connsiteX0" fmla="*/ 126702 w 121760"/>
                  <a:gd name="connsiteY0" fmla="*/ 63351 h 121760"/>
                  <a:gd name="connsiteX1" fmla="*/ 63351 w 121760"/>
                  <a:gd name="connsiteY1" fmla="*/ 126702 h 121760"/>
                  <a:gd name="connsiteX2" fmla="*/ 0 w 121760"/>
                  <a:gd name="connsiteY2" fmla="*/ 63351 h 121760"/>
                  <a:gd name="connsiteX3" fmla="*/ 63351 w 121760"/>
                  <a:gd name="connsiteY3" fmla="*/ 0 h 121760"/>
                  <a:gd name="connsiteX4" fmla="*/ 126702 w 121760"/>
                  <a:gd name="connsiteY4" fmla="*/ 63351 h 121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60" h="121760">
                    <a:moveTo>
                      <a:pt x="126702" y="63351"/>
                    </a:moveTo>
                    <a:cubicBezTo>
                      <a:pt x="126702" y="98321"/>
                      <a:pt x="98321" y="126702"/>
                      <a:pt x="63351" y="126702"/>
                    </a:cubicBezTo>
                    <a:cubicBezTo>
                      <a:pt x="28381" y="126702"/>
                      <a:pt x="0" y="98321"/>
                      <a:pt x="0" y="63351"/>
                    </a:cubicBezTo>
                    <a:cubicBezTo>
                      <a:pt x="0" y="28381"/>
                      <a:pt x="28381" y="0"/>
                      <a:pt x="63351" y="0"/>
                    </a:cubicBezTo>
                    <a:cubicBezTo>
                      <a:pt x="98321" y="0"/>
                      <a:pt x="126702" y="28381"/>
                      <a:pt x="126702" y="63351"/>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4EA3401A-807C-410F-94B8-F43DF41B2300}"/>
                  </a:ext>
                </a:extLst>
              </p:cNvPr>
              <p:cNvSpPr/>
              <p:nvPr/>
            </p:nvSpPr>
            <p:spPr>
              <a:xfrm>
                <a:off x="7397365" y="5113608"/>
                <a:ext cx="228301" cy="126834"/>
              </a:xfrm>
              <a:custGeom>
                <a:avLst/>
                <a:gdLst>
                  <a:gd name="connsiteX0" fmla="*/ 116059 w 228301"/>
                  <a:gd name="connsiteY0" fmla="*/ 0 h 126834"/>
                  <a:gd name="connsiteX1" fmla="*/ 232118 w 228301"/>
                  <a:gd name="connsiteY1" fmla="*/ 116059 h 126834"/>
                  <a:gd name="connsiteX2" fmla="*/ 232118 w 228301"/>
                  <a:gd name="connsiteY2" fmla="*/ 130756 h 126834"/>
                  <a:gd name="connsiteX3" fmla="*/ 0 w 228301"/>
                  <a:gd name="connsiteY3" fmla="*/ 130756 h 126834"/>
                  <a:gd name="connsiteX4" fmla="*/ 0 w 228301"/>
                  <a:gd name="connsiteY4" fmla="*/ 116059 h 126834"/>
                  <a:gd name="connsiteX5" fmla="*/ 116059 w 228301"/>
                  <a:gd name="connsiteY5" fmla="*/ 0 h 12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301" h="126834">
                    <a:moveTo>
                      <a:pt x="116059" y="0"/>
                    </a:moveTo>
                    <a:cubicBezTo>
                      <a:pt x="179917" y="0"/>
                      <a:pt x="232118" y="51695"/>
                      <a:pt x="232118" y="116059"/>
                    </a:cubicBezTo>
                    <a:lnTo>
                      <a:pt x="232118" y="130756"/>
                    </a:lnTo>
                    <a:lnTo>
                      <a:pt x="0" y="130756"/>
                    </a:lnTo>
                    <a:lnTo>
                      <a:pt x="0" y="116059"/>
                    </a:lnTo>
                    <a:cubicBezTo>
                      <a:pt x="0" y="51695"/>
                      <a:pt x="52201" y="0"/>
                      <a:pt x="116059" y="0"/>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0" name="Group 39">
              <a:extLst>
                <a:ext uri="{FF2B5EF4-FFF2-40B4-BE49-F238E27FC236}">
                  <a16:creationId xmlns:a16="http://schemas.microsoft.com/office/drawing/2014/main" id="{2B191524-147D-482C-A05B-F0BC21084361}"/>
                </a:ext>
              </a:extLst>
            </p:cNvPr>
            <p:cNvGrpSpPr/>
            <p:nvPr/>
          </p:nvGrpSpPr>
          <p:grpSpPr>
            <a:xfrm>
              <a:off x="6532124" y="3601548"/>
              <a:ext cx="372683" cy="452751"/>
              <a:chOff x="7397365" y="4963092"/>
              <a:chExt cx="228301" cy="277350"/>
            </a:xfrm>
            <a:solidFill>
              <a:schemeClr val="accent1"/>
            </a:solidFill>
          </p:grpSpPr>
          <p:sp>
            <p:nvSpPr>
              <p:cNvPr id="41" name="Freeform: Shape 40">
                <a:extLst>
                  <a:ext uri="{FF2B5EF4-FFF2-40B4-BE49-F238E27FC236}">
                    <a16:creationId xmlns:a16="http://schemas.microsoft.com/office/drawing/2014/main" id="{75A62501-ACE7-48B1-BADB-C069B4E08521}"/>
                  </a:ext>
                </a:extLst>
              </p:cNvPr>
              <p:cNvSpPr/>
              <p:nvPr/>
            </p:nvSpPr>
            <p:spPr>
              <a:xfrm>
                <a:off x="7450581" y="4963092"/>
                <a:ext cx="121761" cy="121761"/>
              </a:xfrm>
              <a:custGeom>
                <a:avLst/>
                <a:gdLst>
                  <a:gd name="connsiteX0" fmla="*/ 126702 w 121760"/>
                  <a:gd name="connsiteY0" fmla="*/ 63351 h 121760"/>
                  <a:gd name="connsiteX1" fmla="*/ 63351 w 121760"/>
                  <a:gd name="connsiteY1" fmla="*/ 126702 h 121760"/>
                  <a:gd name="connsiteX2" fmla="*/ 0 w 121760"/>
                  <a:gd name="connsiteY2" fmla="*/ 63351 h 121760"/>
                  <a:gd name="connsiteX3" fmla="*/ 63351 w 121760"/>
                  <a:gd name="connsiteY3" fmla="*/ 0 h 121760"/>
                  <a:gd name="connsiteX4" fmla="*/ 126702 w 121760"/>
                  <a:gd name="connsiteY4" fmla="*/ 63351 h 121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60" h="121760">
                    <a:moveTo>
                      <a:pt x="126702" y="63351"/>
                    </a:moveTo>
                    <a:cubicBezTo>
                      <a:pt x="126702" y="98321"/>
                      <a:pt x="98321" y="126702"/>
                      <a:pt x="63351" y="126702"/>
                    </a:cubicBezTo>
                    <a:cubicBezTo>
                      <a:pt x="28381" y="126702"/>
                      <a:pt x="0" y="98321"/>
                      <a:pt x="0" y="63351"/>
                    </a:cubicBezTo>
                    <a:cubicBezTo>
                      <a:pt x="0" y="28381"/>
                      <a:pt x="28381" y="0"/>
                      <a:pt x="63351" y="0"/>
                    </a:cubicBezTo>
                    <a:cubicBezTo>
                      <a:pt x="98321" y="0"/>
                      <a:pt x="126702" y="28381"/>
                      <a:pt x="126702" y="63351"/>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CD1F9B8D-E83B-4EA7-A85F-9DC6DD5D091E}"/>
                  </a:ext>
                </a:extLst>
              </p:cNvPr>
              <p:cNvSpPr/>
              <p:nvPr/>
            </p:nvSpPr>
            <p:spPr>
              <a:xfrm>
                <a:off x="7397365" y="5113608"/>
                <a:ext cx="228301" cy="126834"/>
              </a:xfrm>
              <a:custGeom>
                <a:avLst/>
                <a:gdLst>
                  <a:gd name="connsiteX0" fmla="*/ 116059 w 228301"/>
                  <a:gd name="connsiteY0" fmla="*/ 0 h 126834"/>
                  <a:gd name="connsiteX1" fmla="*/ 232118 w 228301"/>
                  <a:gd name="connsiteY1" fmla="*/ 116059 h 126834"/>
                  <a:gd name="connsiteX2" fmla="*/ 232118 w 228301"/>
                  <a:gd name="connsiteY2" fmla="*/ 130756 h 126834"/>
                  <a:gd name="connsiteX3" fmla="*/ 0 w 228301"/>
                  <a:gd name="connsiteY3" fmla="*/ 130756 h 126834"/>
                  <a:gd name="connsiteX4" fmla="*/ 0 w 228301"/>
                  <a:gd name="connsiteY4" fmla="*/ 116059 h 126834"/>
                  <a:gd name="connsiteX5" fmla="*/ 116059 w 228301"/>
                  <a:gd name="connsiteY5" fmla="*/ 0 h 12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301" h="126834">
                    <a:moveTo>
                      <a:pt x="116059" y="0"/>
                    </a:moveTo>
                    <a:cubicBezTo>
                      <a:pt x="179917" y="0"/>
                      <a:pt x="232118" y="51695"/>
                      <a:pt x="232118" y="116059"/>
                    </a:cubicBezTo>
                    <a:lnTo>
                      <a:pt x="232118" y="130756"/>
                    </a:lnTo>
                    <a:lnTo>
                      <a:pt x="0" y="130756"/>
                    </a:lnTo>
                    <a:lnTo>
                      <a:pt x="0" y="116059"/>
                    </a:lnTo>
                    <a:cubicBezTo>
                      <a:pt x="0" y="51695"/>
                      <a:pt x="52201" y="0"/>
                      <a:pt x="116059" y="0"/>
                    </a:cubicBezTo>
                    <a:close/>
                  </a:path>
                </a:pathLst>
              </a:custGeom>
              <a:grp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7" name="Group 6">
            <a:extLst>
              <a:ext uri="{FF2B5EF4-FFF2-40B4-BE49-F238E27FC236}">
                <a16:creationId xmlns:a16="http://schemas.microsoft.com/office/drawing/2014/main" id="{1CD584CC-CC1D-4CE6-BF60-0703EEE37582}"/>
              </a:ext>
            </a:extLst>
          </p:cNvPr>
          <p:cNvGrpSpPr/>
          <p:nvPr/>
        </p:nvGrpSpPr>
        <p:grpSpPr>
          <a:xfrm>
            <a:off x="6532124" y="3917838"/>
            <a:ext cx="372683" cy="452751"/>
            <a:chOff x="7397365" y="4963092"/>
            <a:chExt cx="228301" cy="277350"/>
          </a:xfrm>
        </p:grpSpPr>
        <p:sp>
          <p:nvSpPr>
            <p:cNvPr id="31" name="Freeform: Shape 30">
              <a:extLst>
                <a:ext uri="{FF2B5EF4-FFF2-40B4-BE49-F238E27FC236}">
                  <a16:creationId xmlns:a16="http://schemas.microsoft.com/office/drawing/2014/main" id="{7B57FB13-0DC5-499C-BA46-4AA7D5BAEE86}"/>
                </a:ext>
              </a:extLst>
            </p:cNvPr>
            <p:cNvSpPr/>
            <p:nvPr/>
          </p:nvSpPr>
          <p:spPr>
            <a:xfrm>
              <a:off x="7450581" y="4963092"/>
              <a:ext cx="121761" cy="121761"/>
            </a:xfrm>
            <a:custGeom>
              <a:avLst/>
              <a:gdLst>
                <a:gd name="connsiteX0" fmla="*/ 126702 w 121760"/>
                <a:gd name="connsiteY0" fmla="*/ 63351 h 121760"/>
                <a:gd name="connsiteX1" fmla="*/ 63351 w 121760"/>
                <a:gd name="connsiteY1" fmla="*/ 126702 h 121760"/>
                <a:gd name="connsiteX2" fmla="*/ 0 w 121760"/>
                <a:gd name="connsiteY2" fmla="*/ 63351 h 121760"/>
                <a:gd name="connsiteX3" fmla="*/ 63351 w 121760"/>
                <a:gd name="connsiteY3" fmla="*/ 0 h 121760"/>
                <a:gd name="connsiteX4" fmla="*/ 126702 w 121760"/>
                <a:gd name="connsiteY4" fmla="*/ 63351 h 121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60" h="121760">
                  <a:moveTo>
                    <a:pt x="126702" y="63351"/>
                  </a:moveTo>
                  <a:cubicBezTo>
                    <a:pt x="126702" y="98321"/>
                    <a:pt x="98321" y="126702"/>
                    <a:pt x="63351" y="126702"/>
                  </a:cubicBezTo>
                  <a:cubicBezTo>
                    <a:pt x="28381" y="126702"/>
                    <a:pt x="0" y="98321"/>
                    <a:pt x="0" y="63351"/>
                  </a:cubicBezTo>
                  <a:cubicBezTo>
                    <a:pt x="0" y="28381"/>
                    <a:pt x="28381" y="0"/>
                    <a:pt x="63351" y="0"/>
                  </a:cubicBezTo>
                  <a:cubicBezTo>
                    <a:pt x="98321" y="0"/>
                    <a:pt x="126702" y="28381"/>
                    <a:pt x="126702" y="63351"/>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606269A2-1B65-4D3F-B638-B1C1AED6EE7D}"/>
                </a:ext>
              </a:extLst>
            </p:cNvPr>
            <p:cNvSpPr/>
            <p:nvPr/>
          </p:nvSpPr>
          <p:spPr>
            <a:xfrm>
              <a:off x="7397365" y="5113608"/>
              <a:ext cx="228301" cy="126834"/>
            </a:xfrm>
            <a:custGeom>
              <a:avLst/>
              <a:gdLst>
                <a:gd name="connsiteX0" fmla="*/ 116059 w 228301"/>
                <a:gd name="connsiteY0" fmla="*/ 0 h 126834"/>
                <a:gd name="connsiteX1" fmla="*/ 232118 w 228301"/>
                <a:gd name="connsiteY1" fmla="*/ 116059 h 126834"/>
                <a:gd name="connsiteX2" fmla="*/ 232118 w 228301"/>
                <a:gd name="connsiteY2" fmla="*/ 130756 h 126834"/>
                <a:gd name="connsiteX3" fmla="*/ 0 w 228301"/>
                <a:gd name="connsiteY3" fmla="*/ 130756 h 126834"/>
                <a:gd name="connsiteX4" fmla="*/ 0 w 228301"/>
                <a:gd name="connsiteY4" fmla="*/ 116059 h 126834"/>
                <a:gd name="connsiteX5" fmla="*/ 116059 w 228301"/>
                <a:gd name="connsiteY5" fmla="*/ 0 h 12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301" h="126834">
                  <a:moveTo>
                    <a:pt x="116059" y="0"/>
                  </a:moveTo>
                  <a:cubicBezTo>
                    <a:pt x="179917" y="0"/>
                    <a:pt x="232118" y="51695"/>
                    <a:pt x="232118" y="116059"/>
                  </a:cubicBezTo>
                  <a:lnTo>
                    <a:pt x="232118" y="130756"/>
                  </a:lnTo>
                  <a:lnTo>
                    <a:pt x="0" y="130756"/>
                  </a:lnTo>
                  <a:lnTo>
                    <a:pt x="0" y="116059"/>
                  </a:lnTo>
                  <a:cubicBezTo>
                    <a:pt x="0" y="51695"/>
                    <a:pt x="52201" y="0"/>
                    <a:pt x="116059" y="0"/>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50" name="Title 1">
            <a:extLst>
              <a:ext uri="{FF2B5EF4-FFF2-40B4-BE49-F238E27FC236}">
                <a16:creationId xmlns:a16="http://schemas.microsoft.com/office/drawing/2014/main" id="{03C42A7D-8BC3-4476-AE71-4A0C0E5391F6}"/>
              </a:ext>
            </a:extLst>
          </p:cNvPr>
          <p:cNvSpPr txBox="1">
            <a:spLocks/>
          </p:cNvSpPr>
          <p:nvPr/>
        </p:nvSpPr>
        <p:spPr>
          <a:xfrm>
            <a:off x="9537895" y="2441336"/>
            <a:ext cx="1702528" cy="219740"/>
          </a:xfrm>
          <a:prstGeom prst="rect">
            <a:avLst/>
          </a:prstGeom>
          <a:solidFill>
            <a:srgbClr val="243A5E"/>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1428" b="0" i="0" u="none" strike="noStrike" kern="1200" cap="none" spc="0" normalizeH="0" baseline="0" noProof="0">
                <a:ln w="3175">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Kubernetes cluster</a:t>
            </a:r>
          </a:p>
        </p:txBody>
      </p:sp>
      <p:cxnSp>
        <p:nvCxnSpPr>
          <p:cNvPr id="4" name="Elbow Connector 3">
            <a:extLst>
              <a:ext uri="{FF2B5EF4-FFF2-40B4-BE49-F238E27FC236}">
                <a16:creationId xmlns:a16="http://schemas.microsoft.com/office/drawing/2014/main" id="{CDC25789-538E-B942-B02D-5060CC7D788B}"/>
              </a:ext>
            </a:extLst>
          </p:cNvPr>
          <p:cNvCxnSpPr>
            <a:cxnSpLocks/>
            <a:endCxn id="3" idx="1"/>
          </p:cNvCxnSpPr>
          <p:nvPr/>
        </p:nvCxnSpPr>
        <p:spPr>
          <a:xfrm>
            <a:off x="7036153" y="2940162"/>
            <a:ext cx="2424319" cy="522947"/>
          </a:xfrm>
          <a:prstGeom prst="bentConnector3">
            <a:avLst/>
          </a:prstGeom>
          <a:ln>
            <a:solidFill>
              <a:schemeClr val="tx1"/>
            </a:solidFill>
            <a:headEnd type="none" w="lg" len="med"/>
            <a:tailEnd type="triangle"/>
          </a:ln>
        </p:spPr>
        <p:style>
          <a:lnRef idx="2">
            <a:schemeClr val="accent1"/>
          </a:lnRef>
          <a:fillRef idx="0">
            <a:schemeClr val="accent1"/>
          </a:fillRef>
          <a:effectRef idx="1">
            <a:schemeClr val="accent1"/>
          </a:effectRef>
          <a:fontRef idx="minor">
            <a:schemeClr val="tx1"/>
          </a:fontRef>
        </p:style>
      </p:cxnSp>
      <p:pic>
        <p:nvPicPr>
          <p:cNvPr id="70" name="Picture 69">
            <a:extLst>
              <a:ext uri="{FF2B5EF4-FFF2-40B4-BE49-F238E27FC236}">
                <a16:creationId xmlns:a16="http://schemas.microsoft.com/office/drawing/2014/main" id="{A1745EDE-0CCB-4B4A-870D-BF518459F60E}"/>
              </a:ext>
            </a:extLst>
          </p:cNvPr>
          <p:cNvPicPr>
            <a:picLocks noChangeAspect="1"/>
          </p:cNvPicPr>
          <p:nvPr/>
        </p:nvPicPr>
        <p:blipFill rotWithShape="1">
          <a:blip r:embed="rId3"/>
          <a:srcRect l="32199" t="19838" r="30052" b="43602"/>
          <a:stretch/>
        </p:blipFill>
        <p:spPr>
          <a:xfrm>
            <a:off x="8603303" y="2905872"/>
            <a:ext cx="461164" cy="472322"/>
          </a:xfrm>
          <a:prstGeom prst="rect">
            <a:avLst/>
          </a:prstGeom>
        </p:spPr>
      </p:pic>
      <p:cxnSp>
        <p:nvCxnSpPr>
          <p:cNvPr id="71" name="Elbow Connector 70">
            <a:extLst>
              <a:ext uri="{FF2B5EF4-FFF2-40B4-BE49-F238E27FC236}">
                <a16:creationId xmlns:a16="http://schemas.microsoft.com/office/drawing/2014/main" id="{83CF364A-52FB-144D-862F-C124794A0518}"/>
              </a:ext>
            </a:extLst>
          </p:cNvPr>
          <p:cNvCxnSpPr>
            <a:cxnSpLocks/>
          </p:cNvCxnSpPr>
          <p:nvPr/>
        </p:nvCxnSpPr>
        <p:spPr>
          <a:xfrm flipV="1">
            <a:off x="6993306" y="3868278"/>
            <a:ext cx="1524000" cy="295265"/>
          </a:xfrm>
          <a:prstGeom prst="bentConnector3">
            <a:avLst/>
          </a:prstGeom>
          <a:ln>
            <a:solidFill>
              <a:schemeClr val="tx1"/>
            </a:solidFill>
            <a:headEnd type="none" w="lg" len="med"/>
            <a:tailEnd type="triangle"/>
          </a:ln>
        </p:spPr>
        <p:style>
          <a:lnRef idx="2">
            <a:schemeClr val="accent1"/>
          </a:lnRef>
          <a:fillRef idx="0">
            <a:schemeClr val="accent1"/>
          </a:fillRef>
          <a:effectRef idx="1">
            <a:schemeClr val="accent1"/>
          </a:effectRef>
          <a:fontRef idx="minor">
            <a:schemeClr val="tx1"/>
          </a:fontRef>
        </p:style>
      </p:cxnSp>
      <p:pic>
        <p:nvPicPr>
          <p:cNvPr id="76" name="Picture 75">
            <a:extLst>
              <a:ext uri="{FF2B5EF4-FFF2-40B4-BE49-F238E27FC236}">
                <a16:creationId xmlns:a16="http://schemas.microsoft.com/office/drawing/2014/main" id="{B5FDD47C-17B2-1044-9A85-5AA7A5645109}"/>
              </a:ext>
            </a:extLst>
          </p:cNvPr>
          <p:cNvPicPr>
            <a:picLocks noChangeAspect="1"/>
          </p:cNvPicPr>
          <p:nvPr/>
        </p:nvPicPr>
        <p:blipFill rotWithShape="1">
          <a:blip r:embed="rId4"/>
          <a:srcRect l="27557" t="28358" r="44873" b="44928"/>
          <a:stretch/>
        </p:blipFill>
        <p:spPr>
          <a:xfrm>
            <a:off x="8572485" y="3680977"/>
            <a:ext cx="431765" cy="394757"/>
          </a:xfrm>
          <a:prstGeom prst="rect">
            <a:avLst/>
          </a:prstGeom>
        </p:spPr>
      </p:pic>
      <p:grpSp>
        <p:nvGrpSpPr>
          <p:cNvPr id="77" name="Group 76">
            <a:extLst>
              <a:ext uri="{FF2B5EF4-FFF2-40B4-BE49-F238E27FC236}">
                <a16:creationId xmlns:a16="http://schemas.microsoft.com/office/drawing/2014/main" id="{F9874782-3299-DF40-B81C-13849BEA2CBB}"/>
              </a:ext>
            </a:extLst>
          </p:cNvPr>
          <p:cNvGrpSpPr/>
          <p:nvPr/>
        </p:nvGrpSpPr>
        <p:grpSpPr>
          <a:xfrm>
            <a:off x="10535884" y="2799557"/>
            <a:ext cx="545569" cy="657714"/>
            <a:chOff x="5838027" y="1368184"/>
            <a:chExt cx="1187134" cy="1431157"/>
          </a:xfrm>
        </p:grpSpPr>
        <p:sp>
          <p:nvSpPr>
            <p:cNvPr id="78" name="Freeform: Shape 16">
              <a:extLst>
                <a:ext uri="{FF2B5EF4-FFF2-40B4-BE49-F238E27FC236}">
                  <a16:creationId xmlns:a16="http://schemas.microsoft.com/office/drawing/2014/main" id="{43DD821F-AF19-A84D-8EED-CB20E8AFE9C2}"/>
                </a:ext>
              </a:extLst>
            </p:cNvPr>
            <p:cNvSpPr/>
            <p:nvPr/>
          </p:nvSpPr>
          <p:spPr>
            <a:xfrm>
              <a:off x="5838027" y="2112053"/>
              <a:ext cx="1187134" cy="687288"/>
            </a:xfrm>
            <a:custGeom>
              <a:avLst/>
              <a:gdLst>
                <a:gd name="connsiteX0" fmla="*/ 758526 w 751929"/>
                <a:gd name="connsiteY0" fmla="*/ 209485 h 435327"/>
                <a:gd name="connsiteX1" fmla="*/ 380318 w 751929"/>
                <a:gd name="connsiteY1" fmla="*/ 0 h 435327"/>
                <a:gd name="connsiteX2" fmla="*/ 0 w 751929"/>
                <a:gd name="connsiteY2" fmla="*/ 230592 h 435327"/>
                <a:gd name="connsiteX3" fmla="*/ 367522 w 751929"/>
                <a:gd name="connsiteY3" fmla="*/ 439813 h 435327"/>
                <a:gd name="connsiteX4" fmla="*/ 758526 w 751929"/>
                <a:gd name="connsiteY4" fmla="*/ 209485 h 4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29" h="435327">
                  <a:moveTo>
                    <a:pt x="758526" y="209485"/>
                  </a:moveTo>
                  <a:lnTo>
                    <a:pt x="380318" y="0"/>
                  </a:lnTo>
                  <a:lnTo>
                    <a:pt x="0" y="230592"/>
                  </a:lnTo>
                  <a:lnTo>
                    <a:pt x="367522" y="439813"/>
                  </a:lnTo>
                  <a:lnTo>
                    <a:pt x="758526" y="209485"/>
                  </a:lnTo>
                  <a:close/>
                </a:path>
              </a:pathLst>
            </a:custGeom>
            <a:solidFill>
              <a:srgbClr val="1F1D21">
                <a:alpha val="20000"/>
              </a:srgb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 name="Freeform: Shape 17">
              <a:extLst>
                <a:ext uri="{FF2B5EF4-FFF2-40B4-BE49-F238E27FC236}">
                  <a16:creationId xmlns:a16="http://schemas.microsoft.com/office/drawing/2014/main" id="{90F2E783-CAD6-6E4F-BAB0-0C54FB246FA6}"/>
                </a:ext>
              </a:extLst>
            </p:cNvPr>
            <p:cNvSpPr/>
            <p:nvPr/>
          </p:nvSpPr>
          <p:spPr>
            <a:xfrm>
              <a:off x="5847815" y="1700513"/>
              <a:ext cx="583153" cy="999691"/>
            </a:xfrm>
            <a:custGeom>
              <a:avLst/>
              <a:gdLst>
                <a:gd name="connsiteX0" fmla="*/ 375041 w 369369"/>
                <a:gd name="connsiteY0" fmla="*/ 215817 h 633204"/>
                <a:gd name="connsiteX1" fmla="*/ 373722 w 369369"/>
                <a:gd name="connsiteY1" fmla="*/ 645340 h 633204"/>
                <a:gd name="connsiteX2" fmla="*/ 0 w 369369"/>
                <a:gd name="connsiteY2" fmla="*/ 429523 h 633204"/>
                <a:gd name="connsiteX3" fmla="*/ 1187 w 369369"/>
                <a:gd name="connsiteY3" fmla="*/ 0 h 633204"/>
              </a:gdLst>
              <a:ahLst/>
              <a:cxnLst>
                <a:cxn ang="0">
                  <a:pos x="connsiteX0" y="connsiteY0"/>
                </a:cxn>
                <a:cxn ang="0">
                  <a:pos x="connsiteX1" y="connsiteY1"/>
                </a:cxn>
                <a:cxn ang="0">
                  <a:pos x="connsiteX2" y="connsiteY2"/>
                </a:cxn>
                <a:cxn ang="0">
                  <a:pos x="connsiteX3" y="connsiteY3"/>
                </a:cxn>
              </a:cxnLst>
              <a:rect l="l" t="t" r="r" b="b"/>
              <a:pathLst>
                <a:path w="369369" h="633204">
                  <a:moveTo>
                    <a:pt x="375041" y="215817"/>
                  </a:moveTo>
                  <a:lnTo>
                    <a:pt x="373722" y="645340"/>
                  </a:lnTo>
                  <a:lnTo>
                    <a:pt x="0" y="429523"/>
                  </a:lnTo>
                  <a:lnTo>
                    <a:pt x="1187" y="0"/>
                  </a:lnTo>
                  <a:close/>
                </a:path>
              </a:pathLst>
            </a:custGeom>
            <a:solidFill>
              <a:srgbClr val="0078D4"/>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18">
              <a:extLst>
                <a:ext uri="{FF2B5EF4-FFF2-40B4-BE49-F238E27FC236}">
                  <a16:creationId xmlns:a16="http://schemas.microsoft.com/office/drawing/2014/main" id="{FBA45295-35FD-8A47-9BDC-AE7C846A9DFB}"/>
                </a:ext>
              </a:extLst>
            </p:cNvPr>
            <p:cNvSpPr/>
            <p:nvPr/>
          </p:nvSpPr>
          <p:spPr>
            <a:xfrm>
              <a:off x="6437841" y="1699888"/>
              <a:ext cx="562326" cy="999691"/>
            </a:xfrm>
            <a:custGeom>
              <a:avLst/>
              <a:gdLst>
                <a:gd name="connsiteX0" fmla="*/ 1319 w 356177"/>
                <a:gd name="connsiteY0" fmla="*/ 216213 h 633204"/>
                <a:gd name="connsiteX1" fmla="*/ 365543 w 356177"/>
                <a:gd name="connsiteY1" fmla="*/ 0 h 633204"/>
                <a:gd name="connsiteX2" fmla="*/ 364356 w 356177"/>
                <a:gd name="connsiteY2" fmla="*/ 429523 h 633204"/>
                <a:gd name="connsiteX3" fmla="*/ 0 w 356177"/>
                <a:gd name="connsiteY3" fmla="*/ 645736 h 633204"/>
              </a:gdLst>
              <a:ahLst/>
              <a:cxnLst>
                <a:cxn ang="0">
                  <a:pos x="connsiteX0" y="connsiteY0"/>
                </a:cxn>
                <a:cxn ang="0">
                  <a:pos x="connsiteX1" y="connsiteY1"/>
                </a:cxn>
                <a:cxn ang="0">
                  <a:pos x="connsiteX2" y="connsiteY2"/>
                </a:cxn>
                <a:cxn ang="0">
                  <a:pos x="connsiteX3" y="connsiteY3"/>
                </a:cxn>
              </a:cxnLst>
              <a:rect l="l" t="t" r="r" b="b"/>
              <a:pathLst>
                <a:path w="356177" h="633204">
                  <a:moveTo>
                    <a:pt x="1319" y="216213"/>
                  </a:moveTo>
                  <a:lnTo>
                    <a:pt x="365543" y="0"/>
                  </a:lnTo>
                  <a:lnTo>
                    <a:pt x="364356" y="429523"/>
                  </a:lnTo>
                  <a:lnTo>
                    <a:pt x="0" y="645736"/>
                  </a:lnTo>
                  <a:close/>
                </a:path>
              </a:pathLst>
            </a:custGeom>
            <a:solidFill>
              <a:srgbClr val="156AB3"/>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19">
              <a:extLst>
                <a:ext uri="{FF2B5EF4-FFF2-40B4-BE49-F238E27FC236}">
                  <a16:creationId xmlns:a16="http://schemas.microsoft.com/office/drawing/2014/main" id="{4090D62B-59A3-244A-B874-C081BBF66B2D}"/>
                </a:ext>
              </a:extLst>
            </p:cNvPr>
            <p:cNvSpPr/>
            <p:nvPr/>
          </p:nvSpPr>
          <p:spPr>
            <a:xfrm>
              <a:off x="5849689" y="1368184"/>
              <a:ext cx="1145479" cy="666461"/>
            </a:xfrm>
            <a:custGeom>
              <a:avLst/>
              <a:gdLst>
                <a:gd name="connsiteX0" fmla="*/ 0 w 725546"/>
                <a:gd name="connsiteY0" fmla="*/ 216213 h 422136"/>
                <a:gd name="connsiteX1" fmla="*/ 364224 w 725546"/>
                <a:gd name="connsiteY1" fmla="*/ 0 h 422136"/>
                <a:gd name="connsiteX2" fmla="*/ 738078 w 725546"/>
                <a:gd name="connsiteY2" fmla="*/ 215817 h 422136"/>
                <a:gd name="connsiteX3" fmla="*/ 373854 w 725546"/>
                <a:gd name="connsiteY3" fmla="*/ 432030 h 422136"/>
              </a:gdLst>
              <a:ahLst/>
              <a:cxnLst>
                <a:cxn ang="0">
                  <a:pos x="connsiteX0" y="connsiteY0"/>
                </a:cxn>
                <a:cxn ang="0">
                  <a:pos x="connsiteX1" y="connsiteY1"/>
                </a:cxn>
                <a:cxn ang="0">
                  <a:pos x="connsiteX2" y="connsiteY2"/>
                </a:cxn>
                <a:cxn ang="0">
                  <a:pos x="connsiteX3" y="connsiteY3"/>
                </a:cxn>
              </a:cxnLst>
              <a:rect l="l" t="t" r="r" b="b"/>
              <a:pathLst>
                <a:path w="725546" h="422136">
                  <a:moveTo>
                    <a:pt x="0" y="216213"/>
                  </a:moveTo>
                  <a:lnTo>
                    <a:pt x="364224" y="0"/>
                  </a:lnTo>
                  <a:lnTo>
                    <a:pt x="738078" y="215817"/>
                  </a:lnTo>
                  <a:lnTo>
                    <a:pt x="373854" y="432030"/>
                  </a:lnTo>
                  <a:close/>
                </a:path>
              </a:pathLst>
            </a:custGeom>
            <a:solidFill>
              <a:srgbClr val="219DDB"/>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90" name="Group 89">
            <a:extLst>
              <a:ext uri="{FF2B5EF4-FFF2-40B4-BE49-F238E27FC236}">
                <a16:creationId xmlns:a16="http://schemas.microsoft.com/office/drawing/2014/main" id="{59BAEE6C-1C2E-9A4D-A7A1-A3B44B2B2200}"/>
              </a:ext>
            </a:extLst>
          </p:cNvPr>
          <p:cNvGrpSpPr/>
          <p:nvPr/>
        </p:nvGrpSpPr>
        <p:grpSpPr>
          <a:xfrm>
            <a:off x="10538754" y="3509203"/>
            <a:ext cx="545569" cy="657714"/>
            <a:chOff x="5838027" y="1368184"/>
            <a:chExt cx="1187134" cy="1431157"/>
          </a:xfrm>
        </p:grpSpPr>
        <p:sp>
          <p:nvSpPr>
            <p:cNvPr id="91" name="Freeform: Shape 16">
              <a:extLst>
                <a:ext uri="{FF2B5EF4-FFF2-40B4-BE49-F238E27FC236}">
                  <a16:creationId xmlns:a16="http://schemas.microsoft.com/office/drawing/2014/main" id="{A59B4913-9BE9-8B47-9377-30575326DA6E}"/>
                </a:ext>
              </a:extLst>
            </p:cNvPr>
            <p:cNvSpPr/>
            <p:nvPr/>
          </p:nvSpPr>
          <p:spPr>
            <a:xfrm>
              <a:off x="5838027" y="2112053"/>
              <a:ext cx="1187134" cy="687288"/>
            </a:xfrm>
            <a:custGeom>
              <a:avLst/>
              <a:gdLst>
                <a:gd name="connsiteX0" fmla="*/ 758526 w 751929"/>
                <a:gd name="connsiteY0" fmla="*/ 209485 h 435327"/>
                <a:gd name="connsiteX1" fmla="*/ 380318 w 751929"/>
                <a:gd name="connsiteY1" fmla="*/ 0 h 435327"/>
                <a:gd name="connsiteX2" fmla="*/ 0 w 751929"/>
                <a:gd name="connsiteY2" fmla="*/ 230592 h 435327"/>
                <a:gd name="connsiteX3" fmla="*/ 367522 w 751929"/>
                <a:gd name="connsiteY3" fmla="*/ 439813 h 435327"/>
                <a:gd name="connsiteX4" fmla="*/ 758526 w 751929"/>
                <a:gd name="connsiteY4" fmla="*/ 209485 h 4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29" h="435327">
                  <a:moveTo>
                    <a:pt x="758526" y="209485"/>
                  </a:moveTo>
                  <a:lnTo>
                    <a:pt x="380318" y="0"/>
                  </a:lnTo>
                  <a:lnTo>
                    <a:pt x="0" y="230592"/>
                  </a:lnTo>
                  <a:lnTo>
                    <a:pt x="367522" y="439813"/>
                  </a:lnTo>
                  <a:lnTo>
                    <a:pt x="758526" y="209485"/>
                  </a:lnTo>
                  <a:close/>
                </a:path>
              </a:pathLst>
            </a:custGeom>
            <a:solidFill>
              <a:srgbClr val="1F1D21">
                <a:alpha val="20000"/>
              </a:srgb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2" name="Freeform: Shape 17">
              <a:extLst>
                <a:ext uri="{FF2B5EF4-FFF2-40B4-BE49-F238E27FC236}">
                  <a16:creationId xmlns:a16="http://schemas.microsoft.com/office/drawing/2014/main" id="{58281078-0416-7842-97D9-4DA9A59228FD}"/>
                </a:ext>
              </a:extLst>
            </p:cNvPr>
            <p:cNvSpPr/>
            <p:nvPr/>
          </p:nvSpPr>
          <p:spPr>
            <a:xfrm>
              <a:off x="5847815" y="1700513"/>
              <a:ext cx="583153" cy="999691"/>
            </a:xfrm>
            <a:custGeom>
              <a:avLst/>
              <a:gdLst>
                <a:gd name="connsiteX0" fmla="*/ 375041 w 369369"/>
                <a:gd name="connsiteY0" fmla="*/ 215817 h 633204"/>
                <a:gd name="connsiteX1" fmla="*/ 373722 w 369369"/>
                <a:gd name="connsiteY1" fmla="*/ 645340 h 633204"/>
                <a:gd name="connsiteX2" fmla="*/ 0 w 369369"/>
                <a:gd name="connsiteY2" fmla="*/ 429523 h 633204"/>
                <a:gd name="connsiteX3" fmla="*/ 1187 w 369369"/>
                <a:gd name="connsiteY3" fmla="*/ 0 h 633204"/>
              </a:gdLst>
              <a:ahLst/>
              <a:cxnLst>
                <a:cxn ang="0">
                  <a:pos x="connsiteX0" y="connsiteY0"/>
                </a:cxn>
                <a:cxn ang="0">
                  <a:pos x="connsiteX1" y="connsiteY1"/>
                </a:cxn>
                <a:cxn ang="0">
                  <a:pos x="connsiteX2" y="connsiteY2"/>
                </a:cxn>
                <a:cxn ang="0">
                  <a:pos x="connsiteX3" y="connsiteY3"/>
                </a:cxn>
              </a:cxnLst>
              <a:rect l="l" t="t" r="r" b="b"/>
              <a:pathLst>
                <a:path w="369369" h="633204">
                  <a:moveTo>
                    <a:pt x="375041" y="215817"/>
                  </a:moveTo>
                  <a:lnTo>
                    <a:pt x="373722" y="645340"/>
                  </a:lnTo>
                  <a:lnTo>
                    <a:pt x="0" y="429523"/>
                  </a:lnTo>
                  <a:lnTo>
                    <a:pt x="1187" y="0"/>
                  </a:lnTo>
                  <a:close/>
                </a:path>
              </a:pathLst>
            </a:custGeom>
            <a:solidFill>
              <a:srgbClr val="0078D4"/>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3" name="Freeform: Shape 18">
              <a:extLst>
                <a:ext uri="{FF2B5EF4-FFF2-40B4-BE49-F238E27FC236}">
                  <a16:creationId xmlns:a16="http://schemas.microsoft.com/office/drawing/2014/main" id="{F7EF1726-60D9-364B-92B6-CBB455E5175F}"/>
                </a:ext>
              </a:extLst>
            </p:cNvPr>
            <p:cNvSpPr/>
            <p:nvPr/>
          </p:nvSpPr>
          <p:spPr>
            <a:xfrm>
              <a:off x="6437841" y="1699888"/>
              <a:ext cx="562326" cy="999691"/>
            </a:xfrm>
            <a:custGeom>
              <a:avLst/>
              <a:gdLst>
                <a:gd name="connsiteX0" fmla="*/ 1319 w 356177"/>
                <a:gd name="connsiteY0" fmla="*/ 216213 h 633204"/>
                <a:gd name="connsiteX1" fmla="*/ 365543 w 356177"/>
                <a:gd name="connsiteY1" fmla="*/ 0 h 633204"/>
                <a:gd name="connsiteX2" fmla="*/ 364356 w 356177"/>
                <a:gd name="connsiteY2" fmla="*/ 429523 h 633204"/>
                <a:gd name="connsiteX3" fmla="*/ 0 w 356177"/>
                <a:gd name="connsiteY3" fmla="*/ 645736 h 633204"/>
              </a:gdLst>
              <a:ahLst/>
              <a:cxnLst>
                <a:cxn ang="0">
                  <a:pos x="connsiteX0" y="connsiteY0"/>
                </a:cxn>
                <a:cxn ang="0">
                  <a:pos x="connsiteX1" y="connsiteY1"/>
                </a:cxn>
                <a:cxn ang="0">
                  <a:pos x="connsiteX2" y="connsiteY2"/>
                </a:cxn>
                <a:cxn ang="0">
                  <a:pos x="connsiteX3" y="connsiteY3"/>
                </a:cxn>
              </a:cxnLst>
              <a:rect l="l" t="t" r="r" b="b"/>
              <a:pathLst>
                <a:path w="356177" h="633204">
                  <a:moveTo>
                    <a:pt x="1319" y="216213"/>
                  </a:moveTo>
                  <a:lnTo>
                    <a:pt x="365543" y="0"/>
                  </a:lnTo>
                  <a:lnTo>
                    <a:pt x="364356" y="429523"/>
                  </a:lnTo>
                  <a:lnTo>
                    <a:pt x="0" y="645736"/>
                  </a:lnTo>
                  <a:close/>
                </a:path>
              </a:pathLst>
            </a:custGeom>
            <a:solidFill>
              <a:srgbClr val="156AB3"/>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4" name="Freeform: Shape 19">
              <a:extLst>
                <a:ext uri="{FF2B5EF4-FFF2-40B4-BE49-F238E27FC236}">
                  <a16:creationId xmlns:a16="http://schemas.microsoft.com/office/drawing/2014/main" id="{AE0900D2-5E42-9D46-8774-79491000299E}"/>
                </a:ext>
              </a:extLst>
            </p:cNvPr>
            <p:cNvSpPr/>
            <p:nvPr/>
          </p:nvSpPr>
          <p:spPr>
            <a:xfrm>
              <a:off x="5849689" y="1368184"/>
              <a:ext cx="1145479" cy="666461"/>
            </a:xfrm>
            <a:custGeom>
              <a:avLst/>
              <a:gdLst>
                <a:gd name="connsiteX0" fmla="*/ 0 w 725546"/>
                <a:gd name="connsiteY0" fmla="*/ 216213 h 422136"/>
                <a:gd name="connsiteX1" fmla="*/ 364224 w 725546"/>
                <a:gd name="connsiteY1" fmla="*/ 0 h 422136"/>
                <a:gd name="connsiteX2" fmla="*/ 738078 w 725546"/>
                <a:gd name="connsiteY2" fmla="*/ 215817 h 422136"/>
                <a:gd name="connsiteX3" fmla="*/ 373854 w 725546"/>
                <a:gd name="connsiteY3" fmla="*/ 432030 h 422136"/>
              </a:gdLst>
              <a:ahLst/>
              <a:cxnLst>
                <a:cxn ang="0">
                  <a:pos x="connsiteX0" y="connsiteY0"/>
                </a:cxn>
                <a:cxn ang="0">
                  <a:pos x="connsiteX1" y="connsiteY1"/>
                </a:cxn>
                <a:cxn ang="0">
                  <a:pos x="connsiteX2" y="connsiteY2"/>
                </a:cxn>
                <a:cxn ang="0">
                  <a:pos x="connsiteX3" y="connsiteY3"/>
                </a:cxn>
              </a:cxnLst>
              <a:rect l="l" t="t" r="r" b="b"/>
              <a:pathLst>
                <a:path w="725546" h="422136">
                  <a:moveTo>
                    <a:pt x="0" y="216213"/>
                  </a:moveTo>
                  <a:lnTo>
                    <a:pt x="364224" y="0"/>
                  </a:lnTo>
                  <a:lnTo>
                    <a:pt x="738078" y="215817"/>
                  </a:lnTo>
                  <a:lnTo>
                    <a:pt x="373854" y="432030"/>
                  </a:lnTo>
                  <a:close/>
                </a:path>
              </a:pathLst>
            </a:custGeom>
            <a:solidFill>
              <a:srgbClr val="219DDB"/>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6" name="Text Placeholder 3">
            <a:extLst>
              <a:ext uri="{FF2B5EF4-FFF2-40B4-BE49-F238E27FC236}">
                <a16:creationId xmlns:a16="http://schemas.microsoft.com/office/drawing/2014/main" id="{42629B1E-25C0-7141-A2E6-80E85CE5300F}"/>
              </a:ext>
            </a:extLst>
          </p:cNvPr>
          <p:cNvSpPr txBox="1">
            <a:spLocks/>
          </p:cNvSpPr>
          <p:nvPr/>
        </p:nvSpPr>
        <p:spPr>
          <a:xfrm>
            <a:off x="365761" y="409302"/>
            <a:ext cx="10622030" cy="65241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000" b="1" i="0" kern="1200" spc="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API Server Authorized IP Ranges</a:t>
            </a:r>
            <a:endParaRPr kumimoji="0" lang="en-US" sz="4000" b="1" i="0" u="none" strike="noStrike" kern="1200" cap="none" spc="0" normalizeH="0" baseline="0" noProof="0" dirty="0">
              <a:ln>
                <a:noFill/>
              </a:ln>
              <a:solidFill>
                <a:srgbClr val="0078D3"/>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20265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fade">
                                      <p:cBhvr>
                                        <p:cTn id="15" dur="500"/>
                                        <p:tgtEl>
                                          <p:spTgt spid="7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71"/>
                                        </p:tgtEl>
                                        <p:attrNameLst>
                                          <p:attrName>style.visibility</p:attrName>
                                        </p:attrNameLst>
                                      </p:cBhvr>
                                      <p:to>
                                        <p:strVal val="visible"/>
                                      </p:to>
                                    </p:set>
                                    <p:animEffect transition="in" filter="wipe(left)">
                                      <p:cBhvr>
                                        <p:cTn id="23" dur="500"/>
                                        <p:tgtEl>
                                          <p:spTgt spid="7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76"/>
                                        </p:tgtEl>
                                        <p:attrNameLst>
                                          <p:attrName>style.visibility</p:attrName>
                                        </p:attrNameLst>
                                      </p:cBhvr>
                                      <p:to>
                                        <p:strVal val="visible"/>
                                      </p:to>
                                    </p:set>
                                    <p:animEffect transition="in" filter="fade">
                                      <p:cBhvr>
                                        <p:cTn id="2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1E69E4E-1200-B042-9B7D-FAC42D8BB12A}"/>
              </a:ext>
            </a:extLst>
          </p:cNvPr>
          <p:cNvSpPr>
            <a:spLocks noGrp="1"/>
          </p:cNvSpPr>
          <p:nvPr>
            <p:ph type="body" sz="quarter" idx="11"/>
          </p:nvPr>
        </p:nvSpPr>
        <p:spPr/>
        <p:txBody>
          <a:bodyPr/>
          <a:lstStyle/>
          <a:p>
            <a:r>
              <a:rPr lang="en-US" dirty="0"/>
              <a:t>Cluster Security</a:t>
            </a:r>
          </a:p>
        </p:txBody>
      </p:sp>
      <p:sp>
        <p:nvSpPr>
          <p:cNvPr id="7" name="Text Placeholder 6">
            <a:extLst>
              <a:ext uri="{FF2B5EF4-FFF2-40B4-BE49-F238E27FC236}">
                <a16:creationId xmlns:a16="http://schemas.microsoft.com/office/drawing/2014/main" id="{973D68BF-08BA-0342-B997-E58E59A641F7}"/>
              </a:ext>
            </a:extLst>
          </p:cNvPr>
          <p:cNvSpPr>
            <a:spLocks noGrp="1"/>
          </p:cNvSpPr>
          <p:nvPr>
            <p:ph type="body" sz="quarter" idx="12"/>
          </p:nvPr>
        </p:nvSpPr>
        <p:spPr/>
        <p:txBody>
          <a:bodyPr/>
          <a:lstStyle/>
          <a:p>
            <a:r>
              <a:rPr lang="en-US" sz="2400" dirty="0"/>
              <a:t>Securing Egress Traffic</a:t>
            </a:r>
          </a:p>
        </p:txBody>
      </p:sp>
      <p:pic>
        <p:nvPicPr>
          <p:cNvPr id="4" name="Picture 3">
            <a:extLst>
              <a:ext uri="{FF2B5EF4-FFF2-40B4-BE49-F238E27FC236}">
                <a16:creationId xmlns:a16="http://schemas.microsoft.com/office/drawing/2014/main" id="{C09C43DB-9C8C-AE4A-8496-6BF04B465F3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74775" y="1617659"/>
            <a:ext cx="4149549" cy="4149549"/>
          </a:xfrm>
          <a:prstGeom prst="rect">
            <a:avLst/>
          </a:prstGeom>
        </p:spPr>
      </p:pic>
      <p:pic>
        <p:nvPicPr>
          <p:cNvPr id="5" name="Picture 4">
            <a:extLst>
              <a:ext uri="{FF2B5EF4-FFF2-40B4-BE49-F238E27FC236}">
                <a16:creationId xmlns:a16="http://schemas.microsoft.com/office/drawing/2014/main" id="{DAA0ADEF-E5D0-7A48-861E-7F698679C86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17225" y="1617659"/>
            <a:ext cx="4149549" cy="4149549"/>
          </a:xfrm>
          <a:prstGeom prst="rect">
            <a:avLst/>
          </a:prstGeom>
        </p:spPr>
      </p:pic>
    </p:spTree>
    <p:extLst>
      <p:ext uri="{BB962C8B-B14F-4D97-AF65-F5344CB8AC3E}">
        <p14:creationId xmlns:p14="http://schemas.microsoft.com/office/powerpoint/2010/main" val="155401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021FFF8-5AE5-4C6A-B288-BD6FA0ABCB92}"/>
              </a:ext>
            </a:extLst>
          </p:cNvPr>
          <p:cNvSpPr>
            <a:spLocks noGrp="1"/>
          </p:cNvSpPr>
          <p:nvPr>
            <p:ph type="body" sz="quarter" idx="4294967295"/>
          </p:nvPr>
        </p:nvSpPr>
        <p:spPr>
          <a:xfrm>
            <a:off x="292542" y="1667648"/>
            <a:ext cx="6166953" cy="2896499"/>
          </a:xfrm>
        </p:spPr>
        <p:txBody>
          <a:bodyPr wrap="square">
            <a:spAutoFit/>
          </a:bodyPr>
          <a:lstStyle/>
          <a:p>
            <a:pPr lvl="0"/>
            <a:r>
              <a:rPr lang="en-US" dirty="0"/>
              <a:t>Target FQDN</a:t>
            </a:r>
          </a:p>
          <a:p>
            <a:pPr lvl="1">
              <a:lnSpc>
                <a:spcPct val="150000"/>
              </a:lnSpc>
            </a:pPr>
            <a:r>
              <a:rPr lang="en-US" sz="1600" dirty="0"/>
              <a:t>*.azmk8s.io (</a:t>
            </a:r>
            <a:r>
              <a:rPr lang="en-US" sz="1600" dirty="0" err="1"/>
              <a:t>Eg.</a:t>
            </a:r>
            <a:r>
              <a:rPr lang="en-US" sz="1600" dirty="0"/>
              <a:t> *eastus.azmk8s.io) – API Server</a:t>
            </a:r>
          </a:p>
          <a:p>
            <a:pPr lvl="1">
              <a:lnSpc>
                <a:spcPct val="150000"/>
              </a:lnSpc>
            </a:pPr>
            <a:r>
              <a:rPr lang="en-US" sz="1600" dirty="0"/>
              <a:t>aksrepos.azurecr.io – Microsoft Images</a:t>
            </a:r>
          </a:p>
          <a:p>
            <a:pPr lvl="1">
              <a:lnSpc>
                <a:spcPct val="150000"/>
              </a:lnSpc>
            </a:pPr>
            <a:r>
              <a:rPr lang="en-US" sz="1600" dirty="0"/>
              <a:t>*mcr.microsoft.com – Microsoft Images</a:t>
            </a:r>
          </a:p>
          <a:p>
            <a:pPr lvl="1">
              <a:lnSpc>
                <a:spcPct val="150000"/>
              </a:lnSpc>
            </a:pPr>
            <a:r>
              <a:rPr lang="en-US" sz="1600" dirty="0"/>
              <a:t>*security.ubuntu.com – Ubuntu Security Updates</a:t>
            </a:r>
          </a:p>
          <a:p>
            <a:pPr lvl="1">
              <a:lnSpc>
                <a:spcPct val="150000"/>
              </a:lnSpc>
            </a:pPr>
            <a:r>
              <a:rPr lang="en-US" sz="1600" dirty="0"/>
              <a:t>login.microsoftonline.com - AAD</a:t>
            </a:r>
          </a:p>
          <a:p>
            <a:pPr lvl="1">
              <a:lnSpc>
                <a:spcPct val="150000"/>
              </a:lnSpc>
            </a:pPr>
            <a:r>
              <a:rPr lang="en-US" sz="1600" dirty="0"/>
              <a:t>management.azure.com – Azure API</a:t>
            </a:r>
          </a:p>
        </p:txBody>
      </p:sp>
      <p:sp>
        <p:nvSpPr>
          <p:cNvPr id="55" name="Rectangle 54">
            <a:extLst>
              <a:ext uri="{FF2B5EF4-FFF2-40B4-BE49-F238E27FC236}">
                <a16:creationId xmlns:a16="http://schemas.microsoft.com/office/drawing/2014/main" id="{C0F3D205-8EBE-44EC-BE86-98666EC43D93}"/>
              </a:ext>
            </a:extLst>
          </p:cNvPr>
          <p:cNvSpPr/>
          <p:nvPr/>
        </p:nvSpPr>
        <p:spPr bwMode="auto">
          <a:xfrm>
            <a:off x="6612829" y="1720463"/>
            <a:ext cx="5538421" cy="5017945"/>
          </a:xfrm>
          <a:prstGeom prst="rect">
            <a:avLst/>
          </a:prstGeom>
          <a:solidFill>
            <a:schemeClr val="bg1"/>
          </a:solidFill>
          <a:ln>
            <a:noFill/>
            <a:headEnd type="none" w="med" len="med"/>
            <a:tailEnd type="none" w="med" len="med"/>
          </a:ln>
          <a:effectLst>
            <a:outerShdw blurRad="190500" dist="38100" dir="2700000" sx="101000" sy="101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 name="Rectangle 6">
            <a:extLst>
              <a:ext uri="{FF2B5EF4-FFF2-40B4-BE49-F238E27FC236}">
                <a16:creationId xmlns:a16="http://schemas.microsoft.com/office/drawing/2014/main" id="{3004926C-3F6A-4BB0-B3F3-34A986C92C2C}"/>
              </a:ext>
            </a:extLst>
          </p:cNvPr>
          <p:cNvSpPr/>
          <p:nvPr/>
        </p:nvSpPr>
        <p:spPr bwMode="auto">
          <a:xfrm>
            <a:off x="8848982" y="3190483"/>
            <a:ext cx="1426464" cy="1558905"/>
          </a:xfrm>
          <a:prstGeom prst="rect">
            <a:avLst/>
          </a:prstGeom>
          <a:noFill/>
          <a:ln w="19050" cap="flat" cmpd="sng" algn="ctr">
            <a:solidFill>
              <a:schemeClr val="accent1"/>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br>
              <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B1853161-D560-4007-A1C1-08412EBA8583}"/>
              </a:ext>
            </a:extLst>
          </p:cNvPr>
          <p:cNvSpPr/>
          <p:nvPr/>
        </p:nvSpPr>
        <p:spPr bwMode="auto">
          <a:xfrm>
            <a:off x="6800575" y="2287079"/>
            <a:ext cx="876111" cy="1464377"/>
          </a:xfrm>
          <a:prstGeom prst="rect">
            <a:avLst/>
          </a:prstGeom>
          <a:noFill/>
          <a:ln w="19050" cap="flat" cmpd="sng" algn="ctr">
            <a:solidFill>
              <a:schemeClr val="accent5"/>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1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AKS Subnet </a:t>
            </a:r>
          </a:p>
        </p:txBody>
      </p:sp>
      <p:sp>
        <p:nvSpPr>
          <p:cNvPr id="33" name="Rectangle 32">
            <a:extLst>
              <a:ext uri="{FF2B5EF4-FFF2-40B4-BE49-F238E27FC236}">
                <a16:creationId xmlns:a16="http://schemas.microsoft.com/office/drawing/2014/main" id="{4CD52856-CE8B-44C8-BAAB-141EE5406730}"/>
              </a:ext>
            </a:extLst>
          </p:cNvPr>
          <p:cNvSpPr/>
          <p:nvPr/>
        </p:nvSpPr>
        <p:spPr bwMode="auto">
          <a:xfrm>
            <a:off x="6800576" y="3880139"/>
            <a:ext cx="876110" cy="1464377"/>
          </a:xfrm>
          <a:prstGeom prst="rect">
            <a:avLst/>
          </a:prstGeom>
          <a:noFill/>
          <a:ln w="19050" cap="flat" cmpd="sng" algn="ctr">
            <a:solidFill>
              <a:schemeClr val="accent5"/>
            </a:solidFill>
            <a:prstDash val="dash"/>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1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AKS Subnet</a:t>
            </a:r>
          </a:p>
        </p:txBody>
      </p:sp>
      <p:sp>
        <p:nvSpPr>
          <p:cNvPr id="9" name="TextBox 8">
            <a:extLst>
              <a:ext uri="{FF2B5EF4-FFF2-40B4-BE49-F238E27FC236}">
                <a16:creationId xmlns:a16="http://schemas.microsoft.com/office/drawing/2014/main" id="{CE92BB74-71DF-4F0D-8512-4C1E27BEFB1B}"/>
              </a:ext>
            </a:extLst>
          </p:cNvPr>
          <p:cNvSpPr txBox="1"/>
          <p:nvPr/>
        </p:nvSpPr>
        <p:spPr>
          <a:xfrm>
            <a:off x="9001751" y="3273207"/>
            <a:ext cx="1252600" cy="15234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a:ln>
                  <a:noFill/>
                </a:ln>
                <a:gradFill>
                  <a:gsLst>
                    <a:gs pos="15190">
                      <a:srgbClr val="353535"/>
                    </a:gs>
                    <a:gs pos="43000">
                      <a:srgbClr val="353535"/>
                    </a:gs>
                  </a:gsLst>
                  <a:lin ang="5400000" scaled="0"/>
                </a:gradFill>
                <a:effectLst/>
                <a:uLnTx/>
                <a:uFillTx/>
                <a:latin typeface="Segoe UI Semibold"/>
                <a:ea typeface="+mn-ea"/>
                <a:cs typeface="Segoe UI" panose="020B0502040204020203" pitchFamily="34" charset="0"/>
              </a:rPr>
              <a:t>Firewall Subnet</a:t>
            </a:r>
          </a:p>
        </p:txBody>
      </p:sp>
      <p:sp>
        <p:nvSpPr>
          <p:cNvPr id="10" name="TextBox 9">
            <a:extLst>
              <a:ext uri="{FF2B5EF4-FFF2-40B4-BE49-F238E27FC236}">
                <a16:creationId xmlns:a16="http://schemas.microsoft.com/office/drawing/2014/main" id="{0896D74C-9497-41B1-B628-8FD0D43A6436}"/>
              </a:ext>
            </a:extLst>
          </p:cNvPr>
          <p:cNvSpPr txBox="1"/>
          <p:nvPr/>
        </p:nvSpPr>
        <p:spPr>
          <a:xfrm>
            <a:off x="6612829" y="5473199"/>
            <a:ext cx="1247134" cy="145424"/>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050" b="0" i="0" u="none" strike="noStrike" cap="none" spc="0" normalizeH="0" baseline="0">
                <a:ln>
                  <a:noFill/>
                </a:ln>
                <a:solidFill>
                  <a:srgbClr val="0070C0"/>
                </a:soli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0C0"/>
                </a:solidFill>
                <a:effectLst/>
                <a:uLnTx/>
                <a:uFillTx/>
                <a:latin typeface="Segoe UI Semibold"/>
                <a:ea typeface="+mn-ea"/>
                <a:cs typeface="+mn-cs"/>
              </a:rPr>
              <a:t>AKS Clusters</a:t>
            </a:r>
          </a:p>
        </p:txBody>
      </p:sp>
      <p:cxnSp>
        <p:nvCxnSpPr>
          <p:cNvPr id="13" name="Straight Arrow Connector 12">
            <a:extLst>
              <a:ext uri="{FF2B5EF4-FFF2-40B4-BE49-F238E27FC236}">
                <a16:creationId xmlns:a16="http://schemas.microsoft.com/office/drawing/2014/main" id="{7C945681-3D5E-4EA5-ABCA-BF828E016733}"/>
              </a:ext>
            </a:extLst>
          </p:cNvPr>
          <p:cNvCxnSpPr>
            <a:cxnSpLocks/>
          </p:cNvCxnSpPr>
          <p:nvPr/>
        </p:nvCxnSpPr>
        <p:spPr>
          <a:xfrm>
            <a:off x="10376125" y="3895266"/>
            <a:ext cx="1002189" cy="13423"/>
          </a:xfrm>
          <a:prstGeom prst="straightConnector1">
            <a:avLst/>
          </a:prstGeom>
          <a:ln w="19050">
            <a:solidFill>
              <a:srgbClr val="107C10"/>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60DF2C2-6852-487E-8D49-E61B789A8F8E}"/>
              </a:ext>
            </a:extLst>
          </p:cNvPr>
          <p:cNvCxnSpPr>
            <a:cxnSpLocks/>
          </p:cNvCxnSpPr>
          <p:nvPr/>
        </p:nvCxnSpPr>
        <p:spPr>
          <a:xfrm>
            <a:off x="10376125" y="4131727"/>
            <a:ext cx="1002189" cy="0"/>
          </a:xfrm>
          <a:prstGeom prst="straightConnector1">
            <a:avLst/>
          </a:prstGeom>
          <a:ln w="19050">
            <a:solidFill>
              <a:srgbClr val="E81123"/>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15" name="Cross 14">
            <a:extLst>
              <a:ext uri="{FF2B5EF4-FFF2-40B4-BE49-F238E27FC236}">
                <a16:creationId xmlns:a16="http://schemas.microsoft.com/office/drawing/2014/main" id="{9A12EE42-C03F-41E0-8770-89638AE097F4}"/>
              </a:ext>
            </a:extLst>
          </p:cNvPr>
          <p:cNvSpPr/>
          <p:nvPr/>
        </p:nvSpPr>
        <p:spPr>
          <a:xfrm rot="2700000">
            <a:off x="10719920" y="3989779"/>
            <a:ext cx="314598" cy="283896"/>
          </a:xfrm>
          <a:prstGeom prst="plus">
            <a:avLst>
              <a:gd name="adj" fmla="val 33130"/>
            </a:avLst>
          </a:prstGeom>
          <a:solidFill>
            <a:srgbClr val="E81123"/>
          </a:solidFill>
          <a:ln w="50800" cap="flat" cmpd="sng" algn="ctr">
            <a:solidFill>
              <a:schemeClr val="bg1"/>
            </a:solid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E"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18" name="Freeform: Shape 68">
            <a:extLst>
              <a:ext uri="{FF2B5EF4-FFF2-40B4-BE49-F238E27FC236}">
                <a16:creationId xmlns:a16="http://schemas.microsoft.com/office/drawing/2014/main" id="{4ADFD0BB-C1E1-4973-B4D4-BB5FF36EC435}"/>
              </a:ext>
            </a:extLst>
          </p:cNvPr>
          <p:cNvSpPr/>
          <p:nvPr/>
        </p:nvSpPr>
        <p:spPr bwMode="auto">
          <a:xfrm flipV="1">
            <a:off x="10874193" y="4354763"/>
            <a:ext cx="175307" cy="1116669"/>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A1491CAD-000F-4EB2-B4D2-24270E7280E3}"/>
              </a:ext>
            </a:extLst>
          </p:cNvPr>
          <p:cNvSpPr txBox="1"/>
          <p:nvPr/>
        </p:nvSpPr>
        <p:spPr>
          <a:xfrm>
            <a:off x="8336580" y="1836690"/>
            <a:ext cx="1938866"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L3-L7 Connectivity Policies</a:t>
            </a:r>
          </a:p>
        </p:txBody>
      </p:sp>
      <p:sp>
        <p:nvSpPr>
          <p:cNvPr id="21" name="Freeform: Shape 68">
            <a:extLst>
              <a:ext uri="{FF2B5EF4-FFF2-40B4-BE49-F238E27FC236}">
                <a16:creationId xmlns:a16="http://schemas.microsoft.com/office/drawing/2014/main" id="{C482E523-AF52-4E34-8B21-FD5AF421B409}"/>
              </a:ext>
            </a:extLst>
          </p:cNvPr>
          <p:cNvSpPr/>
          <p:nvPr/>
        </p:nvSpPr>
        <p:spPr bwMode="auto">
          <a:xfrm rot="10800000" flipV="1">
            <a:off x="10662006" y="2855701"/>
            <a:ext cx="227124" cy="937323"/>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143FE3F3-0E5A-4581-A8E4-778F56B5E479}"/>
              </a:ext>
            </a:extLst>
          </p:cNvPr>
          <p:cNvSpPr txBox="1"/>
          <p:nvPr/>
        </p:nvSpPr>
        <p:spPr>
          <a:xfrm>
            <a:off x="9831791" y="2202163"/>
            <a:ext cx="2114678" cy="436273"/>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NAT, Network and Application traffic filtering rules allows Inbound/Outbound access </a:t>
            </a:r>
          </a:p>
        </p:txBody>
      </p:sp>
      <p:sp>
        <p:nvSpPr>
          <p:cNvPr id="23" name="TextBox 22">
            <a:extLst>
              <a:ext uri="{FF2B5EF4-FFF2-40B4-BE49-F238E27FC236}">
                <a16:creationId xmlns:a16="http://schemas.microsoft.com/office/drawing/2014/main" id="{6EE292A6-D918-4464-B10A-454E1AA5E878}"/>
              </a:ext>
            </a:extLst>
          </p:cNvPr>
          <p:cNvSpPr txBox="1"/>
          <p:nvPr/>
        </p:nvSpPr>
        <p:spPr>
          <a:xfrm>
            <a:off x="10298040" y="5587097"/>
            <a:ext cx="1152306" cy="2908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Traffic is denied by default</a:t>
            </a:r>
          </a:p>
        </p:txBody>
      </p:sp>
      <p:sp>
        <p:nvSpPr>
          <p:cNvPr id="25" name="TextBox 24">
            <a:extLst>
              <a:ext uri="{FF2B5EF4-FFF2-40B4-BE49-F238E27FC236}">
                <a16:creationId xmlns:a16="http://schemas.microsoft.com/office/drawing/2014/main" id="{850C1190-8155-4802-842B-DACD4A85CBD9}"/>
              </a:ext>
            </a:extLst>
          </p:cNvPr>
          <p:cNvSpPr txBox="1"/>
          <p:nvPr/>
        </p:nvSpPr>
        <p:spPr>
          <a:xfrm>
            <a:off x="9186461" y="6335753"/>
            <a:ext cx="1115002" cy="14542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0C0"/>
                </a:solidFill>
                <a:effectLst/>
                <a:uLnTx/>
                <a:uFillTx/>
                <a:latin typeface="Segoe UI Semibold"/>
                <a:ea typeface="+mn-ea"/>
                <a:cs typeface="+mn-cs"/>
              </a:rPr>
              <a:t>On-Premises</a:t>
            </a:r>
          </a:p>
        </p:txBody>
      </p:sp>
      <p:sp>
        <p:nvSpPr>
          <p:cNvPr id="28" name="TextBox 27">
            <a:extLst>
              <a:ext uri="{FF2B5EF4-FFF2-40B4-BE49-F238E27FC236}">
                <a16:creationId xmlns:a16="http://schemas.microsoft.com/office/drawing/2014/main" id="{9B2459F3-18DF-4C0D-A90A-550F9D259092}"/>
              </a:ext>
            </a:extLst>
          </p:cNvPr>
          <p:cNvSpPr txBox="1"/>
          <p:nvPr/>
        </p:nvSpPr>
        <p:spPr>
          <a:xfrm>
            <a:off x="7828851" y="5587097"/>
            <a:ext cx="1329950" cy="2908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100" b="0" i="0" u="none" strike="noStrike" cap="none" spc="0" normalizeH="0" baseline="0">
                <a:ln>
                  <a:noFill/>
                </a:ln>
                <a:gradFill>
                  <a:gsLst>
                    <a:gs pos="2917">
                      <a:srgbClr val="2F2F2F"/>
                    </a:gs>
                    <a:gs pos="30000">
                      <a:srgbClr val="2F2F2F"/>
                    </a:gs>
                  </a:gsLst>
                  <a:lin ang="5400000" scaled="0"/>
                </a:gradFill>
                <a:effectLst/>
                <a:uLnTx/>
                <a:uFillTx/>
                <a:latin typeface="Segoe UI"/>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Azure to On-Prem traffic filtering</a:t>
            </a:r>
          </a:p>
        </p:txBody>
      </p:sp>
      <p:grpSp>
        <p:nvGrpSpPr>
          <p:cNvPr id="77" name="Group 76">
            <a:extLst>
              <a:ext uri="{FF2B5EF4-FFF2-40B4-BE49-F238E27FC236}">
                <a16:creationId xmlns:a16="http://schemas.microsoft.com/office/drawing/2014/main" id="{E4B5D497-CAB6-4CC6-99A4-88A8A0B7092B}"/>
              </a:ext>
            </a:extLst>
          </p:cNvPr>
          <p:cNvGrpSpPr/>
          <p:nvPr/>
        </p:nvGrpSpPr>
        <p:grpSpPr>
          <a:xfrm>
            <a:off x="9423611" y="5578669"/>
            <a:ext cx="609599" cy="666273"/>
            <a:chOff x="7497411" y="5482913"/>
            <a:chExt cx="840140" cy="840138"/>
          </a:xfrm>
        </p:grpSpPr>
        <p:grpSp>
          <p:nvGrpSpPr>
            <p:cNvPr id="65" name="Group 14">
              <a:extLst>
                <a:ext uri="{FF2B5EF4-FFF2-40B4-BE49-F238E27FC236}">
                  <a16:creationId xmlns:a16="http://schemas.microsoft.com/office/drawing/2014/main" id="{A033D591-1135-4C28-B6FF-297F85E95381}"/>
                </a:ext>
              </a:extLst>
            </p:cNvPr>
            <p:cNvGrpSpPr>
              <a:grpSpLocks noChangeAspect="1"/>
            </p:cNvGrpSpPr>
            <p:nvPr/>
          </p:nvGrpSpPr>
          <p:grpSpPr bwMode="auto">
            <a:xfrm>
              <a:off x="7697436" y="5701112"/>
              <a:ext cx="440090" cy="403738"/>
              <a:chOff x="4676" y="4145"/>
              <a:chExt cx="339" cy="311"/>
            </a:xfrm>
          </p:grpSpPr>
          <p:sp>
            <p:nvSpPr>
              <p:cNvPr id="67" name="Rectangle 15">
                <a:extLst>
                  <a:ext uri="{FF2B5EF4-FFF2-40B4-BE49-F238E27FC236}">
                    <a16:creationId xmlns:a16="http://schemas.microsoft.com/office/drawing/2014/main" id="{CBA2D674-D146-4010-A16A-034DCC7F4555}"/>
                  </a:ext>
                </a:extLst>
              </p:cNvPr>
              <p:cNvSpPr>
                <a:spLocks noChangeArrowheads="1"/>
              </p:cNvSpPr>
              <p:nvPr/>
            </p:nvSpPr>
            <p:spPr bwMode="auto">
              <a:xfrm>
                <a:off x="4745" y="4145"/>
                <a:ext cx="199" cy="311"/>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8" name="Line 16">
                <a:extLst>
                  <a:ext uri="{FF2B5EF4-FFF2-40B4-BE49-F238E27FC236}">
                    <a16:creationId xmlns:a16="http://schemas.microsoft.com/office/drawing/2014/main" id="{D7A3CAD3-C857-4EF4-90A9-8B7970199476}"/>
                  </a:ext>
                </a:extLst>
              </p:cNvPr>
              <p:cNvSpPr>
                <a:spLocks noChangeShapeType="1"/>
              </p:cNvSpPr>
              <p:nvPr/>
            </p:nvSpPr>
            <p:spPr bwMode="auto">
              <a:xfrm>
                <a:off x="4676" y="4456"/>
                <a:ext cx="339" cy="0"/>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9" name="Rectangle 17">
                <a:extLst>
                  <a:ext uri="{FF2B5EF4-FFF2-40B4-BE49-F238E27FC236}">
                    <a16:creationId xmlns:a16="http://schemas.microsoft.com/office/drawing/2014/main" id="{25D4AE8B-8603-4D9C-9C6E-D89CCB0F9E68}"/>
                  </a:ext>
                </a:extLst>
              </p:cNvPr>
              <p:cNvSpPr>
                <a:spLocks noChangeArrowheads="1"/>
              </p:cNvSpPr>
              <p:nvPr/>
            </p:nvSpPr>
            <p:spPr bwMode="auto">
              <a:xfrm>
                <a:off x="4779" y="4179"/>
                <a:ext cx="50"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0" name="Rectangle 18">
                <a:extLst>
                  <a:ext uri="{FF2B5EF4-FFF2-40B4-BE49-F238E27FC236}">
                    <a16:creationId xmlns:a16="http://schemas.microsoft.com/office/drawing/2014/main" id="{A928F392-BABE-4B68-9385-D165C8C7E985}"/>
                  </a:ext>
                </a:extLst>
              </p:cNvPr>
              <p:cNvSpPr>
                <a:spLocks noChangeArrowheads="1"/>
              </p:cNvSpPr>
              <p:nvPr/>
            </p:nvSpPr>
            <p:spPr bwMode="auto">
              <a:xfrm>
                <a:off x="4862" y="4179"/>
                <a:ext cx="48"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1" name="Rectangle 19">
                <a:extLst>
                  <a:ext uri="{FF2B5EF4-FFF2-40B4-BE49-F238E27FC236}">
                    <a16:creationId xmlns:a16="http://schemas.microsoft.com/office/drawing/2014/main" id="{15DFE982-484B-4C7B-964A-0AE44DB10DF9}"/>
                  </a:ext>
                </a:extLst>
              </p:cNvPr>
              <p:cNvSpPr>
                <a:spLocks noChangeArrowheads="1"/>
              </p:cNvSpPr>
              <p:nvPr/>
            </p:nvSpPr>
            <p:spPr bwMode="auto">
              <a:xfrm>
                <a:off x="4779" y="4262"/>
                <a:ext cx="50"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2" name="Rectangle 20">
                <a:extLst>
                  <a:ext uri="{FF2B5EF4-FFF2-40B4-BE49-F238E27FC236}">
                    <a16:creationId xmlns:a16="http://schemas.microsoft.com/office/drawing/2014/main" id="{7781BFDC-A857-4D27-B711-40070FEA2826}"/>
                  </a:ext>
                </a:extLst>
              </p:cNvPr>
              <p:cNvSpPr>
                <a:spLocks noChangeArrowheads="1"/>
              </p:cNvSpPr>
              <p:nvPr/>
            </p:nvSpPr>
            <p:spPr bwMode="auto">
              <a:xfrm>
                <a:off x="4862" y="4262"/>
                <a:ext cx="48" cy="50"/>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3" name="Rectangle 21">
                <a:extLst>
                  <a:ext uri="{FF2B5EF4-FFF2-40B4-BE49-F238E27FC236}">
                    <a16:creationId xmlns:a16="http://schemas.microsoft.com/office/drawing/2014/main" id="{EA691CE2-C32E-45FB-86C5-3D4B52F07CFC}"/>
                  </a:ext>
                </a:extLst>
              </p:cNvPr>
              <p:cNvSpPr>
                <a:spLocks noChangeArrowheads="1"/>
              </p:cNvSpPr>
              <p:nvPr/>
            </p:nvSpPr>
            <p:spPr bwMode="auto">
              <a:xfrm>
                <a:off x="4804" y="4379"/>
                <a:ext cx="83" cy="77"/>
              </a:xfrm>
              <a:prstGeom prst="rect">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4" name="Line 22">
                <a:extLst>
                  <a:ext uri="{FF2B5EF4-FFF2-40B4-BE49-F238E27FC236}">
                    <a16:creationId xmlns:a16="http://schemas.microsoft.com/office/drawing/2014/main" id="{4937BE4F-B068-44EC-8FC9-2555B7B51B52}"/>
                  </a:ext>
                </a:extLst>
              </p:cNvPr>
              <p:cNvSpPr>
                <a:spLocks noChangeShapeType="1"/>
              </p:cNvSpPr>
              <p:nvPr/>
            </p:nvSpPr>
            <p:spPr bwMode="auto">
              <a:xfrm>
                <a:off x="4846" y="4379"/>
                <a:ext cx="0" cy="77"/>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76" name="Oval 75">
              <a:extLst>
                <a:ext uri="{FF2B5EF4-FFF2-40B4-BE49-F238E27FC236}">
                  <a16:creationId xmlns:a16="http://schemas.microsoft.com/office/drawing/2014/main" id="{B06976D9-B286-4D88-9759-F9AB15A69C60}"/>
                </a:ext>
              </a:extLst>
            </p:cNvPr>
            <p:cNvSpPr/>
            <p:nvPr/>
          </p:nvSpPr>
          <p:spPr bwMode="auto">
            <a:xfrm>
              <a:off x="7497411" y="5482913"/>
              <a:ext cx="840140" cy="840138"/>
            </a:xfrm>
            <a:prstGeom prst="ellipse">
              <a:avLst/>
            </a:pr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81" name="Freeform: Shape 80">
            <a:extLst>
              <a:ext uri="{FF2B5EF4-FFF2-40B4-BE49-F238E27FC236}">
                <a16:creationId xmlns:a16="http://schemas.microsoft.com/office/drawing/2014/main" id="{6F8E4184-6BEE-46FC-9946-1A6CE7E6AFFA}"/>
              </a:ext>
            </a:extLst>
          </p:cNvPr>
          <p:cNvSpPr/>
          <p:nvPr/>
        </p:nvSpPr>
        <p:spPr bwMode="auto">
          <a:xfrm>
            <a:off x="8493826" y="5220557"/>
            <a:ext cx="1225416" cy="252641"/>
          </a:xfrm>
          <a:custGeom>
            <a:avLst/>
            <a:gdLst>
              <a:gd name="connsiteX0" fmla="*/ 944880 w 944880"/>
              <a:gd name="connsiteY0" fmla="*/ 0 h 137160"/>
              <a:gd name="connsiteX1" fmla="*/ 0 w 944880"/>
              <a:gd name="connsiteY1" fmla="*/ 0 h 137160"/>
              <a:gd name="connsiteX2" fmla="*/ 0 w 944880"/>
              <a:gd name="connsiteY2" fmla="*/ 137160 h 137160"/>
            </a:gdLst>
            <a:ahLst/>
            <a:cxnLst>
              <a:cxn ang="0">
                <a:pos x="connsiteX0" y="connsiteY0"/>
              </a:cxn>
              <a:cxn ang="0">
                <a:pos x="connsiteX1" y="connsiteY1"/>
              </a:cxn>
              <a:cxn ang="0">
                <a:pos x="connsiteX2" y="connsiteY2"/>
              </a:cxn>
            </a:cxnLst>
            <a:rect l="l" t="t" r="r" b="b"/>
            <a:pathLst>
              <a:path w="944880" h="137160">
                <a:moveTo>
                  <a:pt x="944880" y="0"/>
                </a:moveTo>
                <a:lnTo>
                  <a:pt x="0" y="0"/>
                </a:lnTo>
                <a:lnTo>
                  <a:pt x="0" y="137160"/>
                </a:lnTo>
              </a:path>
            </a:pathLst>
          </a:cu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79" name="Straight Connector 78">
            <a:extLst>
              <a:ext uri="{FF2B5EF4-FFF2-40B4-BE49-F238E27FC236}">
                <a16:creationId xmlns:a16="http://schemas.microsoft.com/office/drawing/2014/main" id="{3C74FBC0-E95B-4D7D-88F9-4B6B4D4C25E8}"/>
              </a:ext>
            </a:extLst>
          </p:cNvPr>
          <p:cNvCxnSpPr>
            <a:cxnSpLocks/>
          </p:cNvCxnSpPr>
          <p:nvPr/>
        </p:nvCxnSpPr>
        <p:spPr>
          <a:xfrm>
            <a:off x="9719243" y="4892994"/>
            <a:ext cx="0" cy="841702"/>
          </a:xfrm>
          <a:prstGeom prst="line">
            <a:avLst/>
          </a:prstGeom>
          <a:ln w="19050">
            <a:solidFill>
              <a:schemeClr val="accent2"/>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E37BA0E-02A5-471E-9772-7089D03E2241}"/>
              </a:ext>
            </a:extLst>
          </p:cNvPr>
          <p:cNvCxnSpPr>
            <a:cxnSpLocks/>
          </p:cNvCxnSpPr>
          <p:nvPr/>
        </p:nvCxnSpPr>
        <p:spPr>
          <a:xfrm flipV="1">
            <a:off x="9266939" y="2082155"/>
            <a:ext cx="0" cy="1116200"/>
          </a:xfrm>
          <a:prstGeom prst="line">
            <a:avLst/>
          </a:prstGeom>
          <a:noFill/>
          <a:ln w="19050">
            <a:solidFill>
              <a:schemeClr val="accent5"/>
            </a:solidFill>
            <a:prstDash val="sysDash"/>
            <a:headEnd type="none"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grpSp>
        <p:nvGrpSpPr>
          <p:cNvPr id="100" name="Group 99">
            <a:extLst>
              <a:ext uri="{FF2B5EF4-FFF2-40B4-BE49-F238E27FC236}">
                <a16:creationId xmlns:a16="http://schemas.microsoft.com/office/drawing/2014/main" id="{A018016C-2F92-4E91-9EA4-78F11FEB4037}"/>
              </a:ext>
            </a:extLst>
          </p:cNvPr>
          <p:cNvGrpSpPr/>
          <p:nvPr/>
        </p:nvGrpSpPr>
        <p:grpSpPr>
          <a:xfrm>
            <a:off x="7010118" y="2727016"/>
            <a:ext cx="457022" cy="871109"/>
            <a:chOff x="6395339" y="2399977"/>
            <a:chExt cx="542945" cy="946857"/>
          </a:xfrm>
        </p:grpSpPr>
        <p:grpSp>
          <p:nvGrpSpPr>
            <p:cNvPr id="87" name="Group 25">
              <a:extLst>
                <a:ext uri="{FF2B5EF4-FFF2-40B4-BE49-F238E27FC236}">
                  <a16:creationId xmlns:a16="http://schemas.microsoft.com/office/drawing/2014/main" id="{C0803F12-4B55-4947-BEB5-A0A179860569}"/>
                </a:ext>
              </a:extLst>
            </p:cNvPr>
            <p:cNvGrpSpPr>
              <a:grpSpLocks noChangeAspect="1"/>
            </p:cNvGrpSpPr>
            <p:nvPr/>
          </p:nvGrpSpPr>
          <p:grpSpPr bwMode="auto">
            <a:xfrm>
              <a:off x="6395339" y="2399977"/>
              <a:ext cx="542945" cy="420915"/>
              <a:chOff x="3689" y="2040"/>
              <a:chExt cx="307" cy="238"/>
            </a:xfrm>
          </p:grpSpPr>
          <p:sp>
            <p:nvSpPr>
              <p:cNvPr id="89" name="Freeform 26">
                <a:extLst>
                  <a:ext uri="{FF2B5EF4-FFF2-40B4-BE49-F238E27FC236}">
                    <a16:creationId xmlns:a16="http://schemas.microsoft.com/office/drawing/2014/main" id="{80BA2229-D761-4123-AA51-BB294FC5D9DF}"/>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27">
                <a:extLst>
                  <a:ext uri="{FF2B5EF4-FFF2-40B4-BE49-F238E27FC236}">
                    <a16:creationId xmlns:a16="http://schemas.microsoft.com/office/drawing/2014/main" id="{E71ED72D-CD0C-442F-BA36-111B04589028}"/>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28">
                <a:extLst>
                  <a:ext uri="{FF2B5EF4-FFF2-40B4-BE49-F238E27FC236}">
                    <a16:creationId xmlns:a16="http://schemas.microsoft.com/office/drawing/2014/main" id="{DD60DC78-83EA-46F2-B58E-505E55747410}"/>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2" name="Line 29">
                <a:extLst>
                  <a:ext uri="{FF2B5EF4-FFF2-40B4-BE49-F238E27FC236}">
                    <a16:creationId xmlns:a16="http://schemas.microsoft.com/office/drawing/2014/main" id="{B5C13BD3-BD1C-4174-875D-7E7D7F65CBF9}"/>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30">
                <a:extLst>
                  <a:ext uri="{FF2B5EF4-FFF2-40B4-BE49-F238E27FC236}">
                    <a16:creationId xmlns:a16="http://schemas.microsoft.com/office/drawing/2014/main" id="{E0E4F4F1-7C09-4AE9-88DA-6F474950EEF4}"/>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4" name="Group 25">
              <a:extLst>
                <a:ext uri="{FF2B5EF4-FFF2-40B4-BE49-F238E27FC236}">
                  <a16:creationId xmlns:a16="http://schemas.microsoft.com/office/drawing/2014/main" id="{74D5242C-7CA4-40EC-97D7-55A05A464FF1}"/>
                </a:ext>
              </a:extLst>
            </p:cNvPr>
            <p:cNvGrpSpPr>
              <a:grpSpLocks noChangeAspect="1"/>
            </p:cNvGrpSpPr>
            <p:nvPr/>
          </p:nvGrpSpPr>
          <p:grpSpPr bwMode="auto">
            <a:xfrm>
              <a:off x="6395339" y="2925919"/>
              <a:ext cx="542945" cy="420915"/>
              <a:chOff x="3689" y="2040"/>
              <a:chExt cx="307" cy="238"/>
            </a:xfrm>
          </p:grpSpPr>
          <p:sp>
            <p:nvSpPr>
              <p:cNvPr id="95" name="Freeform 26">
                <a:extLst>
                  <a:ext uri="{FF2B5EF4-FFF2-40B4-BE49-F238E27FC236}">
                    <a16:creationId xmlns:a16="http://schemas.microsoft.com/office/drawing/2014/main" id="{DE7D82B7-C731-412C-BF47-7FCEE29148BB}"/>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6" name="Freeform 27">
                <a:extLst>
                  <a:ext uri="{FF2B5EF4-FFF2-40B4-BE49-F238E27FC236}">
                    <a16:creationId xmlns:a16="http://schemas.microsoft.com/office/drawing/2014/main" id="{246BDD8B-0AFD-41C1-A6DC-567CEE97B2EB}"/>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7" name="Freeform 28">
                <a:extLst>
                  <a:ext uri="{FF2B5EF4-FFF2-40B4-BE49-F238E27FC236}">
                    <a16:creationId xmlns:a16="http://schemas.microsoft.com/office/drawing/2014/main" id="{DB1274FF-7BD5-45A0-9E1F-2BC16B3E237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8" name="Line 29">
                <a:extLst>
                  <a:ext uri="{FF2B5EF4-FFF2-40B4-BE49-F238E27FC236}">
                    <a16:creationId xmlns:a16="http://schemas.microsoft.com/office/drawing/2014/main" id="{27B5D06E-4F52-4CBE-A98D-4427CD24286F}"/>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30">
                <a:extLst>
                  <a:ext uri="{FF2B5EF4-FFF2-40B4-BE49-F238E27FC236}">
                    <a16:creationId xmlns:a16="http://schemas.microsoft.com/office/drawing/2014/main" id="{EC296745-A1D0-4C68-B9E6-539D2ABD5732}"/>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01" name="Group 100">
            <a:extLst>
              <a:ext uri="{FF2B5EF4-FFF2-40B4-BE49-F238E27FC236}">
                <a16:creationId xmlns:a16="http://schemas.microsoft.com/office/drawing/2014/main" id="{719C5AD8-18FF-4C3D-85B5-9410180E015A}"/>
              </a:ext>
            </a:extLst>
          </p:cNvPr>
          <p:cNvGrpSpPr/>
          <p:nvPr/>
        </p:nvGrpSpPr>
        <p:grpSpPr>
          <a:xfrm>
            <a:off x="7015106" y="4337989"/>
            <a:ext cx="457022" cy="871109"/>
            <a:chOff x="6395339" y="2399977"/>
            <a:chExt cx="542945" cy="946857"/>
          </a:xfrm>
        </p:grpSpPr>
        <p:grpSp>
          <p:nvGrpSpPr>
            <p:cNvPr id="102" name="Group 25">
              <a:extLst>
                <a:ext uri="{FF2B5EF4-FFF2-40B4-BE49-F238E27FC236}">
                  <a16:creationId xmlns:a16="http://schemas.microsoft.com/office/drawing/2014/main" id="{03F22B1A-19A3-46D6-BB6D-5CF872D994CC}"/>
                </a:ext>
              </a:extLst>
            </p:cNvPr>
            <p:cNvGrpSpPr>
              <a:grpSpLocks noChangeAspect="1"/>
            </p:cNvGrpSpPr>
            <p:nvPr/>
          </p:nvGrpSpPr>
          <p:grpSpPr bwMode="auto">
            <a:xfrm>
              <a:off x="6395339" y="2399977"/>
              <a:ext cx="542945" cy="420915"/>
              <a:chOff x="3689" y="2040"/>
              <a:chExt cx="307" cy="238"/>
            </a:xfrm>
          </p:grpSpPr>
          <p:sp>
            <p:nvSpPr>
              <p:cNvPr id="109" name="Freeform 26">
                <a:extLst>
                  <a:ext uri="{FF2B5EF4-FFF2-40B4-BE49-F238E27FC236}">
                    <a16:creationId xmlns:a16="http://schemas.microsoft.com/office/drawing/2014/main" id="{AC5B8502-F1FD-49BB-AE40-6B720B5A2F48}"/>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Freeform 27">
                <a:extLst>
                  <a:ext uri="{FF2B5EF4-FFF2-40B4-BE49-F238E27FC236}">
                    <a16:creationId xmlns:a16="http://schemas.microsoft.com/office/drawing/2014/main" id="{9C9EE692-DFA5-4A84-ABF6-1F7918822EC6}"/>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1" name="Freeform 28">
                <a:extLst>
                  <a:ext uri="{FF2B5EF4-FFF2-40B4-BE49-F238E27FC236}">
                    <a16:creationId xmlns:a16="http://schemas.microsoft.com/office/drawing/2014/main" id="{3800B0CD-EDEE-42F4-8472-C5D64EE0D4D0}"/>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2" name="Line 29">
                <a:extLst>
                  <a:ext uri="{FF2B5EF4-FFF2-40B4-BE49-F238E27FC236}">
                    <a16:creationId xmlns:a16="http://schemas.microsoft.com/office/drawing/2014/main" id="{919A4A51-A88B-47EC-B5A4-F5C38FFD6E66}"/>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30">
                <a:extLst>
                  <a:ext uri="{FF2B5EF4-FFF2-40B4-BE49-F238E27FC236}">
                    <a16:creationId xmlns:a16="http://schemas.microsoft.com/office/drawing/2014/main" id="{80AC7F69-18F3-4B56-9092-9724A7A577BB}"/>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03" name="Group 25">
              <a:extLst>
                <a:ext uri="{FF2B5EF4-FFF2-40B4-BE49-F238E27FC236}">
                  <a16:creationId xmlns:a16="http://schemas.microsoft.com/office/drawing/2014/main" id="{3A602E75-203E-45CD-B479-969A78FDEF0E}"/>
                </a:ext>
              </a:extLst>
            </p:cNvPr>
            <p:cNvGrpSpPr>
              <a:grpSpLocks noChangeAspect="1"/>
            </p:cNvGrpSpPr>
            <p:nvPr/>
          </p:nvGrpSpPr>
          <p:grpSpPr bwMode="auto">
            <a:xfrm>
              <a:off x="6395339" y="2925919"/>
              <a:ext cx="542945" cy="420915"/>
              <a:chOff x="3689" y="2040"/>
              <a:chExt cx="307" cy="238"/>
            </a:xfrm>
          </p:grpSpPr>
          <p:sp>
            <p:nvSpPr>
              <p:cNvPr id="104" name="Freeform 26">
                <a:extLst>
                  <a:ext uri="{FF2B5EF4-FFF2-40B4-BE49-F238E27FC236}">
                    <a16:creationId xmlns:a16="http://schemas.microsoft.com/office/drawing/2014/main" id="{FC409BD6-3AE6-4ADB-9682-9F5190E7A25F}"/>
                  </a:ext>
                </a:extLst>
              </p:cNvPr>
              <p:cNvSpPr>
                <a:spLocks noEditPoints="1"/>
              </p:cNvSpPr>
              <p:nvPr/>
            </p:nvSpPr>
            <p:spPr bwMode="auto">
              <a:xfrm>
                <a:off x="3689" y="2040"/>
                <a:ext cx="307" cy="238"/>
              </a:xfrm>
              <a:custGeom>
                <a:avLst/>
                <a:gdLst>
                  <a:gd name="T0" fmla="*/ 307 w 307"/>
                  <a:gd name="T1" fmla="*/ 86 h 238"/>
                  <a:gd name="T2" fmla="*/ 307 w 307"/>
                  <a:gd name="T3" fmla="*/ 191 h 238"/>
                  <a:gd name="T4" fmla="*/ 0 w 307"/>
                  <a:gd name="T5" fmla="*/ 191 h 238"/>
                  <a:gd name="T6" fmla="*/ 0 w 307"/>
                  <a:gd name="T7" fmla="*/ 0 h 238"/>
                  <a:gd name="T8" fmla="*/ 307 w 307"/>
                  <a:gd name="T9" fmla="*/ 0 h 238"/>
                  <a:gd name="T10" fmla="*/ 307 w 307"/>
                  <a:gd name="T11" fmla="*/ 86 h 238"/>
                  <a:gd name="T12" fmla="*/ 152 w 307"/>
                  <a:gd name="T13" fmla="*/ 191 h 238"/>
                  <a:gd name="T14" fmla="*/ 152 w 307"/>
                  <a:gd name="T15" fmla="*/ 238 h 238"/>
                  <a:gd name="T16" fmla="*/ 92 w 307"/>
                  <a:gd name="T17" fmla="*/ 238 h 238"/>
                  <a:gd name="T18" fmla="*/ 215 w 307"/>
                  <a:gd name="T19" fmla="*/ 23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238">
                    <a:moveTo>
                      <a:pt x="307" y="86"/>
                    </a:moveTo>
                    <a:lnTo>
                      <a:pt x="307" y="191"/>
                    </a:lnTo>
                    <a:lnTo>
                      <a:pt x="0" y="191"/>
                    </a:lnTo>
                    <a:lnTo>
                      <a:pt x="0" y="0"/>
                    </a:lnTo>
                    <a:lnTo>
                      <a:pt x="307" y="0"/>
                    </a:lnTo>
                    <a:lnTo>
                      <a:pt x="307" y="86"/>
                    </a:lnTo>
                    <a:moveTo>
                      <a:pt x="152" y="191"/>
                    </a:moveTo>
                    <a:lnTo>
                      <a:pt x="152" y="238"/>
                    </a:lnTo>
                    <a:moveTo>
                      <a:pt x="92" y="238"/>
                    </a:moveTo>
                    <a:lnTo>
                      <a:pt x="215" y="238"/>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5" name="Freeform 27">
                <a:extLst>
                  <a:ext uri="{FF2B5EF4-FFF2-40B4-BE49-F238E27FC236}">
                    <a16:creationId xmlns:a16="http://schemas.microsoft.com/office/drawing/2014/main" id="{9C97D486-0C77-426A-BA02-BCF72A55B7D0}"/>
                  </a:ext>
                </a:extLst>
              </p:cNvPr>
              <p:cNvSpPr>
                <a:spLocks/>
              </p:cNvSpPr>
              <p:nvPr/>
            </p:nvSpPr>
            <p:spPr bwMode="auto">
              <a:xfrm>
                <a:off x="3791" y="2145"/>
                <a:ext cx="102" cy="23"/>
              </a:xfrm>
              <a:custGeom>
                <a:avLst/>
                <a:gdLst>
                  <a:gd name="T0" fmla="*/ 0 w 102"/>
                  <a:gd name="T1" fmla="*/ 23 h 23"/>
                  <a:gd name="T2" fmla="*/ 50 w 102"/>
                  <a:gd name="T3" fmla="*/ 0 h 23"/>
                  <a:gd name="T4" fmla="*/ 102 w 102"/>
                  <a:gd name="T5" fmla="*/ 23 h 23"/>
                </a:gdLst>
                <a:ahLst/>
                <a:cxnLst>
                  <a:cxn ang="0">
                    <a:pos x="T0" y="T1"/>
                  </a:cxn>
                  <a:cxn ang="0">
                    <a:pos x="T2" y="T3"/>
                  </a:cxn>
                  <a:cxn ang="0">
                    <a:pos x="T4" y="T5"/>
                  </a:cxn>
                </a:cxnLst>
                <a:rect l="0" t="0" r="r" b="b"/>
                <a:pathLst>
                  <a:path w="102" h="23">
                    <a:moveTo>
                      <a:pt x="0" y="23"/>
                    </a:moveTo>
                    <a:lnTo>
                      <a:pt x="50" y="0"/>
                    </a:lnTo>
                    <a:lnTo>
                      <a:pt x="102" y="23"/>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28">
                <a:extLst>
                  <a:ext uri="{FF2B5EF4-FFF2-40B4-BE49-F238E27FC236}">
                    <a16:creationId xmlns:a16="http://schemas.microsoft.com/office/drawing/2014/main" id="{C67F3F0B-98A2-4490-AB51-7C952CE25F5C}"/>
                  </a:ext>
                </a:extLst>
              </p:cNvPr>
              <p:cNvSpPr>
                <a:spLocks/>
              </p:cNvSpPr>
              <p:nvPr/>
            </p:nvSpPr>
            <p:spPr bwMode="auto">
              <a:xfrm>
                <a:off x="3791" y="2084"/>
                <a:ext cx="102" cy="107"/>
              </a:xfrm>
              <a:custGeom>
                <a:avLst/>
                <a:gdLst>
                  <a:gd name="T0" fmla="*/ 0 w 102"/>
                  <a:gd name="T1" fmla="*/ 21 h 107"/>
                  <a:gd name="T2" fmla="*/ 50 w 102"/>
                  <a:gd name="T3" fmla="*/ 0 h 107"/>
                  <a:gd name="T4" fmla="*/ 102 w 102"/>
                  <a:gd name="T5" fmla="*/ 21 h 107"/>
                  <a:gd name="T6" fmla="*/ 102 w 102"/>
                  <a:gd name="T7" fmla="*/ 84 h 107"/>
                  <a:gd name="T8" fmla="*/ 50 w 102"/>
                  <a:gd name="T9" fmla="*/ 107 h 107"/>
                  <a:gd name="T10" fmla="*/ 0 w 102"/>
                  <a:gd name="T11" fmla="*/ 84 h 107"/>
                  <a:gd name="T12" fmla="*/ 0 w 102"/>
                  <a:gd name="T13" fmla="*/ 21 h 107"/>
                </a:gdLst>
                <a:ahLst/>
                <a:cxnLst>
                  <a:cxn ang="0">
                    <a:pos x="T0" y="T1"/>
                  </a:cxn>
                  <a:cxn ang="0">
                    <a:pos x="T2" y="T3"/>
                  </a:cxn>
                  <a:cxn ang="0">
                    <a:pos x="T4" y="T5"/>
                  </a:cxn>
                  <a:cxn ang="0">
                    <a:pos x="T6" y="T7"/>
                  </a:cxn>
                  <a:cxn ang="0">
                    <a:pos x="T8" y="T9"/>
                  </a:cxn>
                  <a:cxn ang="0">
                    <a:pos x="T10" y="T11"/>
                  </a:cxn>
                  <a:cxn ang="0">
                    <a:pos x="T12" y="T13"/>
                  </a:cxn>
                </a:cxnLst>
                <a:rect l="0" t="0" r="r" b="b"/>
                <a:pathLst>
                  <a:path w="102" h="107">
                    <a:moveTo>
                      <a:pt x="0" y="21"/>
                    </a:moveTo>
                    <a:lnTo>
                      <a:pt x="50" y="0"/>
                    </a:lnTo>
                    <a:lnTo>
                      <a:pt x="102" y="21"/>
                    </a:lnTo>
                    <a:lnTo>
                      <a:pt x="102" y="84"/>
                    </a:lnTo>
                    <a:lnTo>
                      <a:pt x="50" y="107"/>
                    </a:lnTo>
                    <a:lnTo>
                      <a:pt x="0" y="84"/>
                    </a:lnTo>
                    <a:lnTo>
                      <a:pt x="0" y="21"/>
                    </a:ln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 name="Line 29">
                <a:extLst>
                  <a:ext uri="{FF2B5EF4-FFF2-40B4-BE49-F238E27FC236}">
                    <a16:creationId xmlns:a16="http://schemas.microsoft.com/office/drawing/2014/main" id="{2E08A0B5-D3E9-4F31-B86C-36BF02D659FA}"/>
                  </a:ext>
                </a:extLst>
              </p:cNvPr>
              <p:cNvSpPr>
                <a:spLocks noChangeShapeType="1"/>
              </p:cNvSpPr>
              <p:nvPr/>
            </p:nvSpPr>
            <p:spPr bwMode="auto">
              <a:xfrm>
                <a:off x="3841" y="2128"/>
                <a:ext cx="0" cy="63"/>
              </a:xfrm>
              <a:prstGeom prst="line">
                <a:avLst/>
              </a:pr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8" name="Freeform 30">
                <a:extLst>
                  <a:ext uri="{FF2B5EF4-FFF2-40B4-BE49-F238E27FC236}">
                    <a16:creationId xmlns:a16="http://schemas.microsoft.com/office/drawing/2014/main" id="{5A184DFD-1B2D-46C9-A2A9-1034B33CCB3C}"/>
                  </a:ext>
                </a:extLst>
              </p:cNvPr>
              <p:cNvSpPr>
                <a:spLocks/>
              </p:cNvSpPr>
              <p:nvPr/>
            </p:nvSpPr>
            <p:spPr bwMode="auto">
              <a:xfrm>
                <a:off x="3791" y="2105"/>
                <a:ext cx="102" cy="23"/>
              </a:xfrm>
              <a:custGeom>
                <a:avLst/>
                <a:gdLst>
                  <a:gd name="T0" fmla="*/ 0 w 102"/>
                  <a:gd name="T1" fmla="*/ 0 h 23"/>
                  <a:gd name="T2" fmla="*/ 50 w 102"/>
                  <a:gd name="T3" fmla="*/ 23 h 23"/>
                  <a:gd name="T4" fmla="*/ 102 w 102"/>
                  <a:gd name="T5" fmla="*/ 0 h 23"/>
                </a:gdLst>
                <a:ahLst/>
                <a:cxnLst>
                  <a:cxn ang="0">
                    <a:pos x="T0" y="T1"/>
                  </a:cxn>
                  <a:cxn ang="0">
                    <a:pos x="T2" y="T3"/>
                  </a:cxn>
                  <a:cxn ang="0">
                    <a:pos x="T4" y="T5"/>
                  </a:cxn>
                </a:cxnLst>
                <a:rect l="0" t="0" r="r" b="b"/>
                <a:pathLst>
                  <a:path w="102" h="23">
                    <a:moveTo>
                      <a:pt x="0" y="0"/>
                    </a:moveTo>
                    <a:lnTo>
                      <a:pt x="50" y="23"/>
                    </a:lnTo>
                    <a:lnTo>
                      <a:pt x="102" y="0"/>
                    </a:lnTo>
                  </a:path>
                </a:pathLst>
              </a:custGeom>
              <a:noFill/>
              <a:ln w="190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14" name="Freeform: Shape 113">
            <a:extLst>
              <a:ext uri="{FF2B5EF4-FFF2-40B4-BE49-F238E27FC236}">
                <a16:creationId xmlns:a16="http://schemas.microsoft.com/office/drawing/2014/main" id="{9345A5B7-52E2-4316-BD7F-51FCA56DEC34}"/>
              </a:ext>
            </a:extLst>
          </p:cNvPr>
          <p:cNvSpPr/>
          <p:nvPr/>
        </p:nvSpPr>
        <p:spPr bwMode="auto">
          <a:xfrm>
            <a:off x="7777365" y="4125224"/>
            <a:ext cx="966969" cy="390619"/>
          </a:xfrm>
          <a:custGeom>
            <a:avLst/>
            <a:gdLst>
              <a:gd name="connsiteX0" fmla="*/ 929640 w 929640"/>
              <a:gd name="connsiteY0" fmla="*/ 0 h 441960"/>
              <a:gd name="connsiteX1" fmla="*/ 464820 w 929640"/>
              <a:gd name="connsiteY1" fmla="*/ 0 h 441960"/>
              <a:gd name="connsiteX2" fmla="*/ 464820 w 929640"/>
              <a:gd name="connsiteY2" fmla="*/ 441960 h 441960"/>
              <a:gd name="connsiteX3" fmla="*/ 0 w 929640"/>
              <a:gd name="connsiteY3" fmla="*/ 441960 h 441960"/>
            </a:gdLst>
            <a:ahLst/>
            <a:cxnLst>
              <a:cxn ang="0">
                <a:pos x="connsiteX0" y="connsiteY0"/>
              </a:cxn>
              <a:cxn ang="0">
                <a:pos x="connsiteX1" y="connsiteY1"/>
              </a:cxn>
              <a:cxn ang="0">
                <a:pos x="connsiteX2" y="connsiteY2"/>
              </a:cxn>
              <a:cxn ang="0">
                <a:pos x="connsiteX3" y="connsiteY3"/>
              </a:cxn>
            </a:cxnLst>
            <a:rect l="l" t="t" r="r" b="b"/>
            <a:pathLst>
              <a:path w="929640" h="441960">
                <a:moveTo>
                  <a:pt x="929640" y="0"/>
                </a:moveTo>
                <a:lnTo>
                  <a:pt x="464820" y="0"/>
                </a:lnTo>
                <a:lnTo>
                  <a:pt x="464820" y="441960"/>
                </a:lnTo>
                <a:lnTo>
                  <a:pt x="0" y="441960"/>
                </a:lnTo>
              </a:path>
            </a:pathLst>
          </a:custGeom>
          <a:ln w="19050">
            <a:solidFill>
              <a:srgbClr val="5C2D91"/>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115" name="Freeform: Shape 114">
            <a:extLst>
              <a:ext uri="{FF2B5EF4-FFF2-40B4-BE49-F238E27FC236}">
                <a16:creationId xmlns:a16="http://schemas.microsoft.com/office/drawing/2014/main" id="{71E1B1AB-D3DC-48BD-9D79-294ACB2E9AAE}"/>
              </a:ext>
            </a:extLst>
          </p:cNvPr>
          <p:cNvSpPr/>
          <p:nvPr/>
        </p:nvSpPr>
        <p:spPr bwMode="auto">
          <a:xfrm flipH="1">
            <a:off x="7777365" y="3053970"/>
            <a:ext cx="966969" cy="845250"/>
          </a:xfrm>
          <a:custGeom>
            <a:avLst/>
            <a:gdLst>
              <a:gd name="connsiteX0" fmla="*/ 929640 w 929640"/>
              <a:gd name="connsiteY0" fmla="*/ 0 h 441960"/>
              <a:gd name="connsiteX1" fmla="*/ 464820 w 929640"/>
              <a:gd name="connsiteY1" fmla="*/ 0 h 441960"/>
              <a:gd name="connsiteX2" fmla="*/ 464820 w 929640"/>
              <a:gd name="connsiteY2" fmla="*/ 441960 h 441960"/>
              <a:gd name="connsiteX3" fmla="*/ 0 w 929640"/>
              <a:gd name="connsiteY3" fmla="*/ 441960 h 441960"/>
            </a:gdLst>
            <a:ahLst/>
            <a:cxnLst>
              <a:cxn ang="0">
                <a:pos x="connsiteX0" y="connsiteY0"/>
              </a:cxn>
              <a:cxn ang="0">
                <a:pos x="connsiteX1" y="connsiteY1"/>
              </a:cxn>
              <a:cxn ang="0">
                <a:pos x="connsiteX2" y="connsiteY2"/>
              </a:cxn>
              <a:cxn ang="0">
                <a:pos x="connsiteX3" y="connsiteY3"/>
              </a:cxn>
            </a:cxnLst>
            <a:rect l="l" t="t" r="r" b="b"/>
            <a:pathLst>
              <a:path w="929640" h="441960">
                <a:moveTo>
                  <a:pt x="929640" y="0"/>
                </a:moveTo>
                <a:lnTo>
                  <a:pt x="464820" y="0"/>
                </a:lnTo>
                <a:lnTo>
                  <a:pt x="464820" y="441960"/>
                </a:lnTo>
                <a:lnTo>
                  <a:pt x="0" y="441960"/>
                </a:lnTo>
              </a:path>
            </a:pathLst>
          </a:custGeom>
          <a:ln w="19050">
            <a:solidFill>
              <a:srgbClr val="5C2D91"/>
            </a:solidFill>
            <a:miter lim="800000"/>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119" name="Oval 118">
            <a:extLst>
              <a:ext uri="{FF2B5EF4-FFF2-40B4-BE49-F238E27FC236}">
                <a16:creationId xmlns:a16="http://schemas.microsoft.com/office/drawing/2014/main" id="{1EC6F79A-3B61-48DC-BC99-F9CB00F27E6F}"/>
              </a:ext>
            </a:extLst>
          </p:cNvPr>
          <p:cNvSpPr/>
          <p:nvPr/>
        </p:nvSpPr>
        <p:spPr bwMode="auto">
          <a:xfrm>
            <a:off x="11482021" y="3675017"/>
            <a:ext cx="609600" cy="666272"/>
          </a:xfrm>
          <a:prstGeom prst="ellips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31" name="Group 130">
            <a:extLst>
              <a:ext uri="{FF2B5EF4-FFF2-40B4-BE49-F238E27FC236}">
                <a16:creationId xmlns:a16="http://schemas.microsoft.com/office/drawing/2014/main" id="{7CACB892-CF1A-4DF4-86DC-D0A9663DB21A}"/>
              </a:ext>
            </a:extLst>
          </p:cNvPr>
          <p:cNvGrpSpPr/>
          <p:nvPr/>
        </p:nvGrpSpPr>
        <p:grpSpPr>
          <a:xfrm>
            <a:off x="11612715" y="3821859"/>
            <a:ext cx="348212" cy="369308"/>
            <a:chOff x="11105601" y="3231122"/>
            <a:chExt cx="348212" cy="337894"/>
          </a:xfrm>
        </p:grpSpPr>
        <p:sp>
          <p:nvSpPr>
            <p:cNvPr id="30" name="globe_2">
              <a:extLst>
                <a:ext uri="{FF2B5EF4-FFF2-40B4-BE49-F238E27FC236}">
                  <a16:creationId xmlns:a16="http://schemas.microsoft.com/office/drawing/2014/main" id="{EEC91E50-2FBF-4896-AF5C-94E5DFF00075}"/>
                </a:ext>
              </a:extLst>
            </p:cNvPr>
            <p:cNvSpPr>
              <a:spLocks noChangeAspect="1" noEditPoints="1"/>
            </p:cNvSpPr>
            <p:nvPr/>
          </p:nvSpPr>
          <p:spPr bwMode="auto">
            <a:xfrm>
              <a:off x="11105601" y="3231122"/>
              <a:ext cx="348212" cy="33789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130" name="Straight Connector 129">
              <a:extLst>
                <a:ext uri="{FF2B5EF4-FFF2-40B4-BE49-F238E27FC236}">
                  <a16:creationId xmlns:a16="http://schemas.microsoft.com/office/drawing/2014/main" id="{BDFB565B-306F-423A-BC14-06B2CD4090F1}"/>
                </a:ext>
              </a:extLst>
            </p:cNvPr>
            <p:cNvCxnSpPr>
              <a:stCxn id="30" idx="1"/>
              <a:endCxn id="30" idx="3"/>
            </p:cNvCxnSpPr>
            <p:nvPr/>
          </p:nvCxnSpPr>
          <p:spPr>
            <a:xfrm>
              <a:off x="11280227" y="3231122"/>
              <a:ext cx="0" cy="337894"/>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85" name="TextBox 84">
            <a:extLst>
              <a:ext uri="{FF2B5EF4-FFF2-40B4-BE49-F238E27FC236}">
                <a16:creationId xmlns:a16="http://schemas.microsoft.com/office/drawing/2014/main" id="{E1AD68B6-C9AF-4D9D-B51E-C29A19D5FFEC}"/>
              </a:ext>
            </a:extLst>
          </p:cNvPr>
          <p:cNvSpPr txBox="1"/>
          <p:nvPr/>
        </p:nvSpPr>
        <p:spPr>
          <a:xfrm>
            <a:off x="9021601" y="4433647"/>
            <a:ext cx="1205801"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Firewall</a:t>
            </a:r>
          </a:p>
        </p:txBody>
      </p:sp>
      <p:pic>
        <p:nvPicPr>
          <p:cNvPr id="116" name="Graphic 115">
            <a:extLst>
              <a:ext uri="{FF2B5EF4-FFF2-40B4-BE49-F238E27FC236}">
                <a16:creationId xmlns:a16="http://schemas.microsoft.com/office/drawing/2014/main" id="{588B9E63-3E1F-AF4E-A1E3-A962071C0F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1009" y="250264"/>
            <a:ext cx="770396" cy="770396"/>
          </a:xfrm>
          <a:prstGeom prst="rect">
            <a:avLst/>
          </a:prstGeom>
        </p:spPr>
      </p:pic>
      <p:pic>
        <p:nvPicPr>
          <p:cNvPr id="80" name="Graphic 79">
            <a:extLst>
              <a:ext uri="{FF2B5EF4-FFF2-40B4-BE49-F238E27FC236}">
                <a16:creationId xmlns:a16="http://schemas.microsoft.com/office/drawing/2014/main" id="{64AB9668-9FC3-4B75-B288-DE71E93597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06534" y="3484566"/>
            <a:ext cx="744870" cy="744870"/>
          </a:xfrm>
          <a:prstGeom prst="rect">
            <a:avLst/>
          </a:prstGeom>
        </p:spPr>
      </p:pic>
      <p:sp>
        <p:nvSpPr>
          <p:cNvPr id="8" name="Rectangle 7">
            <a:extLst>
              <a:ext uri="{FF2B5EF4-FFF2-40B4-BE49-F238E27FC236}">
                <a16:creationId xmlns:a16="http://schemas.microsoft.com/office/drawing/2014/main" id="{309A110A-4A5A-44FF-8C3E-680E2A7BD3E9}"/>
              </a:ext>
            </a:extLst>
          </p:cNvPr>
          <p:cNvSpPr>
            <a:spLocks noChangeArrowheads="1"/>
          </p:cNvSpPr>
          <p:nvPr/>
        </p:nvSpPr>
        <p:spPr bwMode="auto">
          <a:xfrm>
            <a:off x="174812" y="247491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8528" rIns="0" bIns="76176" numCol="1" anchor="ctr" anchorCtr="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8">
            <a:extLst>
              <a:ext uri="{FF2B5EF4-FFF2-40B4-BE49-F238E27FC236}">
                <a16:creationId xmlns:a16="http://schemas.microsoft.com/office/drawing/2014/main" id="{1C86C2C7-44AD-4B73-AF48-6BC5CA6C6827}"/>
              </a:ext>
            </a:extLst>
          </p:cNvPr>
          <p:cNvSpPr>
            <a:spLocks noChangeArrowheads="1"/>
          </p:cNvSpPr>
          <p:nvPr/>
        </p:nvSpPr>
        <p:spPr bwMode="auto">
          <a:xfrm>
            <a:off x="174812" y="464661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8528" rIns="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88" name="Text Placeholder 3">
            <a:extLst>
              <a:ext uri="{FF2B5EF4-FFF2-40B4-BE49-F238E27FC236}">
                <a16:creationId xmlns:a16="http://schemas.microsoft.com/office/drawing/2014/main" id="{EF994C68-EA95-4959-8431-9F3EA23DC0BE}"/>
              </a:ext>
            </a:extLst>
          </p:cNvPr>
          <p:cNvSpPr txBox="1">
            <a:spLocks/>
          </p:cNvSpPr>
          <p:nvPr/>
        </p:nvSpPr>
        <p:spPr>
          <a:xfrm>
            <a:off x="318659" y="4853102"/>
            <a:ext cx="6166953" cy="1287788"/>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rPr>
              <a:t>NAT Rules</a:t>
            </a:r>
          </a:p>
          <a:p>
            <a:pPr marL="685800" marR="0" lvl="1" indent="-228600" algn="l" defTabSz="914400" rtl="0" eaLnBrk="1" fontAlgn="auto" latinLnBrk="0" hangingPunct="1">
              <a:lnSpc>
                <a:spcPct val="150000"/>
              </a:lnSpc>
              <a:spcBef>
                <a:spcPts val="50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TCP Port 9000, 22 and 443 for API server FQDN and IP Address</a:t>
            </a:r>
            <a:b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TCP port 443 for the above FQDNs</a:t>
            </a:r>
          </a:p>
        </p:txBody>
      </p:sp>
      <p:pic>
        <p:nvPicPr>
          <p:cNvPr id="75" name="Picture 74">
            <a:extLst>
              <a:ext uri="{FF2B5EF4-FFF2-40B4-BE49-F238E27FC236}">
                <a16:creationId xmlns:a16="http://schemas.microsoft.com/office/drawing/2014/main" id="{1EB5DF33-8E42-B341-9369-1DAC91245475}"/>
              </a:ext>
            </a:extLst>
          </p:cNvPr>
          <p:cNvPicPr>
            <a:picLocks noChangeAspect="1"/>
          </p:cNvPicPr>
          <p:nvPr/>
        </p:nvPicPr>
        <p:blipFill>
          <a:blip r:embed="rId5"/>
          <a:stretch>
            <a:fillRect/>
          </a:stretch>
        </p:blipFill>
        <p:spPr>
          <a:xfrm>
            <a:off x="211116" y="6346520"/>
            <a:ext cx="1517649" cy="501497"/>
          </a:xfrm>
          <a:prstGeom prst="rect">
            <a:avLst/>
          </a:prstGeom>
        </p:spPr>
      </p:pic>
      <p:sp>
        <p:nvSpPr>
          <p:cNvPr id="78" name="Text Placeholder 3">
            <a:extLst>
              <a:ext uri="{FF2B5EF4-FFF2-40B4-BE49-F238E27FC236}">
                <a16:creationId xmlns:a16="http://schemas.microsoft.com/office/drawing/2014/main" id="{4B117F75-3E1B-8F42-817A-B921099A55DF}"/>
              </a:ext>
            </a:extLst>
          </p:cNvPr>
          <p:cNvSpPr txBox="1">
            <a:spLocks/>
          </p:cNvSpPr>
          <p:nvPr/>
        </p:nvSpPr>
        <p:spPr>
          <a:xfrm>
            <a:off x="1429533" y="409302"/>
            <a:ext cx="10662088" cy="65241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000" b="1" i="0" kern="1200" spc="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North/South Traffic in AKS with Azure Firewall</a:t>
            </a:r>
            <a:endParaRPr kumimoji="0" lang="en-US" sz="3600" b="1" i="0" u="none" strike="noStrike" kern="1200" cap="none" spc="0" normalizeH="0" baseline="0" noProof="0" dirty="0">
              <a:ln>
                <a:noFill/>
              </a:ln>
              <a:solidFill>
                <a:srgbClr val="0078D3"/>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750663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1E69E4E-1200-B042-9B7D-FAC42D8BB12A}"/>
              </a:ext>
            </a:extLst>
          </p:cNvPr>
          <p:cNvSpPr>
            <a:spLocks noGrp="1"/>
          </p:cNvSpPr>
          <p:nvPr>
            <p:ph type="body" sz="quarter" idx="11"/>
          </p:nvPr>
        </p:nvSpPr>
        <p:spPr/>
        <p:txBody>
          <a:bodyPr/>
          <a:lstStyle/>
          <a:p>
            <a:r>
              <a:rPr lang="en-US" dirty="0"/>
              <a:t>Cluster Security</a:t>
            </a:r>
          </a:p>
        </p:txBody>
      </p:sp>
      <p:sp>
        <p:nvSpPr>
          <p:cNvPr id="7" name="Text Placeholder 6">
            <a:extLst>
              <a:ext uri="{FF2B5EF4-FFF2-40B4-BE49-F238E27FC236}">
                <a16:creationId xmlns:a16="http://schemas.microsoft.com/office/drawing/2014/main" id="{973D68BF-08BA-0342-B997-E58E59A641F7}"/>
              </a:ext>
            </a:extLst>
          </p:cNvPr>
          <p:cNvSpPr>
            <a:spLocks noGrp="1"/>
          </p:cNvSpPr>
          <p:nvPr>
            <p:ph type="body" sz="quarter" idx="12"/>
          </p:nvPr>
        </p:nvSpPr>
        <p:spPr/>
        <p:txBody>
          <a:bodyPr/>
          <a:lstStyle/>
          <a:p>
            <a:r>
              <a:rPr lang="en-US" sz="2400" dirty="0"/>
              <a:t>Securing Ingress Traffic</a:t>
            </a:r>
          </a:p>
        </p:txBody>
      </p:sp>
      <p:pic>
        <p:nvPicPr>
          <p:cNvPr id="4" name="Picture 3">
            <a:extLst>
              <a:ext uri="{FF2B5EF4-FFF2-40B4-BE49-F238E27FC236}">
                <a16:creationId xmlns:a16="http://schemas.microsoft.com/office/drawing/2014/main" id="{C09C43DB-9C8C-AE4A-8496-6BF04B465F3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74775" y="1617659"/>
            <a:ext cx="4149549" cy="4149549"/>
          </a:xfrm>
          <a:prstGeom prst="rect">
            <a:avLst/>
          </a:prstGeom>
        </p:spPr>
      </p:pic>
      <p:pic>
        <p:nvPicPr>
          <p:cNvPr id="5" name="Picture 4">
            <a:extLst>
              <a:ext uri="{FF2B5EF4-FFF2-40B4-BE49-F238E27FC236}">
                <a16:creationId xmlns:a16="http://schemas.microsoft.com/office/drawing/2014/main" id="{DAA0ADEF-E5D0-7A48-861E-7F698679C86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17225" y="1617659"/>
            <a:ext cx="4149549" cy="4149549"/>
          </a:xfrm>
          <a:prstGeom prst="rect">
            <a:avLst/>
          </a:prstGeom>
        </p:spPr>
      </p:pic>
    </p:spTree>
    <p:extLst>
      <p:ext uri="{BB962C8B-B14F-4D97-AF65-F5344CB8AC3E}">
        <p14:creationId xmlns:p14="http://schemas.microsoft.com/office/powerpoint/2010/main" val="4246115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 Placeholder 4">
            <a:extLst>
              <a:ext uri="{FF2B5EF4-FFF2-40B4-BE49-F238E27FC236}">
                <a16:creationId xmlns:a16="http://schemas.microsoft.com/office/drawing/2014/main" id="{83B41427-19A8-4E88-9946-022839F07DC7}"/>
              </a:ext>
            </a:extLst>
          </p:cNvPr>
          <p:cNvSpPr txBox="1">
            <a:spLocks/>
          </p:cNvSpPr>
          <p:nvPr/>
        </p:nvSpPr>
        <p:spPr>
          <a:xfrm>
            <a:off x="588265" y="1434370"/>
            <a:ext cx="3160184" cy="4598822"/>
          </a:xfrm>
          <a:prstGeom prst="rect">
            <a:avLst/>
          </a:prstGeom>
          <a:solidFill>
            <a:schemeClr val="bg1">
              <a:lumMod val="95000"/>
            </a:schemeClr>
          </a:solidFill>
        </p:spPr>
        <p:txBody>
          <a:bodyPr vert="horz" lIns="182880" tIns="45720" rIns="18288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kind</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Ingress</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metadata</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name</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contoso</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-ingress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a:t>
            </a: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annotations:</a:t>
            </a: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kubernetes.io</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ingress.class</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PublicIngress</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spec</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800000"/>
                </a:solidFill>
                <a:effectLst/>
                <a:uLnTx/>
                <a:uFillTx/>
                <a:latin typeface="Menlo" panose="020B0609030804020204" pitchFamily="49" charset="0"/>
                <a:ea typeface="+mn-ea"/>
                <a:cs typeface="+mn-cs"/>
              </a:rPr>
              <a:t>tls</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 </a:t>
            </a: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hosts</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contoso.com</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800000"/>
                </a:solidFill>
                <a:effectLst/>
                <a:uLnTx/>
                <a:uFillTx/>
                <a:latin typeface="Menlo" panose="020B0609030804020204" pitchFamily="49" charset="0"/>
                <a:ea typeface="+mn-ea"/>
                <a:cs typeface="+mn-cs"/>
              </a:rPr>
              <a:t>secretName</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contoso</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-secret</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rules</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 </a:t>
            </a: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host</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contoso.com</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http</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paths</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 </a:t>
            </a: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path</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/a</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backend</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800000"/>
                </a:solidFill>
                <a:effectLst/>
                <a:uLnTx/>
                <a:uFillTx/>
                <a:latin typeface="Menlo" panose="020B0609030804020204" pitchFamily="49" charset="0"/>
                <a:ea typeface="+mn-ea"/>
                <a:cs typeface="+mn-cs"/>
              </a:rPr>
              <a:t>serviceName</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servicea</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800000"/>
                </a:solidFill>
                <a:effectLst/>
                <a:uLnTx/>
                <a:uFillTx/>
                <a:latin typeface="Menlo" panose="020B0609030804020204" pitchFamily="49" charset="0"/>
                <a:ea typeface="+mn-ea"/>
                <a:cs typeface="+mn-cs"/>
              </a:rPr>
              <a:t>servicePort</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9885A"/>
                </a:solidFill>
                <a:effectLst/>
                <a:uLnTx/>
                <a:uFillTx/>
                <a:latin typeface="Menlo" panose="020B0609030804020204" pitchFamily="49" charset="0"/>
                <a:ea typeface="+mn-ea"/>
                <a:cs typeface="+mn-cs"/>
              </a:rPr>
              <a:t>80</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 </a:t>
            </a: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path</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000FF"/>
                </a:solidFill>
                <a:effectLst/>
                <a:uLnTx/>
                <a:uFillTx/>
                <a:latin typeface="Menlo" panose="020B0609030804020204" pitchFamily="49" charset="0"/>
                <a:ea typeface="+mn-ea"/>
                <a:cs typeface="+mn-cs"/>
              </a:rPr>
              <a:t>/b</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backend</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800000"/>
                </a:solidFill>
                <a:effectLst/>
                <a:uLnTx/>
                <a:uFillTx/>
                <a:latin typeface="Menlo" panose="020B0609030804020204" pitchFamily="49" charset="0"/>
                <a:ea typeface="+mn-ea"/>
                <a:cs typeface="+mn-cs"/>
              </a:rPr>
              <a:t>serviceName</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0000FF"/>
                </a:solidFill>
                <a:effectLst/>
                <a:uLnTx/>
                <a:uFillTx/>
                <a:latin typeface="Menlo" panose="020B0609030804020204" pitchFamily="49" charset="0"/>
                <a:ea typeface="+mn-ea"/>
                <a:cs typeface="+mn-cs"/>
              </a:rPr>
              <a:t>serviceb</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00000"/>
                </a:solidFill>
                <a:effectLst/>
                <a:uLnTx/>
                <a:uFillTx/>
                <a:latin typeface="Menlo" panose="020B0609030804020204" pitchFamily="49" charset="0"/>
                <a:ea typeface="+mn-ea"/>
                <a:cs typeface="+mn-cs"/>
              </a:rPr>
              <a:t>         </a:t>
            </a:r>
            <a:r>
              <a:rPr kumimoji="0" lang="en-US" sz="1200" b="0" i="0" u="none" strike="noStrike" kern="1200" cap="none" spc="0" normalizeH="0" baseline="0" noProof="0" err="1">
                <a:ln>
                  <a:noFill/>
                </a:ln>
                <a:solidFill>
                  <a:srgbClr val="800000"/>
                </a:solidFill>
                <a:effectLst/>
                <a:uLnTx/>
                <a:uFillTx/>
                <a:latin typeface="Menlo" panose="020B0609030804020204" pitchFamily="49" charset="0"/>
                <a:ea typeface="+mn-ea"/>
                <a:cs typeface="+mn-cs"/>
              </a:rPr>
              <a:t>servicePort</a:t>
            </a:r>
            <a: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t>: </a:t>
            </a:r>
            <a:r>
              <a:rPr kumimoji="0" lang="en-US" sz="1200" b="0" i="0" u="none" strike="noStrike" kern="1200" cap="none" spc="0" normalizeH="0" baseline="0" noProof="0">
                <a:ln>
                  <a:noFill/>
                </a:ln>
                <a:solidFill>
                  <a:srgbClr val="09885A"/>
                </a:solidFill>
                <a:effectLst/>
                <a:uLnTx/>
                <a:uFillTx/>
                <a:latin typeface="Menlo" panose="020B0609030804020204" pitchFamily="49" charset="0"/>
                <a:ea typeface="+mn-ea"/>
                <a:cs typeface="+mn-cs"/>
              </a:rPr>
              <a:t>80</a:t>
            </a: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rPr>
            </a:br>
            <a:endParaRPr kumimoji="0" lang="en-US" sz="1200" b="0" i="0" u="none" strike="noStrike" kern="1200" cap="none" spc="0" normalizeH="0" baseline="0" noProof="0">
              <a:ln>
                <a:noFill/>
              </a:ln>
              <a:solidFill>
                <a:srgbClr val="000000"/>
              </a:solidFill>
              <a:effectLst/>
              <a:uLnTx/>
              <a:uFillTx/>
              <a:latin typeface="Menlo" panose="020B0609030804020204" pitchFamily="49" charset="0"/>
              <a:ea typeface="+mn-ea"/>
              <a:cs typeface="+mn-cs"/>
            </a:endParaRPr>
          </a:p>
        </p:txBody>
      </p:sp>
      <p:sp>
        <p:nvSpPr>
          <p:cNvPr id="74" name="Rectangle: Rounded Corners 73">
            <a:extLst>
              <a:ext uri="{FF2B5EF4-FFF2-40B4-BE49-F238E27FC236}">
                <a16:creationId xmlns:a16="http://schemas.microsoft.com/office/drawing/2014/main" id="{710159AA-3F1A-4D4E-8A50-25729E236A81}"/>
              </a:ext>
            </a:extLst>
          </p:cNvPr>
          <p:cNvSpPr/>
          <p:nvPr/>
        </p:nvSpPr>
        <p:spPr bwMode="auto">
          <a:xfrm>
            <a:off x="4658373" y="2593386"/>
            <a:ext cx="5754586" cy="3712342"/>
          </a:xfrm>
          <a:prstGeom prst="roundRect">
            <a:avLst>
              <a:gd name="adj" fmla="val 3125"/>
            </a:avLst>
          </a:prstGeom>
          <a:solidFill>
            <a:srgbClr val="0078D4">
              <a:alpha val="1000"/>
            </a:srgbClr>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75" name="Title 1">
            <a:extLst>
              <a:ext uri="{FF2B5EF4-FFF2-40B4-BE49-F238E27FC236}">
                <a16:creationId xmlns:a16="http://schemas.microsoft.com/office/drawing/2014/main" id="{186DB34D-709F-4420-B3D9-92EE57A1F0A0}"/>
              </a:ext>
            </a:extLst>
          </p:cNvPr>
          <p:cNvSpPr txBox="1">
            <a:spLocks/>
          </p:cNvSpPr>
          <p:nvPr/>
        </p:nvSpPr>
        <p:spPr>
          <a:xfrm>
            <a:off x="4658373" y="2393010"/>
            <a:ext cx="233723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Azure AKS </a:t>
            </a:r>
            <a:r>
              <a:rPr kumimoji="0" lang="en-US" sz="10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VNet</a:t>
            </a:r>
            <a:endPar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76" name="Rectangle 75">
            <a:extLst>
              <a:ext uri="{FF2B5EF4-FFF2-40B4-BE49-F238E27FC236}">
                <a16:creationId xmlns:a16="http://schemas.microsoft.com/office/drawing/2014/main" id="{8984549F-8816-4BB7-8F2D-857B5EAC31E0}"/>
              </a:ext>
            </a:extLst>
          </p:cNvPr>
          <p:cNvSpPr/>
          <p:nvPr/>
        </p:nvSpPr>
        <p:spPr>
          <a:xfrm>
            <a:off x="10149978" y="2385256"/>
            <a:ext cx="466381" cy="4223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7" name="Picture 76" descr="A close up of a sign&#10;&#10;Description generated with high confidence">
            <a:extLst>
              <a:ext uri="{FF2B5EF4-FFF2-40B4-BE49-F238E27FC236}">
                <a16:creationId xmlns:a16="http://schemas.microsoft.com/office/drawing/2014/main" id="{488FDA9C-519D-4ED1-B590-4B798E3345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8569" y="2410969"/>
            <a:ext cx="358395" cy="358395"/>
          </a:xfrm>
          <a:prstGeom prst="rect">
            <a:avLst/>
          </a:prstGeom>
        </p:spPr>
      </p:pic>
      <p:sp>
        <p:nvSpPr>
          <p:cNvPr id="196" name="Rectangle: Rounded Corners 195">
            <a:extLst>
              <a:ext uri="{FF2B5EF4-FFF2-40B4-BE49-F238E27FC236}">
                <a16:creationId xmlns:a16="http://schemas.microsoft.com/office/drawing/2014/main" id="{6F928A21-DC02-41D4-8344-9A2FC54CA01F}"/>
              </a:ext>
            </a:extLst>
          </p:cNvPr>
          <p:cNvSpPr/>
          <p:nvPr/>
        </p:nvSpPr>
        <p:spPr bwMode="auto">
          <a:xfrm>
            <a:off x="4959414" y="4092016"/>
            <a:ext cx="5152504" cy="2097083"/>
          </a:xfrm>
          <a:prstGeom prst="roundRect">
            <a:avLst>
              <a:gd name="adj" fmla="val 3125"/>
            </a:avLst>
          </a:prstGeom>
          <a:solidFill>
            <a:srgbClr val="0078D4">
              <a:alpha val="1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197" name="Title 1">
            <a:extLst>
              <a:ext uri="{FF2B5EF4-FFF2-40B4-BE49-F238E27FC236}">
                <a16:creationId xmlns:a16="http://schemas.microsoft.com/office/drawing/2014/main" id="{A6B18ED8-DF93-4CA9-A9A7-43B27661ECB0}"/>
              </a:ext>
            </a:extLst>
          </p:cNvPr>
          <p:cNvSpPr txBox="1">
            <a:spLocks/>
          </p:cNvSpPr>
          <p:nvPr/>
        </p:nvSpPr>
        <p:spPr>
          <a:xfrm>
            <a:off x="4959414" y="39239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subnet</a:t>
            </a:r>
          </a:p>
        </p:txBody>
      </p:sp>
      <p:sp>
        <p:nvSpPr>
          <p:cNvPr id="194" name="Rectangle: Rounded Corners 193">
            <a:extLst>
              <a:ext uri="{FF2B5EF4-FFF2-40B4-BE49-F238E27FC236}">
                <a16:creationId xmlns:a16="http://schemas.microsoft.com/office/drawing/2014/main" id="{A5E43483-650C-480D-BA85-3600D7F5FAF4}"/>
              </a:ext>
            </a:extLst>
          </p:cNvPr>
          <p:cNvSpPr/>
          <p:nvPr/>
        </p:nvSpPr>
        <p:spPr bwMode="auto">
          <a:xfrm>
            <a:off x="5214625" y="4326301"/>
            <a:ext cx="4642083" cy="1706891"/>
          </a:xfrm>
          <a:prstGeom prst="roundRect">
            <a:avLst>
              <a:gd name="adj" fmla="val 3125"/>
            </a:avLst>
          </a:prstGeom>
          <a:solidFill>
            <a:srgbClr val="F9FBFD"/>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195" name="Title 1">
            <a:extLst>
              <a:ext uri="{FF2B5EF4-FFF2-40B4-BE49-F238E27FC236}">
                <a16:creationId xmlns:a16="http://schemas.microsoft.com/office/drawing/2014/main" id="{796F65BE-C36E-4954-963F-7C2829CF4DBE}"/>
              </a:ext>
            </a:extLst>
          </p:cNvPr>
          <p:cNvSpPr txBox="1">
            <a:spLocks/>
          </p:cNvSpPr>
          <p:nvPr/>
        </p:nvSpPr>
        <p:spPr>
          <a:xfrm>
            <a:off x="5214625" y="415767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cluster</a:t>
            </a:r>
          </a:p>
        </p:txBody>
      </p:sp>
      <p:grpSp>
        <p:nvGrpSpPr>
          <p:cNvPr id="82" name="Group 81">
            <a:extLst>
              <a:ext uri="{FF2B5EF4-FFF2-40B4-BE49-F238E27FC236}">
                <a16:creationId xmlns:a16="http://schemas.microsoft.com/office/drawing/2014/main" id="{402A741E-2CE8-413E-B2FB-313D1A23428B}"/>
              </a:ext>
            </a:extLst>
          </p:cNvPr>
          <p:cNvGrpSpPr/>
          <p:nvPr/>
        </p:nvGrpSpPr>
        <p:grpSpPr>
          <a:xfrm>
            <a:off x="4786271" y="4966141"/>
            <a:ext cx="348833" cy="348833"/>
            <a:chOff x="5782974" y="3277554"/>
            <a:chExt cx="780290" cy="780290"/>
          </a:xfrm>
        </p:grpSpPr>
        <p:sp>
          <p:nvSpPr>
            <p:cNvPr id="192" name="Rectangle 191">
              <a:extLst>
                <a:ext uri="{FF2B5EF4-FFF2-40B4-BE49-F238E27FC236}">
                  <a16:creationId xmlns:a16="http://schemas.microsoft.com/office/drawing/2014/main" id="{67B7BBF4-6AF0-4629-A5B2-592FE7923842}"/>
                </a:ext>
              </a:extLst>
            </p:cNvPr>
            <p:cNvSpPr/>
            <p:nvPr/>
          </p:nvSpPr>
          <p:spPr>
            <a:xfrm>
              <a:off x="5952781" y="3510708"/>
              <a:ext cx="451691" cy="264405"/>
            </a:xfrm>
            <a:prstGeom prst="rect">
              <a:avLst/>
            </a:prstGeom>
            <a:solidFill>
              <a:srgbClr val="FCF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3" name="Picture 192" descr="A picture containing vector graphics&#10;&#10;Description generated with high confidence">
              <a:extLst>
                <a:ext uri="{FF2B5EF4-FFF2-40B4-BE49-F238E27FC236}">
                  <a16:creationId xmlns:a16="http://schemas.microsoft.com/office/drawing/2014/main" id="{12CFDE4E-6A18-4BDA-ABA2-784E2AB849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2974" y="3277554"/>
              <a:ext cx="780290" cy="780290"/>
            </a:xfrm>
            <a:prstGeom prst="rect">
              <a:avLst/>
            </a:prstGeom>
          </p:spPr>
        </p:pic>
      </p:grpSp>
      <p:sp>
        <p:nvSpPr>
          <p:cNvPr id="95" name="globe_2" title="Icon of a sphere made of lines">
            <a:extLst>
              <a:ext uri="{FF2B5EF4-FFF2-40B4-BE49-F238E27FC236}">
                <a16:creationId xmlns:a16="http://schemas.microsoft.com/office/drawing/2014/main" id="{34EE3526-B026-4C54-BD94-049C6C4D2DC1}"/>
              </a:ext>
            </a:extLst>
          </p:cNvPr>
          <p:cNvSpPr>
            <a:spLocks noChangeAspect="1" noEditPoints="1"/>
          </p:cNvSpPr>
          <p:nvPr/>
        </p:nvSpPr>
        <p:spPr bwMode="auto">
          <a:xfrm>
            <a:off x="8584781" y="2750717"/>
            <a:ext cx="247658" cy="24765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121" name="Rectangle: Rounded Corners 117">
            <a:extLst>
              <a:ext uri="{FF2B5EF4-FFF2-40B4-BE49-F238E27FC236}">
                <a16:creationId xmlns:a16="http://schemas.microsoft.com/office/drawing/2014/main" id="{D0DB3578-54DC-45E9-A003-28C1D9322A5E}"/>
              </a:ext>
            </a:extLst>
          </p:cNvPr>
          <p:cNvSpPr/>
          <p:nvPr/>
        </p:nvSpPr>
        <p:spPr bwMode="auto">
          <a:xfrm>
            <a:off x="8275508" y="908612"/>
            <a:ext cx="866205" cy="8686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122" name="Title 1">
            <a:extLst>
              <a:ext uri="{FF2B5EF4-FFF2-40B4-BE49-F238E27FC236}">
                <a16:creationId xmlns:a16="http://schemas.microsoft.com/office/drawing/2014/main" id="{6EECA61B-80DE-474E-B8AF-0A3E2847E73A}"/>
              </a:ext>
            </a:extLst>
          </p:cNvPr>
          <p:cNvSpPr txBox="1">
            <a:spLocks/>
          </p:cNvSpPr>
          <p:nvPr/>
        </p:nvSpPr>
        <p:spPr>
          <a:xfrm>
            <a:off x="8275508" y="552272"/>
            <a:ext cx="8662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On-premises infrastructure</a:t>
            </a:r>
          </a:p>
        </p:txBody>
      </p:sp>
      <p:grpSp>
        <p:nvGrpSpPr>
          <p:cNvPr id="123" name="Group 122">
            <a:extLst>
              <a:ext uri="{FF2B5EF4-FFF2-40B4-BE49-F238E27FC236}">
                <a16:creationId xmlns:a16="http://schemas.microsoft.com/office/drawing/2014/main" id="{F709DD25-25E5-493C-988C-8BFE13AE075F}"/>
              </a:ext>
            </a:extLst>
          </p:cNvPr>
          <p:cNvGrpSpPr/>
          <p:nvPr/>
        </p:nvGrpSpPr>
        <p:grpSpPr>
          <a:xfrm>
            <a:off x="8453966" y="995277"/>
            <a:ext cx="509288" cy="695351"/>
            <a:chOff x="9518397" y="779511"/>
            <a:chExt cx="509288" cy="695351"/>
          </a:xfrm>
        </p:grpSpPr>
        <p:sp>
          <p:nvSpPr>
            <p:cNvPr id="133" name="Rectangle: Rounded Corners 118">
              <a:extLst>
                <a:ext uri="{FF2B5EF4-FFF2-40B4-BE49-F238E27FC236}">
                  <a16:creationId xmlns:a16="http://schemas.microsoft.com/office/drawing/2014/main" id="{EA7C1FA0-7B22-4456-A000-2F9BD3DDB437}"/>
                </a:ext>
              </a:extLst>
            </p:cNvPr>
            <p:cNvSpPr/>
            <p:nvPr/>
          </p:nvSpPr>
          <p:spPr bwMode="auto">
            <a:xfrm>
              <a:off x="9571873" y="1072526"/>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grpSp>
          <p:nvGrpSpPr>
            <p:cNvPr id="135" name="Group 134">
              <a:extLst>
                <a:ext uri="{FF2B5EF4-FFF2-40B4-BE49-F238E27FC236}">
                  <a16:creationId xmlns:a16="http://schemas.microsoft.com/office/drawing/2014/main" id="{91F3D1CF-C4B8-46FC-9F13-C5F5A8746005}"/>
                </a:ext>
              </a:extLst>
            </p:cNvPr>
            <p:cNvGrpSpPr/>
            <p:nvPr/>
          </p:nvGrpSpPr>
          <p:grpSpPr>
            <a:xfrm>
              <a:off x="9518397" y="779511"/>
              <a:ext cx="509288" cy="622525"/>
              <a:chOff x="10002887" y="3686634"/>
              <a:chExt cx="509288" cy="622525"/>
            </a:xfrm>
          </p:grpSpPr>
          <p:sp>
            <p:nvSpPr>
              <p:cNvPr id="144" name="Title 1">
                <a:extLst>
                  <a:ext uri="{FF2B5EF4-FFF2-40B4-BE49-F238E27FC236}">
                    <a16:creationId xmlns:a16="http://schemas.microsoft.com/office/drawing/2014/main" id="{4BF52B5C-AD8A-41FA-9B8A-9C09E27E28EC}"/>
                  </a:ext>
                </a:extLst>
              </p:cNvPr>
              <p:cNvSpPr txBox="1">
                <a:spLocks/>
              </p:cNvSpPr>
              <p:nvPr/>
            </p:nvSpPr>
            <p:spPr>
              <a:xfrm>
                <a:off x="10002887" y="3686634"/>
                <a:ext cx="509288"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Enterprise system</a:t>
                </a:r>
              </a:p>
            </p:txBody>
          </p:sp>
          <p:sp>
            <p:nvSpPr>
              <p:cNvPr id="167" name="Freeform 9">
                <a:extLst>
                  <a:ext uri="{FF2B5EF4-FFF2-40B4-BE49-F238E27FC236}">
                    <a16:creationId xmlns:a16="http://schemas.microsoft.com/office/drawing/2014/main" id="{B521A142-8EC9-4AE6-BEF2-7C7527E719F5}"/>
                  </a:ext>
                </a:extLst>
              </p:cNvPr>
              <p:cNvSpPr>
                <a:spLocks noChangeAspect="1" noEditPoints="1"/>
              </p:cNvSpPr>
              <p:nvPr/>
            </p:nvSpPr>
            <p:spPr bwMode="black">
              <a:xfrm>
                <a:off x="10099248" y="4052476"/>
                <a:ext cx="316567" cy="256683"/>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000000"/>
              </a:solidFill>
              <a:ln>
                <a:noFill/>
              </a:ln>
            </p:spPr>
            <p:txBody>
              <a:bodyPr vert="horz" wrap="square" lIns="68574" tIns="34287" rIns="68574" bIns="3428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pic>
        <p:nvPicPr>
          <p:cNvPr id="124" name="Picture 123" descr="A picture containing object&#10;&#10;Description generated with high confidence">
            <a:extLst>
              <a:ext uri="{FF2B5EF4-FFF2-40B4-BE49-F238E27FC236}">
                <a16:creationId xmlns:a16="http://schemas.microsoft.com/office/drawing/2014/main" id="{07FC99E9-2FB2-477F-913A-A837965F126A}"/>
              </a:ext>
            </a:extLst>
          </p:cNvPr>
          <p:cNvPicPr>
            <a:picLocks noChangeAspect="1"/>
          </p:cNvPicPr>
          <p:nvPr/>
        </p:nvPicPr>
        <p:blipFill rotWithShape="1">
          <a:blip r:embed="rId5">
            <a:extLst>
              <a:ext uri="{28A0092B-C50C-407E-A947-70E740481C1C}">
                <a14:useLocalDpi xmlns:a14="http://schemas.microsoft.com/office/drawing/2010/main" val="0"/>
              </a:ext>
            </a:extLst>
          </a:blip>
          <a:srcRect t="14000" b="14519"/>
          <a:stretch/>
        </p:blipFill>
        <p:spPr>
          <a:xfrm>
            <a:off x="8548358" y="2052637"/>
            <a:ext cx="320504" cy="243840"/>
          </a:xfrm>
          <a:prstGeom prst="rect">
            <a:avLst/>
          </a:prstGeom>
          <a:noFill/>
        </p:spPr>
      </p:pic>
      <p:sp>
        <p:nvSpPr>
          <p:cNvPr id="125" name="Title 1">
            <a:extLst>
              <a:ext uri="{FF2B5EF4-FFF2-40B4-BE49-F238E27FC236}">
                <a16:creationId xmlns:a16="http://schemas.microsoft.com/office/drawing/2014/main" id="{8868D7B2-D5F8-4EAC-A202-2D011B057F46}"/>
              </a:ext>
            </a:extLst>
          </p:cNvPr>
          <p:cNvSpPr txBox="1">
            <a:spLocks/>
          </p:cNvSpPr>
          <p:nvPr/>
        </p:nvSpPr>
        <p:spPr>
          <a:xfrm>
            <a:off x="8936813" y="2097613"/>
            <a:ext cx="128396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Express Route </a:t>
            </a:r>
          </a:p>
        </p:txBody>
      </p:sp>
      <p:cxnSp>
        <p:nvCxnSpPr>
          <p:cNvPr id="128" name="Straight Arrow Connector 127">
            <a:extLst>
              <a:ext uri="{FF2B5EF4-FFF2-40B4-BE49-F238E27FC236}">
                <a16:creationId xmlns:a16="http://schemas.microsoft.com/office/drawing/2014/main" id="{170E2099-263E-4794-AC46-876144B70CD7}"/>
              </a:ext>
            </a:extLst>
          </p:cNvPr>
          <p:cNvCxnSpPr>
            <a:cxnSpLocks/>
            <a:stCxn id="121" idx="2"/>
            <a:endCxn id="124" idx="0"/>
          </p:cNvCxnSpPr>
          <p:nvPr/>
        </p:nvCxnSpPr>
        <p:spPr>
          <a:xfrm flipH="1">
            <a:off x="8708610" y="1777292"/>
            <a:ext cx="1" cy="27534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9DAAC77C-4109-4958-8F8A-11D3DE6FE911}"/>
              </a:ext>
            </a:extLst>
          </p:cNvPr>
          <p:cNvCxnSpPr>
            <a:cxnSpLocks/>
            <a:endCxn id="95" idx="1"/>
          </p:cNvCxnSpPr>
          <p:nvPr/>
        </p:nvCxnSpPr>
        <p:spPr>
          <a:xfrm>
            <a:off x="8708610" y="2274807"/>
            <a:ext cx="370" cy="47591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38185C64-1054-4657-B737-40B72470E272}"/>
              </a:ext>
            </a:extLst>
          </p:cNvPr>
          <p:cNvCxnSpPr>
            <a:cxnSpLocks/>
            <a:stCxn id="95" idx="3"/>
          </p:cNvCxnSpPr>
          <p:nvPr/>
        </p:nvCxnSpPr>
        <p:spPr>
          <a:xfrm flipH="1">
            <a:off x="8708611" y="2998375"/>
            <a:ext cx="369" cy="53933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9" name="Title 1">
            <a:extLst>
              <a:ext uri="{FF2B5EF4-FFF2-40B4-BE49-F238E27FC236}">
                <a16:creationId xmlns:a16="http://schemas.microsoft.com/office/drawing/2014/main" id="{0A123C57-D8C2-4DD4-B4D6-C57DA626EAB9}"/>
              </a:ext>
            </a:extLst>
          </p:cNvPr>
          <p:cNvSpPr txBox="1">
            <a:spLocks/>
          </p:cNvSpPr>
          <p:nvPr/>
        </p:nvSpPr>
        <p:spPr>
          <a:xfrm>
            <a:off x="7865879" y="281299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Private IP</a:t>
            </a:r>
          </a:p>
        </p:txBody>
      </p:sp>
      <p:sp>
        <p:nvSpPr>
          <p:cNvPr id="84" name="Rectangle: Rounded Corners 83">
            <a:extLst>
              <a:ext uri="{FF2B5EF4-FFF2-40B4-BE49-F238E27FC236}">
                <a16:creationId xmlns:a16="http://schemas.microsoft.com/office/drawing/2014/main" id="{E899AEE8-4098-4431-BD90-114C34C24182}"/>
              </a:ext>
            </a:extLst>
          </p:cNvPr>
          <p:cNvSpPr/>
          <p:nvPr/>
        </p:nvSpPr>
        <p:spPr bwMode="auto">
          <a:xfrm>
            <a:off x="8376745" y="4595153"/>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serviceC.contoso.com</a:t>
            </a:r>
          </a:p>
        </p:txBody>
      </p:sp>
      <p:sp>
        <p:nvSpPr>
          <p:cNvPr id="200" name="Rectangle: Rounded Corners 199">
            <a:extLst>
              <a:ext uri="{FF2B5EF4-FFF2-40B4-BE49-F238E27FC236}">
                <a16:creationId xmlns:a16="http://schemas.microsoft.com/office/drawing/2014/main" id="{C5C760FE-D35A-40A6-815A-744E1D4DBC3F}"/>
              </a:ext>
            </a:extLst>
          </p:cNvPr>
          <p:cNvSpPr/>
          <p:nvPr/>
        </p:nvSpPr>
        <p:spPr bwMode="auto">
          <a:xfrm>
            <a:off x="5456079" y="4595153"/>
            <a:ext cx="2743200"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5" name="Rectangle 4">
            <a:extLst>
              <a:ext uri="{FF2B5EF4-FFF2-40B4-BE49-F238E27FC236}">
                <a16:creationId xmlns:a16="http://schemas.microsoft.com/office/drawing/2014/main" id="{22895B69-2B71-422D-8F21-294179173D05}"/>
              </a:ext>
            </a:extLst>
          </p:cNvPr>
          <p:cNvSpPr/>
          <p:nvPr/>
        </p:nvSpPr>
        <p:spPr>
          <a:xfrm>
            <a:off x="5630545" y="4618182"/>
            <a:ext cx="891591"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contoso.com/A</a:t>
            </a:r>
          </a:p>
        </p:txBody>
      </p:sp>
      <p:sp>
        <p:nvSpPr>
          <p:cNvPr id="201" name="Rectangle 200">
            <a:extLst>
              <a:ext uri="{FF2B5EF4-FFF2-40B4-BE49-F238E27FC236}">
                <a16:creationId xmlns:a16="http://schemas.microsoft.com/office/drawing/2014/main" id="{9C736C47-0A62-45A5-9C21-9EA36315B380}"/>
              </a:ext>
            </a:extLst>
          </p:cNvPr>
          <p:cNvSpPr/>
          <p:nvPr/>
        </p:nvSpPr>
        <p:spPr>
          <a:xfrm>
            <a:off x="7142544" y="4618182"/>
            <a:ext cx="885179"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contoso.com/B</a:t>
            </a:r>
          </a:p>
        </p:txBody>
      </p:sp>
      <p:sp>
        <p:nvSpPr>
          <p:cNvPr id="206" name="Rectangle: Rounded Corners 205">
            <a:extLst>
              <a:ext uri="{FF2B5EF4-FFF2-40B4-BE49-F238E27FC236}">
                <a16:creationId xmlns:a16="http://schemas.microsoft.com/office/drawing/2014/main" id="{E68A1E41-8F69-455E-ADC8-9193AE3817EA}"/>
              </a:ext>
            </a:extLst>
          </p:cNvPr>
          <p:cNvSpPr/>
          <p:nvPr/>
        </p:nvSpPr>
        <p:spPr bwMode="auto">
          <a:xfrm>
            <a:off x="5456079" y="5043255"/>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ServiceA</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07" name="Rectangle: Rounded Corners 206">
            <a:extLst>
              <a:ext uri="{FF2B5EF4-FFF2-40B4-BE49-F238E27FC236}">
                <a16:creationId xmlns:a16="http://schemas.microsoft.com/office/drawing/2014/main" id="{7B372C33-651D-4245-82CE-CA70575183F0}"/>
              </a:ext>
            </a:extLst>
          </p:cNvPr>
          <p:cNvSpPr/>
          <p:nvPr/>
        </p:nvSpPr>
        <p:spPr bwMode="auto">
          <a:xfrm>
            <a:off x="6960771" y="5043255"/>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ServiceB</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08" name="Rectangle: Rounded Corners 207">
            <a:extLst>
              <a:ext uri="{FF2B5EF4-FFF2-40B4-BE49-F238E27FC236}">
                <a16:creationId xmlns:a16="http://schemas.microsoft.com/office/drawing/2014/main" id="{B4AA460A-44CD-4761-8E0E-B2989940168D}"/>
              </a:ext>
            </a:extLst>
          </p:cNvPr>
          <p:cNvSpPr/>
          <p:nvPr/>
        </p:nvSpPr>
        <p:spPr bwMode="auto">
          <a:xfrm>
            <a:off x="8376745" y="5043255"/>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ServiceC</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cxnSp>
        <p:nvCxnSpPr>
          <p:cNvPr id="209" name="Straight Arrow Connector 208">
            <a:extLst>
              <a:ext uri="{FF2B5EF4-FFF2-40B4-BE49-F238E27FC236}">
                <a16:creationId xmlns:a16="http://schemas.microsoft.com/office/drawing/2014/main" id="{A5CB2ACB-DCDC-424E-BF1D-71E215FB851D}"/>
              </a:ext>
            </a:extLst>
          </p:cNvPr>
          <p:cNvCxnSpPr>
            <a:cxnSpLocks/>
          </p:cNvCxnSpPr>
          <p:nvPr/>
        </p:nvCxnSpPr>
        <p:spPr>
          <a:xfrm>
            <a:off x="8995999" y="4856655"/>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2B885FB3-511B-40FE-BFA6-E70570F6AF97}"/>
              </a:ext>
            </a:extLst>
          </p:cNvPr>
          <p:cNvCxnSpPr>
            <a:cxnSpLocks/>
          </p:cNvCxnSpPr>
          <p:nvPr/>
        </p:nvCxnSpPr>
        <p:spPr>
          <a:xfrm>
            <a:off x="7580025" y="4856655"/>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3E733AD9-0E12-4DA7-8A9C-E965C4BEAFFE}"/>
              </a:ext>
            </a:extLst>
          </p:cNvPr>
          <p:cNvCxnSpPr>
            <a:cxnSpLocks/>
          </p:cNvCxnSpPr>
          <p:nvPr/>
        </p:nvCxnSpPr>
        <p:spPr>
          <a:xfrm>
            <a:off x="6075333" y="4856655"/>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27F82D90-F636-46AF-8E4B-1C5DA29EB347}"/>
              </a:ext>
            </a:extLst>
          </p:cNvPr>
          <p:cNvGrpSpPr/>
          <p:nvPr/>
        </p:nvGrpSpPr>
        <p:grpSpPr>
          <a:xfrm>
            <a:off x="6960771" y="5557159"/>
            <a:ext cx="1238508" cy="366173"/>
            <a:chOff x="6790879" y="5602291"/>
            <a:chExt cx="1238508" cy="366173"/>
          </a:xfrm>
        </p:grpSpPr>
        <p:sp>
          <p:nvSpPr>
            <p:cNvPr id="214" name="Rectangle: Rounded Corners 213">
              <a:extLst>
                <a:ext uri="{FF2B5EF4-FFF2-40B4-BE49-F238E27FC236}">
                  <a16:creationId xmlns:a16="http://schemas.microsoft.com/office/drawing/2014/main" id="{01984641-3797-4B05-9FFE-1F04081D26E2}"/>
                </a:ext>
              </a:extLst>
            </p:cNvPr>
            <p:cNvSpPr/>
            <p:nvPr/>
          </p:nvSpPr>
          <p:spPr bwMode="auto">
            <a:xfrm>
              <a:off x="6790879"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15" name="Rectangle: Rounded Corners 214">
              <a:extLst>
                <a:ext uri="{FF2B5EF4-FFF2-40B4-BE49-F238E27FC236}">
                  <a16:creationId xmlns:a16="http://schemas.microsoft.com/office/drawing/2014/main" id="{F1CD4FE6-C810-403C-8109-DC60820D4D99}"/>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16" name="Rectangle: Rounded Corners 215">
              <a:extLst>
                <a:ext uri="{FF2B5EF4-FFF2-40B4-BE49-F238E27FC236}">
                  <a16:creationId xmlns:a16="http://schemas.microsoft.com/office/drawing/2014/main" id="{59C923DD-0151-4FD4-A515-7EDA7A22AFD8}"/>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20" name="Freeform: Shape 219">
              <a:extLst>
                <a:ext uri="{FF2B5EF4-FFF2-40B4-BE49-F238E27FC236}">
                  <a16:creationId xmlns:a16="http://schemas.microsoft.com/office/drawing/2014/main" id="{3D5B7CFA-06A9-4D8D-B0FB-6A546286433A}"/>
                </a:ext>
              </a:extLst>
            </p:cNvPr>
            <p:cNvSpPr/>
            <p:nvPr/>
          </p:nvSpPr>
          <p:spPr>
            <a:xfrm>
              <a:off x="6868013"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1" name="Freeform: Shape 220">
              <a:extLst>
                <a:ext uri="{FF2B5EF4-FFF2-40B4-BE49-F238E27FC236}">
                  <a16:creationId xmlns:a16="http://schemas.microsoft.com/office/drawing/2014/main" id="{FE9AA066-ECB4-4EB8-BF4A-C9B7DC4D8D4A}"/>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2" name="Freeform: Shape 221">
              <a:extLst>
                <a:ext uri="{FF2B5EF4-FFF2-40B4-BE49-F238E27FC236}">
                  <a16:creationId xmlns:a16="http://schemas.microsoft.com/office/drawing/2014/main" id="{9AA2EDF0-16CD-4975-9D7E-960DDF85CE23}"/>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23" name="Group 222">
            <a:extLst>
              <a:ext uri="{FF2B5EF4-FFF2-40B4-BE49-F238E27FC236}">
                <a16:creationId xmlns:a16="http://schemas.microsoft.com/office/drawing/2014/main" id="{622DD5FC-2BE6-4968-9944-1FA76E15FD83}"/>
              </a:ext>
            </a:extLst>
          </p:cNvPr>
          <p:cNvGrpSpPr/>
          <p:nvPr/>
        </p:nvGrpSpPr>
        <p:grpSpPr>
          <a:xfrm>
            <a:off x="8376745" y="5557159"/>
            <a:ext cx="1238508" cy="366173"/>
            <a:chOff x="6790879" y="5602291"/>
            <a:chExt cx="1238508" cy="366173"/>
          </a:xfrm>
        </p:grpSpPr>
        <p:sp>
          <p:nvSpPr>
            <p:cNvPr id="224" name="Rectangle: Rounded Corners 223">
              <a:extLst>
                <a:ext uri="{FF2B5EF4-FFF2-40B4-BE49-F238E27FC236}">
                  <a16:creationId xmlns:a16="http://schemas.microsoft.com/office/drawing/2014/main" id="{C67420B5-7668-43D6-94EB-169191B26F0E}"/>
                </a:ext>
              </a:extLst>
            </p:cNvPr>
            <p:cNvSpPr/>
            <p:nvPr/>
          </p:nvSpPr>
          <p:spPr bwMode="auto">
            <a:xfrm>
              <a:off x="6790879"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25" name="Rectangle: Rounded Corners 224">
              <a:extLst>
                <a:ext uri="{FF2B5EF4-FFF2-40B4-BE49-F238E27FC236}">
                  <a16:creationId xmlns:a16="http://schemas.microsoft.com/office/drawing/2014/main" id="{35EA80C9-6F78-4BA7-9951-820B7EC65C83}"/>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26" name="Rectangle: Rounded Corners 225">
              <a:extLst>
                <a:ext uri="{FF2B5EF4-FFF2-40B4-BE49-F238E27FC236}">
                  <a16:creationId xmlns:a16="http://schemas.microsoft.com/office/drawing/2014/main" id="{0E1B87A2-0DAF-405A-B202-61060C9CE658}"/>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27" name="Freeform: Shape 226">
              <a:extLst>
                <a:ext uri="{FF2B5EF4-FFF2-40B4-BE49-F238E27FC236}">
                  <a16:creationId xmlns:a16="http://schemas.microsoft.com/office/drawing/2014/main" id="{2AA68BA1-01B3-4101-9B60-B780D856C203}"/>
                </a:ext>
              </a:extLst>
            </p:cNvPr>
            <p:cNvSpPr/>
            <p:nvPr/>
          </p:nvSpPr>
          <p:spPr>
            <a:xfrm>
              <a:off x="6868013"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8" name="Freeform: Shape 227">
              <a:extLst>
                <a:ext uri="{FF2B5EF4-FFF2-40B4-BE49-F238E27FC236}">
                  <a16:creationId xmlns:a16="http://schemas.microsoft.com/office/drawing/2014/main" id="{AA0A8E5D-EB67-4710-A3E8-C7FEAAE556C8}"/>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9" name="Freeform: Shape 228">
              <a:extLst>
                <a:ext uri="{FF2B5EF4-FFF2-40B4-BE49-F238E27FC236}">
                  <a16:creationId xmlns:a16="http://schemas.microsoft.com/office/drawing/2014/main" id="{38D06942-546D-4341-9D46-7873439FFF03}"/>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30" name="Group 229">
            <a:extLst>
              <a:ext uri="{FF2B5EF4-FFF2-40B4-BE49-F238E27FC236}">
                <a16:creationId xmlns:a16="http://schemas.microsoft.com/office/drawing/2014/main" id="{E2B27135-C508-4E93-AF1F-5AC49A6A5759}"/>
              </a:ext>
            </a:extLst>
          </p:cNvPr>
          <p:cNvGrpSpPr/>
          <p:nvPr/>
        </p:nvGrpSpPr>
        <p:grpSpPr>
          <a:xfrm>
            <a:off x="5892453" y="5557159"/>
            <a:ext cx="802134" cy="366173"/>
            <a:chOff x="7227253" y="5602291"/>
            <a:chExt cx="802134" cy="366173"/>
          </a:xfrm>
        </p:grpSpPr>
        <p:sp>
          <p:nvSpPr>
            <p:cNvPr id="232" name="Rectangle: Rounded Corners 231">
              <a:extLst>
                <a:ext uri="{FF2B5EF4-FFF2-40B4-BE49-F238E27FC236}">
                  <a16:creationId xmlns:a16="http://schemas.microsoft.com/office/drawing/2014/main" id="{E1370C23-BE6C-46C0-9BE4-374B3DEA9914}"/>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33" name="Rectangle: Rounded Corners 232">
              <a:extLst>
                <a:ext uri="{FF2B5EF4-FFF2-40B4-BE49-F238E27FC236}">
                  <a16:creationId xmlns:a16="http://schemas.microsoft.com/office/drawing/2014/main" id="{A15EE57F-5CA2-4558-BEBB-25D8227C0C96}"/>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35" name="Freeform: Shape 234">
              <a:extLst>
                <a:ext uri="{FF2B5EF4-FFF2-40B4-BE49-F238E27FC236}">
                  <a16:creationId xmlns:a16="http://schemas.microsoft.com/office/drawing/2014/main" id="{1602EB43-29B9-4014-8198-7AAAD7CF18A9}"/>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6" name="Freeform: Shape 235">
              <a:extLst>
                <a:ext uri="{FF2B5EF4-FFF2-40B4-BE49-F238E27FC236}">
                  <a16:creationId xmlns:a16="http://schemas.microsoft.com/office/drawing/2014/main" id="{1A73969A-7408-4A19-B80A-4156AE984410}"/>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13" name="Straight Arrow Connector 12">
            <a:extLst>
              <a:ext uri="{FF2B5EF4-FFF2-40B4-BE49-F238E27FC236}">
                <a16:creationId xmlns:a16="http://schemas.microsoft.com/office/drawing/2014/main" id="{C24841CF-CA0C-4F4B-A21B-124853B3DEDE}"/>
              </a:ext>
            </a:extLst>
          </p:cNvPr>
          <p:cNvCxnSpPr>
            <a:stCxn id="206" idx="2"/>
            <a:endCxn id="232" idx="0"/>
          </p:cNvCxnSpPr>
          <p:nvPr/>
        </p:nvCxnSpPr>
        <p:spPr>
          <a:xfrm>
            <a:off x="6075333" y="5304757"/>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4F678228-9D48-4911-A2EF-F54EF69BFA28}"/>
              </a:ext>
            </a:extLst>
          </p:cNvPr>
          <p:cNvCxnSpPr>
            <a:cxnSpLocks/>
            <a:stCxn id="207" idx="2"/>
            <a:endCxn id="215" idx="0"/>
          </p:cNvCxnSpPr>
          <p:nvPr/>
        </p:nvCxnSpPr>
        <p:spPr>
          <a:xfrm>
            <a:off x="7580025" y="5304757"/>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43455DF6-6B04-4D54-B21F-F305CD7FAE23}"/>
              </a:ext>
            </a:extLst>
          </p:cNvPr>
          <p:cNvCxnSpPr>
            <a:cxnSpLocks/>
            <a:stCxn id="208" idx="2"/>
            <a:endCxn id="225" idx="0"/>
          </p:cNvCxnSpPr>
          <p:nvPr/>
        </p:nvCxnSpPr>
        <p:spPr>
          <a:xfrm>
            <a:off x="8995999" y="5304757"/>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26DF5C6F-3E4F-4EF2-931E-5DD6E88D57AD}"/>
              </a:ext>
            </a:extLst>
          </p:cNvPr>
          <p:cNvCxnSpPr>
            <a:stCxn id="206" idx="2"/>
            <a:endCxn id="233" idx="0"/>
          </p:cNvCxnSpPr>
          <p:nvPr/>
        </p:nvCxnSpPr>
        <p:spPr>
          <a:xfrm rot="16200000" flipH="1">
            <a:off x="6167319" y="5212771"/>
            <a:ext cx="252402" cy="436374"/>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Connector: Elbow 238">
            <a:extLst>
              <a:ext uri="{FF2B5EF4-FFF2-40B4-BE49-F238E27FC236}">
                <a16:creationId xmlns:a16="http://schemas.microsoft.com/office/drawing/2014/main" id="{633CA3FA-EB95-4DB2-90CF-2F6B81BE2AFC}"/>
              </a:ext>
            </a:extLst>
          </p:cNvPr>
          <p:cNvCxnSpPr>
            <a:cxnSpLocks/>
            <a:stCxn id="207" idx="2"/>
            <a:endCxn id="214" idx="0"/>
          </p:cNvCxnSpPr>
          <p:nvPr/>
        </p:nvCxnSpPr>
        <p:spPr>
          <a:xfrm rot="5400000">
            <a:off x="7235637" y="5212771"/>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Connector: Elbow 239">
            <a:extLst>
              <a:ext uri="{FF2B5EF4-FFF2-40B4-BE49-F238E27FC236}">
                <a16:creationId xmlns:a16="http://schemas.microsoft.com/office/drawing/2014/main" id="{3C27D815-7B9A-467A-AD0B-336D287FA464}"/>
              </a:ext>
            </a:extLst>
          </p:cNvPr>
          <p:cNvCxnSpPr>
            <a:cxnSpLocks/>
            <a:stCxn id="207" idx="2"/>
            <a:endCxn id="216" idx="0"/>
          </p:cNvCxnSpPr>
          <p:nvPr/>
        </p:nvCxnSpPr>
        <p:spPr>
          <a:xfrm rot="16200000" flipH="1">
            <a:off x="7672011" y="5212771"/>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Connector: Elbow 240">
            <a:extLst>
              <a:ext uri="{FF2B5EF4-FFF2-40B4-BE49-F238E27FC236}">
                <a16:creationId xmlns:a16="http://schemas.microsoft.com/office/drawing/2014/main" id="{F1983233-DCE5-40CD-B0A9-B1D81B402ED0}"/>
              </a:ext>
            </a:extLst>
          </p:cNvPr>
          <p:cNvCxnSpPr>
            <a:cxnSpLocks/>
            <a:stCxn id="208" idx="2"/>
            <a:endCxn id="224" idx="0"/>
          </p:cNvCxnSpPr>
          <p:nvPr/>
        </p:nvCxnSpPr>
        <p:spPr>
          <a:xfrm rot="5400000">
            <a:off x="8651611" y="5212771"/>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Connector: Elbow 241">
            <a:extLst>
              <a:ext uri="{FF2B5EF4-FFF2-40B4-BE49-F238E27FC236}">
                <a16:creationId xmlns:a16="http://schemas.microsoft.com/office/drawing/2014/main" id="{847570E8-9718-4751-B28C-42F579074F32}"/>
              </a:ext>
            </a:extLst>
          </p:cNvPr>
          <p:cNvCxnSpPr>
            <a:cxnSpLocks/>
            <a:stCxn id="208" idx="2"/>
            <a:endCxn id="226" idx="0"/>
          </p:cNvCxnSpPr>
          <p:nvPr/>
        </p:nvCxnSpPr>
        <p:spPr>
          <a:xfrm rot="16200000" flipH="1">
            <a:off x="9087985" y="5212771"/>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4" name="Title 1">
            <a:extLst>
              <a:ext uri="{FF2B5EF4-FFF2-40B4-BE49-F238E27FC236}">
                <a16:creationId xmlns:a16="http://schemas.microsoft.com/office/drawing/2014/main" id="{F1C49572-E0C3-4F42-A7C0-AD7F9CC7DA0A}"/>
              </a:ext>
            </a:extLst>
          </p:cNvPr>
          <p:cNvSpPr txBox="1">
            <a:spLocks/>
          </p:cNvSpPr>
          <p:nvPr/>
        </p:nvSpPr>
        <p:spPr>
          <a:xfrm>
            <a:off x="5297252" y="4394538"/>
            <a:ext cx="695694"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PublicIngress</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245" name="Title 1">
            <a:extLst>
              <a:ext uri="{FF2B5EF4-FFF2-40B4-BE49-F238E27FC236}">
                <a16:creationId xmlns:a16="http://schemas.microsoft.com/office/drawing/2014/main" id="{529374A5-CC80-4E3A-8B3E-873D6AB023A6}"/>
              </a:ext>
            </a:extLst>
          </p:cNvPr>
          <p:cNvSpPr txBox="1">
            <a:spLocks/>
          </p:cNvSpPr>
          <p:nvPr/>
        </p:nvSpPr>
        <p:spPr>
          <a:xfrm>
            <a:off x="9085219" y="4394538"/>
            <a:ext cx="695694"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PrivateIngress</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grpSp>
        <p:nvGrpSpPr>
          <p:cNvPr id="247" name="Group 246">
            <a:extLst>
              <a:ext uri="{FF2B5EF4-FFF2-40B4-BE49-F238E27FC236}">
                <a16:creationId xmlns:a16="http://schemas.microsoft.com/office/drawing/2014/main" id="{829EB8E3-46D5-4345-9F55-ED1DC9C1E9D5}"/>
              </a:ext>
            </a:extLst>
          </p:cNvPr>
          <p:cNvGrpSpPr/>
          <p:nvPr/>
        </p:nvGrpSpPr>
        <p:grpSpPr>
          <a:xfrm>
            <a:off x="7865879" y="3537705"/>
            <a:ext cx="1002538" cy="1049329"/>
            <a:chOff x="7770629" y="3758283"/>
            <a:chExt cx="1002538" cy="1049329"/>
          </a:xfrm>
        </p:grpSpPr>
        <p:pic>
          <p:nvPicPr>
            <p:cNvPr id="79" name="Graphic 78">
              <a:extLst>
                <a:ext uri="{FF2B5EF4-FFF2-40B4-BE49-F238E27FC236}">
                  <a16:creationId xmlns:a16="http://schemas.microsoft.com/office/drawing/2014/main" id="{86B3791E-04A5-48D9-BCA4-8B25C9C5710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53554" y="3758283"/>
              <a:ext cx="319613" cy="319613"/>
            </a:xfrm>
            <a:prstGeom prst="rect">
              <a:avLst/>
            </a:prstGeom>
          </p:spPr>
        </p:pic>
        <p:sp>
          <p:nvSpPr>
            <p:cNvPr id="93" name="Title 1">
              <a:extLst>
                <a:ext uri="{FF2B5EF4-FFF2-40B4-BE49-F238E27FC236}">
                  <a16:creationId xmlns:a16="http://schemas.microsoft.com/office/drawing/2014/main" id="{7132C249-78C1-43E8-A654-11BD298A2796}"/>
                </a:ext>
              </a:extLst>
            </p:cNvPr>
            <p:cNvSpPr txBox="1">
              <a:spLocks/>
            </p:cNvSpPr>
            <p:nvPr/>
          </p:nvSpPr>
          <p:spPr>
            <a:xfrm>
              <a:off x="7770629" y="385653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Internal LB</a:t>
              </a:r>
            </a:p>
          </p:txBody>
        </p:sp>
        <p:cxnSp>
          <p:nvCxnSpPr>
            <p:cNvPr id="246" name="Straight Arrow Connector 245">
              <a:extLst>
                <a:ext uri="{FF2B5EF4-FFF2-40B4-BE49-F238E27FC236}">
                  <a16:creationId xmlns:a16="http://schemas.microsoft.com/office/drawing/2014/main" id="{B77A1A49-2318-4376-A4A6-0DD9D735C053}"/>
                </a:ext>
              </a:extLst>
            </p:cNvPr>
            <p:cNvCxnSpPr>
              <a:cxnSpLocks/>
              <a:stCxn id="79" idx="2"/>
            </p:cNvCxnSpPr>
            <p:nvPr/>
          </p:nvCxnSpPr>
          <p:spPr>
            <a:xfrm>
              <a:off x="8613361" y="4077896"/>
              <a:ext cx="0" cy="7297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249" name="Graphic 248">
            <a:extLst>
              <a:ext uri="{FF2B5EF4-FFF2-40B4-BE49-F238E27FC236}">
                <a16:creationId xmlns:a16="http://schemas.microsoft.com/office/drawing/2014/main" id="{1D77D513-0BFD-4C6D-9688-4E56DFE4B2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7268" y="3537705"/>
            <a:ext cx="319613" cy="319613"/>
          </a:xfrm>
          <a:prstGeom prst="rect">
            <a:avLst/>
          </a:prstGeom>
        </p:spPr>
      </p:pic>
      <p:sp>
        <p:nvSpPr>
          <p:cNvPr id="250" name="Title 1">
            <a:extLst>
              <a:ext uri="{FF2B5EF4-FFF2-40B4-BE49-F238E27FC236}">
                <a16:creationId xmlns:a16="http://schemas.microsoft.com/office/drawing/2014/main" id="{B7FAD3F1-F2B5-499C-8917-B09738964C65}"/>
              </a:ext>
            </a:extLst>
          </p:cNvPr>
          <p:cNvSpPr txBox="1">
            <a:spLocks/>
          </p:cNvSpPr>
          <p:nvPr/>
        </p:nvSpPr>
        <p:spPr>
          <a:xfrm>
            <a:off x="5471421" y="3635956"/>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Public LB</a:t>
            </a:r>
          </a:p>
        </p:txBody>
      </p:sp>
      <p:cxnSp>
        <p:nvCxnSpPr>
          <p:cNvPr id="251" name="Straight Arrow Connector 250">
            <a:extLst>
              <a:ext uri="{FF2B5EF4-FFF2-40B4-BE49-F238E27FC236}">
                <a16:creationId xmlns:a16="http://schemas.microsoft.com/office/drawing/2014/main" id="{1362E5FE-615C-4623-B78E-43ADDDC39D14}"/>
              </a:ext>
            </a:extLst>
          </p:cNvPr>
          <p:cNvCxnSpPr>
            <a:cxnSpLocks/>
          </p:cNvCxnSpPr>
          <p:nvPr/>
        </p:nvCxnSpPr>
        <p:spPr>
          <a:xfrm>
            <a:off x="6317074" y="3857318"/>
            <a:ext cx="0" cy="7297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2" name="Freeform 13" title="Icon of a cloud">
            <a:extLst>
              <a:ext uri="{FF2B5EF4-FFF2-40B4-BE49-F238E27FC236}">
                <a16:creationId xmlns:a16="http://schemas.microsoft.com/office/drawing/2014/main" id="{45895C7B-E33B-495A-B997-0F1AB9D77F81}"/>
              </a:ext>
            </a:extLst>
          </p:cNvPr>
          <p:cNvSpPr>
            <a:spLocks noChangeAspect="1"/>
          </p:cNvSpPr>
          <p:nvPr/>
        </p:nvSpPr>
        <p:spPr bwMode="auto">
          <a:xfrm>
            <a:off x="6044356" y="1474455"/>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cxnSp>
        <p:nvCxnSpPr>
          <p:cNvPr id="253" name="Straight Arrow Connector 252">
            <a:extLst>
              <a:ext uri="{FF2B5EF4-FFF2-40B4-BE49-F238E27FC236}">
                <a16:creationId xmlns:a16="http://schemas.microsoft.com/office/drawing/2014/main" id="{FFEFFB9F-BF18-43FF-B38F-D880D3847BFB}"/>
              </a:ext>
            </a:extLst>
          </p:cNvPr>
          <p:cNvCxnSpPr>
            <a:cxnSpLocks/>
            <a:endCxn id="249" idx="0"/>
          </p:cNvCxnSpPr>
          <p:nvPr/>
        </p:nvCxnSpPr>
        <p:spPr>
          <a:xfrm>
            <a:off x="6317075" y="1770907"/>
            <a:ext cx="0" cy="176679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6" name="Title 1">
            <a:extLst>
              <a:ext uri="{FF2B5EF4-FFF2-40B4-BE49-F238E27FC236}">
                <a16:creationId xmlns:a16="http://schemas.microsoft.com/office/drawing/2014/main" id="{9C6F74ED-52D2-4AC7-B500-2A4E5FD564AD}"/>
              </a:ext>
            </a:extLst>
          </p:cNvPr>
          <p:cNvSpPr txBox="1">
            <a:spLocks/>
          </p:cNvSpPr>
          <p:nvPr/>
        </p:nvSpPr>
        <p:spPr>
          <a:xfrm>
            <a:off x="5595772" y="333396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Public IP</a:t>
            </a:r>
          </a:p>
        </p:txBody>
      </p:sp>
      <p:sp>
        <p:nvSpPr>
          <p:cNvPr id="78" name="Text Placeholder 3">
            <a:extLst>
              <a:ext uri="{FF2B5EF4-FFF2-40B4-BE49-F238E27FC236}">
                <a16:creationId xmlns:a16="http://schemas.microsoft.com/office/drawing/2014/main" id="{28CF5DC7-E379-C240-A25A-076CA082FC67}"/>
              </a:ext>
            </a:extLst>
          </p:cNvPr>
          <p:cNvSpPr txBox="1">
            <a:spLocks/>
          </p:cNvSpPr>
          <p:nvPr/>
        </p:nvSpPr>
        <p:spPr>
          <a:xfrm>
            <a:off x="365761" y="409302"/>
            <a:ext cx="10622030" cy="65241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000" b="1" i="0" kern="1200" spc="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Ingress</a:t>
            </a:r>
            <a:endParaRPr kumimoji="0" lang="en-US" sz="4000" b="1" i="0" u="none" strike="noStrike" kern="1200" cap="none" spc="0" normalizeH="0" baseline="0" noProof="0" dirty="0">
              <a:ln>
                <a:noFill/>
              </a:ln>
              <a:solidFill>
                <a:srgbClr val="0078D3"/>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323281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1"/>
                                        </p:tgtEl>
                                        <p:attrNameLst>
                                          <p:attrName>style.visibility</p:attrName>
                                        </p:attrNameLst>
                                      </p:cBhvr>
                                      <p:to>
                                        <p:strVal val="visible"/>
                                      </p:to>
                                    </p:set>
                                    <p:animEffect transition="in" filter="fade">
                                      <p:cBhvr>
                                        <p:cTn id="10" dur="500"/>
                                        <p:tgtEl>
                                          <p:spTgt spid="1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2"/>
                                        </p:tgtEl>
                                        <p:attrNameLst>
                                          <p:attrName>style.visibility</p:attrName>
                                        </p:attrNameLst>
                                      </p:cBhvr>
                                      <p:to>
                                        <p:strVal val="visible"/>
                                      </p:to>
                                    </p:set>
                                    <p:animEffect transition="in" filter="fade">
                                      <p:cBhvr>
                                        <p:cTn id="13" dur="500"/>
                                        <p:tgtEl>
                                          <p:spTgt spid="122"/>
                                        </p:tgtEl>
                                      </p:cBhvr>
                                    </p:animEffect>
                                  </p:childTnLst>
                                </p:cTn>
                              </p:par>
                              <p:par>
                                <p:cTn id="14" presetID="10" presetClass="entr" presetSubtype="0" fill="hold" nodeType="withEffect">
                                  <p:stCondLst>
                                    <p:cond delay="0"/>
                                  </p:stCondLst>
                                  <p:childTnLst>
                                    <p:set>
                                      <p:cBhvr>
                                        <p:cTn id="15" dur="1" fill="hold">
                                          <p:stCondLst>
                                            <p:cond delay="0"/>
                                          </p:stCondLst>
                                        </p:cTn>
                                        <p:tgtEl>
                                          <p:spTgt spid="123"/>
                                        </p:tgtEl>
                                        <p:attrNameLst>
                                          <p:attrName>style.visibility</p:attrName>
                                        </p:attrNameLst>
                                      </p:cBhvr>
                                      <p:to>
                                        <p:strVal val="visible"/>
                                      </p:to>
                                    </p:set>
                                    <p:animEffect transition="in" filter="fade">
                                      <p:cBhvr>
                                        <p:cTn id="16" dur="500"/>
                                        <p:tgtEl>
                                          <p:spTgt spid="123"/>
                                        </p:tgtEl>
                                      </p:cBhvr>
                                    </p:animEffect>
                                  </p:childTnLst>
                                </p:cTn>
                              </p:par>
                              <p:par>
                                <p:cTn id="17" presetID="10" presetClass="entr" presetSubtype="0" fill="hold" nodeType="withEffect">
                                  <p:stCondLst>
                                    <p:cond delay="0"/>
                                  </p:stCondLst>
                                  <p:childTnLst>
                                    <p:set>
                                      <p:cBhvr>
                                        <p:cTn id="18" dur="1" fill="hold">
                                          <p:stCondLst>
                                            <p:cond delay="0"/>
                                          </p:stCondLst>
                                        </p:cTn>
                                        <p:tgtEl>
                                          <p:spTgt spid="124"/>
                                        </p:tgtEl>
                                        <p:attrNameLst>
                                          <p:attrName>style.visibility</p:attrName>
                                        </p:attrNameLst>
                                      </p:cBhvr>
                                      <p:to>
                                        <p:strVal val="visible"/>
                                      </p:to>
                                    </p:set>
                                    <p:animEffect transition="in" filter="fade">
                                      <p:cBhvr>
                                        <p:cTn id="19" dur="500"/>
                                        <p:tgtEl>
                                          <p:spTgt spid="1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5"/>
                                        </p:tgtEl>
                                        <p:attrNameLst>
                                          <p:attrName>style.visibility</p:attrName>
                                        </p:attrNameLst>
                                      </p:cBhvr>
                                      <p:to>
                                        <p:strVal val="visible"/>
                                      </p:to>
                                    </p:set>
                                    <p:animEffect transition="in" filter="fade">
                                      <p:cBhvr>
                                        <p:cTn id="22" dur="500"/>
                                        <p:tgtEl>
                                          <p:spTgt spid="125"/>
                                        </p:tgtEl>
                                      </p:cBhvr>
                                    </p:animEffect>
                                  </p:childTnLst>
                                </p:cTn>
                              </p:par>
                              <p:par>
                                <p:cTn id="23" presetID="10" presetClass="entr" presetSubtype="0" fill="hold" nodeType="withEffect">
                                  <p:stCondLst>
                                    <p:cond delay="0"/>
                                  </p:stCondLst>
                                  <p:childTnLst>
                                    <p:set>
                                      <p:cBhvr>
                                        <p:cTn id="24" dur="1" fill="hold">
                                          <p:stCondLst>
                                            <p:cond delay="0"/>
                                          </p:stCondLst>
                                        </p:cTn>
                                        <p:tgtEl>
                                          <p:spTgt spid="128"/>
                                        </p:tgtEl>
                                        <p:attrNameLst>
                                          <p:attrName>style.visibility</p:attrName>
                                        </p:attrNameLst>
                                      </p:cBhvr>
                                      <p:to>
                                        <p:strVal val="visible"/>
                                      </p:to>
                                    </p:set>
                                    <p:animEffect transition="in" filter="fade">
                                      <p:cBhvr>
                                        <p:cTn id="25" dur="500"/>
                                        <p:tgtEl>
                                          <p:spTgt spid="128"/>
                                        </p:tgtEl>
                                      </p:cBhvr>
                                    </p:animEffect>
                                  </p:childTnLst>
                                </p:cTn>
                              </p:par>
                              <p:par>
                                <p:cTn id="26" presetID="10" presetClass="entr" presetSubtype="0" fill="hold" nodeType="withEffect">
                                  <p:stCondLst>
                                    <p:cond delay="0"/>
                                  </p:stCondLst>
                                  <p:childTnLst>
                                    <p:set>
                                      <p:cBhvr>
                                        <p:cTn id="27" dur="1" fill="hold">
                                          <p:stCondLst>
                                            <p:cond delay="0"/>
                                          </p:stCondLst>
                                        </p:cTn>
                                        <p:tgtEl>
                                          <p:spTgt spid="131"/>
                                        </p:tgtEl>
                                        <p:attrNameLst>
                                          <p:attrName>style.visibility</p:attrName>
                                        </p:attrNameLst>
                                      </p:cBhvr>
                                      <p:to>
                                        <p:strVal val="visible"/>
                                      </p:to>
                                    </p:set>
                                    <p:animEffect transition="in" filter="fade">
                                      <p:cBhvr>
                                        <p:cTn id="28" dur="500"/>
                                        <p:tgtEl>
                                          <p:spTgt spid="131"/>
                                        </p:tgtEl>
                                      </p:cBhvr>
                                    </p:animEffect>
                                  </p:childTnLst>
                                </p:cTn>
                              </p:par>
                              <p:par>
                                <p:cTn id="29" presetID="10" presetClass="entr" presetSubtype="0" fill="hold" nodeType="withEffect">
                                  <p:stCondLst>
                                    <p:cond delay="0"/>
                                  </p:stCondLst>
                                  <p:childTnLst>
                                    <p:set>
                                      <p:cBhvr>
                                        <p:cTn id="30" dur="1" fill="hold">
                                          <p:stCondLst>
                                            <p:cond delay="0"/>
                                          </p:stCondLst>
                                        </p:cTn>
                                        <p:tgtEl>
                                          <p:spTgt spid="198"/>
                                        </p:tgtEl>
                                        <p:attrNameLst>
                                          <p:attrName>style.visibility</p:attrName>
                                        </p:attrNameLst>
                                      </p:cBhvr>
                                      <p:to>
                                        <p:strVal val="visible"/>
                                      </p:to>
                                    </p:set>
                                    <p:animEffect transition="in" filter="fade">
                                      <p:cBhvr>
                                        <p:cTn id="31" dur="500"/>
                                        <p:tgtEl>
                                          <p:spTgt spid="19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9"/>
                                        </p:tgtEl>
                                        <p:attrNameLst>
                                          <p:attrName>style.visibility</p:attrName>
                                        </p:attrNameLst>
                                      </p:cBhvr>
                                      <p:to>
                                        <p:strVal val="visible"/>
                                      </p:to>
                                    </p:set>
                                    <p:animEffect transition="in" filter="fade">
                                      <p:cBhvr>
                                        <p:cTn id="34" dur="500"/>
                                        <p:tgtEl>
                                          <p:spTgt spid="19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4"/>
                                        </p:tgtEl>
                                        <p:attrNameLst>
                                          <p:attrName>style.visibility</p:attrName>
                                        </p:attrNameLst>
                                      </p:cBhvr>
                                      <p:to>
                                        <p:strVal val="visible"/>
                                      </p:to>
                                    </p:set>
                                    <p:animEffect transition="in" filter="fade">
                                      <p:cBhvr>
                                        <p:cTn id="37" dur="500"/>
                                        <p:tgtEl>
                                          <p:spTgt spid="8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08"/>
                                        </p:tgtEl>
                                        <p:attrNameLst>
                                          <p:attrName>style.visibility</p:attrName>
                                        </p:attrNameLst>
                                      </p:cBhvr>
                                      <p:to>
                                        <p:strVal val="visible"/>
                                      </p:to>
                                    </p:set>
                                    <p:animEffect transition="in" filter="fade">
                                      <p:cBhvr>
                                        <p:cTn id="40" dur="500"/>
                                        <p:tgtEl>
                                          <p:spTgt spid="208"/>
                                        </p:tgtEl>
                                      </p:cBhvr>
                                    </p:animEffect>
                                  </p:childTnLst>
                                </p:cTn>
                              </p:par>
                              <p:par>
                                <p:cTn id="41" presetID="10" presetClass="entr" presetSubtype="0" fill="hold" nodeType="withEffect">
                                  <p:stCondLst>
                                    <p:cond delay="0"/>
                                  </p:stCondLst>
                                  <p:childTnLst>
                                    <p:set>
                                      <p:cBhvr>
                                        <p:cTn id="42" dur="1" fill="hold">
                                          <p:stCondLst>
                                            <p:cond delay="0"/>
                                          </p:stCondLst>
                                        </p:cTn>
                                        <p:tgtEl>
                                          <p:spTgt spid="209"/>
                                        </p:tgtEl>
                                        <p:attrNameLst>
                                          <p:attrName>style.visibility</p:attrName>
                                        </p:attrNameLst>
                                      </p:cBhvr>
                                      <p:to>
                                        <p:strVal val="visible"/>
                                      </p:to>
                                    </p:set>
                                    <p:animEffect transition="in" filter="fade">
                                      <p:cBhvr>
                                        <p:cTn id="43" dur="500"/>
                                        <p:tgtEl>
                                          <p:spTgt spid="209"/>
                                        </p:tgtEl>
                                      </p:cBhvr>
                                    </p:animEffect>
                                  </p:childTnLst>
                                </p:cTn>
                              </p:par>
                              <p:par>
                                <p:cTn id="44" presetID="10" presetClass="entr" presetSubtype="0" fill="hold" nodeType="withEffect">
                                  <p:stCondLst>
                                    <p:cond delay="0"/>
                                  </p:stCondLst>
                                  <p:childTnLst>
                                    <p:set>
                                      <p:cBhvr>
                                        <p:cTn id="45" dur="1" fill="hold">
                                          <p:stCondLst>
                                            <p:cond delay="0"/>
                                          </p:stCondLst>
                                        </p:cTn>
                                        <p:tgtEl>
                                          <p:spTgt spid="223"/>
                                        </p:tgtEl>
                                        <p:attrNameLst>
                                          <p:attrName>style.visibility</p:attrName>
                                        </p:attrNameLst>
                                      </p:cBhvr>
                                      <p:to>
                                        <p:strVal val="visible"/>
                                      </p:to>
                                    </p:set>
                                    <p:animEffect transition="in" filter="fade">
                                      <p:cBhvr>
                                        <p:cTn id="46" dur="500"/>
                                        <p:tgtEl>
                                          <p:spTgt spid="223"/>
                                        </p:tgtEl>
                                      </p:cBhvr>
                                    </p:animEffect>
                                  </p:childTnLst>
                                </p:cTn>
                              </p:par>
                              <p:par>
                                <p:cTn id="47" presetID="10" presetClass="entr" presetSubtype="0" fill="hold" nodeType="withEffect">
                                  <p:stCondLst>
                                    <p:cond delay="0"/>
                                  </p:stCondLst>
                                  <p:childTnLst>
                                    <p:set>
                                      <p:cBhvr>
                                        <p:cTn id="48" dur="1" fill="hold">
                                          <p:stCondLst>
                                            <p:cond delay="0"/>
                                          </p:stCondLst>
                                        </p:cTn>
                                        <p:tgtEl>
                                          <p:spTgt spid="238"/>
                                        </p:tgtEl>
                                        <p:attrNameLst>
                                          <p:attrName>style.visibility</p:attrName>
                                        </p:attrNameLst>
                                      </p:cBhvr>
                                      <p:to>
                                        <p:strVal val="visible"/>
                                      </p:to>
                                    </p:set>
                                    <p:animEffect transition="in" filter="fade">
                                      <p:cBhvr>
                                        <p:cTn id="49" dur="500"/>
                                        <p:tgtEl>
                                          <p:spTgt spid="238"/>
                                        </p:tgtEl>
                                      </p:cBhvr>
                                    </p:animEffect>
                                  </p:childTnLst>
                                </p:cTn>
                              </p:par>
                              <p:par>
                                <p:cTn id="50" presetID="10" presetClass="entr" presetSubtype="0" fill="hold" nodeType="withEffect">
                                  <p:stCondLst>
                                    <p:cond delay="0"/>
                                  </p:stCondLst>
                                  <p:childTnLst>
                                    <p:set>
                                      <p:cBhvr>
                                        <p:cTn id="51" dur="1" fill="hold">
                                          <p:stCondLst>
                                            <p:cond delay="0"/>
                                          </p:stCondLst>
                                        </p:cTn>
                                        <p:tgtEl>
                                          <p:spTgt spid="241"/>
                                        </p:tgtEl>
                                        <p:attrNameLst>
                                          <p:attrName>style.visibility</p:attrName>
                                        </p:attrNameLst>
                                      </p:cBhvr>
                                      <p:to>
                                        <p:strVal val="visible"/>
                                      </p:to>
                                    </p:set>
                                    <p:animEffect transition="in" filter="fade">
                                      <p:cBhvr>
                                        <p:cTn id="52" dur="500"/>
                                        <p:tgtEl>
                                          <p:spTgt spid="241"/>
                                        </p:tgtEl>
                                      </p:cBhvr>
                                    </p:animEffect>
                                  </p:childTnLst>
                                </p:cTn>
                              </p:par>
                              <p:par>
                                <p:cTn id="53" presetID="10" presetClass="entr" presetSubtype="0" fill="hold" nodeType="withEffect">
                                  <p:stCondLst>
                                    <p:cond delay="0"/>
                                  </p:stCondLst>
                                  <p:childTnLst>
                                    <p:set>
                                      <p:cBhvr>
                                        <p:cTn id="54" dur="1" fill="hold">
                                          <p:stCondLst>
                                            <p:cond delay="0"/>
                                          </p:stCondLst>
                                        </p:cTn>
                                        <p:tgtEl>
                                          <p:spTgt spid="242"/>
                                        </p:tgtEl>
                                        <p:attrNameLst>
                                          <p:attrName>style.visibility</p:attrName>
                                        </p:attrNameLst>
                                      </p:cBhvr>
                                      <p:to>
                                        <p:strVal val="visible"/>
                                      </p:to>
                                    </p:set>
                                    <p:animEffect transition="in" filter="fade">
                                      <p:cBhvr>
                                        <p:cTn id="55" dur="500"/>
                                        <p:tgtEl>
                                          <p:spTgt spid="24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45"/>
                                        </p:tgtEl>
                                        <p:attrNameLst>
                                          <p:attrName>style.visibility</p:attrName>
                                        </p:attrNameLst>
                                      </p:cBhvr>
                                      <p:to>
                                        <p:strVal val="visible"/>
                                      </p:to>
                                    </p:set>
                                    <p:animEffect transition="in" filter="fade">
                                      <p:cBhvr>
                                        <p:cTn id="58" dur="500"/>
                                        <p:tgtEl>
                                          <p:spTgt spid="245"/>
                                        </p:tgtEl>
                                      </p:cBhvr>
                                    </p:animEffect>
                                  </p:childTnLst>
                                </p:cTn>
                              </p:par>
                              <p:par>
                                <p:cTn id="59" presetID="10" presetClass="entr" presetSubtype="0" fill="hold" nodeType="withEffect">
                                  <p:stCondLst>
                                    <p:cond delay="0"/>
                                  </p:stCondLst>
                                  <p:childTnLst>
                                    <p:set>
                                      <p:cBhvr>
                                        <p:cTn id="60" dur="1" fill="hold">
                                          <p:stCondLst>
                                            <p:cond delay="0"/>
                                          </p:stCondLst>
                                        </p:cTn>
                                        <p:tgtEl>
                                          <p:spTgt spid="247"/>
                                        </p:tgtEl>
                                        <p:attrNameLst>
                                          <p:attrName>style.visibility</p:attrName>
                                        </p:attrNameLst>
                                      </p:cBhvr>
                                      <p:to>
                                        <p:strVal val="visible"/>
                                      </p:to>
                                    </p:set>
                                    <p:animEffect transition="in" filter="fade">
                                      <p:cBhvr>
                                        <p:cTn id="61" dur="500"/>
                                        <p:tgtEl>
                                          <p:spTgt spid="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121" grpId="0" animBg="1"/>
      <p:bldP spid="122" grpId="0"/>
      <p:bldP spid="125" grpId="0"/>
      <p:bldP spid="199" grpId="0"/>
      <p:bldP spid="84" grpId="0" animBg="1"/>
      <p:bldP spid="208" grpId="0" animBg="1"/>
      <p:bldP spid="24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9" name="Group 168">
            <a:extLst>
              <a:ext uri="{FF2B5EF4-FFF2-40B4-BE49-F238E27FC236}">
                <a16:creationId xmlns:a16="http://schemas.microsoft.com/office/drawing/2014/main" id="{6E40286B-F22D-4D91-AE35-946CFAC73A9D}"/>
              </a:ext>
            </a:extLst>
          </p:cNvPr>
          <p:cNvGrpSpPr/>
          <p:nvPr/>
        </p:nvGrpSpPr>
        <p:grpSpPr>
          <a:xfrm>
            <a:off x="3117007" y="1322095"/>
            <a:ext cx="5957986" cy="4984659"/>
            <a:chOff x="3117007" y="1321069"/>
            <a:chExt cx="5957986" cy="4984659"/>
          </a:xfrm>
        </p:grpSpPr>
        <p:sp>
          <p:nvSpPr>
            <p:cNvPr id="84" name="Title 1">
              <a:extLst>
                <a:ext uri="{FF2B5EF4-FFF2-40B4-BE49-F238E27FC236}">
                  <a16:creationId xmlns:a16="http://schemas.microsoft.com/office/drawing/2014/main" id="{29054F62-95F9-4047-9617-87F10F13551A}"/>
                </a:ext>
              </a:extLst>
            </p:cNvPr>
            <p:cNvSpPr txBox="1">
              <a:spLocks/>
            </p:cNvSpPr>
            <p:nvPr/>
          </p:nvSpPr>
          <p:spPr>
            <a:xfrm>
              <a:off x="7349694" y="2776346"/>
              <a:ext cx="1283969"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a:t>
              </a: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peering</a:t>
              </a:r>
            </a:p>
          </p:txBody>
        </p:sp>
        <p:sp>
          <p:nvSpPr>
            <p:cNvPr id="70" name="Rectangle: Rounded Corners 69">
              <a:extLst>
                <a:ext uri="{FF2B5EF4-FFF2-40B4-BE49-F238E27FC236}">
                  <a16:creationId xmlns:a16="http://schemas.microsoft.com/office/drawing/2014/main" id="{5A617F94-63AB-453B-B084-E81FE11808A1}"/>
                </a:ext>
              </a:extLst>
            </p:cNvPr>
            <p:cNvSpPr/>
            <p:nvPr/>
          </p:nvSpPr>
          <p:spPr bwMode="auto">
            <a:xfrm>
              <a:off x="3117007" y="3107228"/>
              <a:ext cx="5754586" cy="3198500"/>
            </a:xfrm>
            <a:prstGeom prst="roundRect">
              <a:avLst>
                <a:gd name="adj" fmla="val 3125"/>
              </a:avLst>
            </a:prstGeom>
            <a:solidFill>
              <a:srgbClr val="0078D4">
                <a:alpha val="1000"/>
              </a:srgbClr>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71" name="Title 1">
              <a:extLst>
                <a:ext uri="{FF2B5EF4-FFF2-40B4-BE49-F238E27FC236}">
                  <a16:creationId xmlns:a16="http://schemas.microsoft.com/office/drawing/2014/main" id="{4623B62F-7DA6-4625-9CAE-9B49D92F171A}"/>
                </a:ext>
              </a:extLst>
            </p:cNvPr>
            <p:cNvSpPr txBox="1">
              <a:spLocks/>
            </p:cNvSpPr>
            <p:nvPr/>
          </p:nvSpPr>
          <p:spPr>
            <a:xfrm>
              <a:off x="3117007" y="2911170"/>
              <a:ext cx="233723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Azure AKS </a:t>
              </a:r>
              <a:r>
                <a:rPr kumimoji="0" lang="en-US" sz="10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VNet</a:t>
              </a:r>
              <a:endParaRPr kumimoji="0" lang="en-US" sz="10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72" name="Rectangle 71">
              <a:extLst>
                <a:ext uri="{FF2B5EF4-FFF2-40B4-BE49-F238E27FC236}">
                  <a16:creationId xmlns:a16="http://schemas.microsoft.com/office/drawing/2014/main" id="{147852BF-58AC-483E-B3F5-B66BB71664C5}"/>
                </a:ext>
              </a:extLst>
            </p:cNvPr>
            <p:cNvSpPr/>
            <p:nvPr/>
          </p:nvSpPr>
          <p:spPr>
            <a:xfrm>
              <a:off x="8608612" y="2896628"/>
              <a:ext cx="466381" cy="4223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3" name="Picture 72" descr="A close up of a sign&#10;&#10;Description generated with high confidence">
              <a:extLst>
                <a:ext uri="{FF2B5EF4-FFF2-40B4-BE49-F238E27FC236}">
                  <a16:creationId xmlns:a16="http://schemas.microsoft.com/office/drawing/2014/main" id="{15C14B20-2076-46E0-86BA-2CE36B14A8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7203" y="2922341"/>
              <a:ext cx="358395" cy="358395"/>
            </a:xfrm>
            <a:prstGeom prst="rect">
              <a:avLst/>
            </a:prstGeom>
          </p:spPr>
        </p:pic>
        <p:sp>
          <p:nvSpPr>
            <p:cNvPr id="74" name="Rectangle: Rounded Corners 73">
              <a:extLst>
                <a:ext uri="{FF2B5EF4-FFF2-40B4-BE49-F238E27FC236}">
                  <a16:creationId xmlns:a16="http://schemas.microsoft.com/office/drawing/2014/main" id="{7C4411C0-93A0-4B75-A2A6-DDA2C7E2B43F}"/>
                </a:ext>
              </a:extLst>
            </p:cNvPr>
            <p:cNvSpPr/>
            <p:nvPr/>
          </p:nvSpPr>
          <p:spPr bwMode="auto">
            <a:xfrm>
              <a:off x="3418048" y="4092016"/>
              <a:ext cx="5152504" cy="2097083"/>
            </a:xfrm>
            <a:prstGeom prst="roundRect">
              <a:avLst>
                <a:gd name="adj" fmla="val 3125"/>
              </a:avLst>
            </a:prstGeom>
            <a:solidFill>
              <a:srgbClr val="0078D4">
                <a:alpha val="1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75" name="Title 1">
              <a:extLst>
                <a:ext uri="{FF2B5EF4-FFF2-40B4-BE49-F238E27FC236}">
                  <a16:creationId xmlns:a16="http://schemas.microsoft.com/office/drawing/2014/main" id="{F1B31251-FB78-4052-A295-A80F32E038FA}"/>
                </a:ext>
              </a:extLst>
            </p:cNvPr>
            <p:cNvSpPr txBox="1">
              <a:spLocks/>
            </p:cNvSpPr>
            <p:nvPr/>
          </p:nvSpPr>
          <p:spPr>
            <a:xfrm>
              <a:off x="3418048" y="39239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subnet</a:t>
              </a:r>
            </a:p>
          </p:txBody>
        </p:sp>
        <p:sp>
          <p:nvSpPr>
            <p:cNvPr id="76" name="Rectangle: Rounded Corners 75">
              <a:extLst>
                <a:ext uri="{FF2B5EF4-FFF2-40B4-BE49-F238E27FC236}">
                  <a16:creationId xmlns:a16="http://schemas.microsoft.com/office/drawing/2014/main" id="{3BFB3C86-292F-4A70-B877-30FAEB81565C}"/>
                </a:ext>
              </a:extLst>
            </p:cNvPr>
            <p:cNvSpPr/>
            <p:nvPr/>
          </p:nvSpPr>
          <p:spPr bwMode="auto">
            <a:xfrm>
              <a:off x="3673259" y="4326301"/>
              <a:ext cx="4642083" cy="1706891"/>
            </a:xfrm>
            <a:prstGeom prst="roundRect">
              <a:avLst>
                <a:gd name="adj" fmla="val 3125"/>
              </a:avLst>
            </a:prstGeom>
            <a:solidFill>
              <a:srgbClr val="F9FBFD"/>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77" name="Title 1">
              <a:extLst>
                <a:ext uri="{FF2B5EF4-FFF2-40B4-BE49-F238E27FC236}">
                  <a16:creationId xmlns:a16="http://schemas.microsoft.com/office/drawing/2014/main" id="{4C448A6F-5FDD-458C-80CB-BB2A289FD179}"/>
                </a:ext>
              </a:extLst>
            </p:cNvPr>
            <p:cNvSpPr txBox="1">
              <a:spLocks/>
            </p:cNvSpPr>
            <p:nvPr/>
          </p:nvSpPr>
          <p:spPr>
            <a:xfrm>
              <a:off x="3673259" y="415767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AKS cluster</a:t>
              </a:r>
            </a:p>
          </p:txBody>
        </p:sp>
        <p:grpSp>
          <p:nvGrpSpPr>
            <p:cNvPr id="78" name="Group 77">
              <a:extLst>
                <a:ext uri="{FF2B5EF4-FFF2-40B4-BE49-F238E27FC236}">
                  <a16:creationId xmlns:a16="http://schemas.microsoft.com/office/drawing/2014/main" id="{DCBD5CBF-29B9-44CD-807D-B3CDA09C3F13}"/>
                </a:ext>
              </a:extLst>
            </p:cNvPr>
            <p:cNvGrpSpPr/>
            <p:nvPr/>
          </p:nvGrpSpPr>
          <p:grpSpPr>
            <a:xfrm>
              <a:off x="3244905" y="4966145"/>
              <a:ext cx="348833" cy="348834"/>
              <a:chOff x="5782974" y="3277554"/>
              <a:chExt cx="780290" cy="780290"/>
            </a:xfrm>
          </p:grpSpPr>
          <p:sp>
            <p:nvSpPr>
              <p:cNvPr id="143" name="Rectangle 142">
                <a:extLst>
                  <a:ext uri="{FF2B5EF4-FFF2-40B4-BE49-F238E27FC236}">
                    <a16:creationId xmlns:a16="http://schemas.microsoft.com/office/drawing/2014/main" id="{A7B545CD-B485-4E51-8145-69D2F2183E8F}"/>
                  </a:ext>
                </a:extLst>
              </p:cNvPr>
              <p:cNvSpPr/>
              <p:nvPr/>
            </p:nvSpPr>
            <p:spPr>
              <a:xfrm>
                <a:off x="5952781" y="3510708"/>
                <a:ext cx="451691" cy="264405"/>
              </a:xfrm>
              <a:prstGeom prst="rect">
                <a:avLst/>
              </a:prstGeom>
              <a:solidFill>
                <a:srgbClr val="FCF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4" name="Picture 143" descr="A picture containing vector graphics&#10;&#10;Description generated with high confidence">
                <a:extLst>
                  <a:ext uri="{FF2B5EF4-FFF2-40B4-BE49-F238E27FC236}">
                    <a16:creationId xmlns:a16="http://schemas.microsoft.com/office/drawing/2014/main" id="{0B80296F-9E09-4015-8E91-DF765CC80D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2974" y="3277554"/>
                <a:ext cx="780290" cy="780290"/>
              </a:xfrm>
              <a:prstGeom prst="rect">
                <a:avLst/>
              </a:prstGeom>
            </p:spPr>
          </p:pic>
        </p:grpSp>
        <p:sp>
          <p:nvSpPr>
            <p:cNvPr id="79" name="globe_2" title="Icon of a sphere made of lines">
              <a:extLst>
                <a:ext uri="{FF2B5EF4-FFF2-40B4-BE49-F238E27FC236}">
                  <a16:creationId xmlns:a16="http://schemas.microsoft.com/office/drawing/2014/main" id="{6C614651-4CF6-431D-9A41-913639C76A01}"/>
                </a:ext>
              </a:extLst>
            </p:cNvPr>
            <p:cNvSpPr>
              <a:spLocks noChangeAspect="1" noEditPoints="1"/>
            </p:cNvSpPr>
            <p:nvPr/>
          </p:nvSpPr>
          <p:spPr bwMode="auto">
            <a:xfrm>
              <a:off x="7043415" y="3240420"/>
              <a:ext cx="247658" cy="24765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cxnSp>
          <p:nvCxnSpPr>
            <p:cNvPr id="87" name="Straight Arrow Connector 86">
              <a:extLst>
                <a:ext uri="{FF2B5EF4-FFF2-40B4-BE49-F238E27FC236}">
                  <a16:creationId xmlns:a16="http://schemas.microsoft.com/office/drawing/2014/main" id="{97C5C07E-2C68-41B4-B70F-4B8C87607E0C}"/>
                </a:ext>
              </a:extLst>
            </p:cNvPr>
            <p:cNvCxnSpPr>
              <a:cxnSpLocks/>
              <a:stCxn id="79" idx="3"/>
              <a:endCxn id="99" idx="0"/>
            </p:cNvCxnSpPr>
            <p:nvPr/>
          </p:nvCxnSpPr>
          <p:spPr>
            <a:xfrm flipH="1">
              <a:off x="7167245" y="3488078"/>
              <a:ext cx="369" cy="20564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itle 1">
              <a:extLst>
                <a:ext uri="{FF2B5EF4-FFF2-40B4-BE49-F238E27FC236}">
                  <a16:creationId xmlns:a16="http://schemas.microsoft.com/office/drawing/2014/main" id="{3E68AEA7-C344-4C09-9FCD-79DDE58C0009}"/>
                </a:ext>
              </a:extLst>
            </p:cNvPr>
            <p:cNvSpPr txBox="1">
              <a:spLocks/>
            </p:cNvSpPr>
            <p:nvPr/>
          </p:nvSpPr>
          <p:spPr>
            <a:xfrm>
              <a:off x="6324513" y="33026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Private IP</a:t>
              </a:r>
            </a:p>
          </p:txBody>
        </p:sp>
        <p:grpSp>
          <p:nvGrpSpPr>
            <p:cNvPr id="89" name="Group 88">
              <a:extLst>
                <a:ext uri="{FF2B5EF4-FFF2-40B4-BE49-F238E27FC236}">
                  <a16:creationId xmlns:a16="http://schemas.microsoft.com/office/drawing/2014/main" id="{9EF55162-1787-45CB-8111-617C16EC48D3}"/>
                </a:ext>
              </a:extLst>
            </p:cNvPr>
            <p:cNvGrpSpPr/>
            <p:nvPr/>
          </p:nvGrpSpPr>
          <p:grpSpPr>
            <a:xfrm>
              <a:off x="3914712" y="4595153"/>
              <a:ext cx="4159175" cy="1328179"/>
              <a:chOff x="5286186" y="4754010"/>
              <a:chExt cx="4159175" cy="1328179"/>
            </a:xfrm>
          </p:grpSpPr>
          <p:sp>
            <p:nvSpPr>
              <p:cNvPr id="103" name="Rectangle: Rounded Corners 102">
                <a:extLst>
                  <a:ext uri="{FF2B5EF4-FFF2-40B4-BE49-F238E27FC236}">
                    <a16:creationId xmlns:a16="http://schemas.microsoft.com/office/drawing/2014/main" id="{98D9EBAA-D30D-4D87-A13E-97CE5772B55F}"/>
                  </a:ext>
                </a:extLst>
              </p:cNvPr>
              <p:cNvSpPr/>
              <p:nvPr/>
            </p:nvSpPr>
            <p:spPr bwMode="auto">
              <a:xfrm>
                <a:off x="5286186" y="4754010"/>
                <a:ext cx="4159165"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04" name="Rectangle 103">
                <a:extLst>
                  <a:ext uri="{FF2B5EF4-FFF2-40B4-BE49-F238E27FC236}">
                    <a16:creationId xmlns:a16="http://schemas.microsoft.com/office/drawing/2014/main" id="{7572FD4F-AA43-4C76-898D-31CC64795CF0}"/>
                  </a:ext>
                </a:extLst>
              </p:cNvPr>
              <p:cNvSpPr/>
              <p:nvPr/>
            </p:nvSpPr>
            <p:spPr>
              <a:xfrm>
                <a:off x="5460653" y="4777039"/>
                <a:ext cx="891591"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contoso.com/A</a:t>
                </a:r>
              </a:p>
            </p:txBody>
          </p:sp>
          <p:sp>
            <p:nvSpPr>
              <p:cNvPr id="105" name="Rectangle 104">
                <a:extLst>
                  <a:ext uri="{FF2B5EF4-FFF2-40B4-BE49-F238E27FC236}">
                    <a16:creationId xmlns:a16="http://schemas.microsoft.com/office/drawing/2014/main" id="{5A1F357E-9E08-4C4F-A2CF-1F944DECE66F}"/>
                  </a:ext>
                </a:extLst>
              </p:cNvPr>
              <p:cNvSpPr/>
              <p:nvPr/>
            </p:nvSpPr>
            <p:spPr>
              <a:xfrm>
                <a:off x="6972652" y="4777039"/>
                <a:ext cx="885179"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contoso.com/B</a:t>
                </a:r>
              </a:p>
            </p:txBody>
          </p:sp>
          <p:sp>
            <p:nvSpPr>
              <p:cNvPr id="106" name="Rectangle: Rounded Corners 105">
                <a:extLst>
                  <a:ext uri="{FF2B5EF4-FFF2-40B4-BE49-F238E27FC236}">
                    <a16:creationId xmlns:a16="http://schemas.microsoft.com/office/drawing/2014/main" id="{6E87BE37-2458-46E4-95C0-990016483FC5}"/>
                  </a:ext>
                </a:extLst>
              </p:cNvPr>
              <p:cNvSpPr/>
              <p:nvPr/>
            </p:nvSpPr>
            <p:spPr bwMode="auto">
              <a:xfrm>
                <a:off x="5286187"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ServiceA</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07" name="Rectangle: Rounded Corners 106">
                <a:extLst>
                  <a:ext uri="{FF2B5EF4-FFF2-40B4-BE49-F238E27FC236}">
                    <a16:creationId xmlns:a16="http://schemas.microsoft.com/office/drawing/2014/main" id="{E4D1B9B1-2F04-422A-A239-B40D202538ED}"/>
                  </a:ext>
                </a:extLst>
              </p:cNvPr>
              <p:cNvSpPr/>
              <p:nvPr/>
            </p:nvSpPr>
            <p:spPr bwMode="auto">
              <a:xfrm>
                <a:off x="6790879"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ServiceB</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08" name="Rectangle: Rounded Corners 107">
                <a:extLst>
                  <a:ext uri="{FF2B5EF4-FFF2-40B4-BE49-F238E27FC236}">
                    <a16:creationId xmlns:a16="http://schemas.microsoft.com/office/drawing/2014/main" id="{33127D08-6E89-4C66-B1D1-257D2C7BD01B}"/>
                  </a:ext>
                </a:extLst>
              </p:cNvPr>
              <p:cNvSpPr/>
              <p:nvPr/>
            </p:nvSpPr>
            <p:spPr bwMode="auto">
              <a:xfrm>
                <a:off x="8206853"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ServiceC</a:t>
                </a: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cxnSp>
            <p:nvCxnSpPr>
              <p:cNvPr id="109" name="Straight Arrow Connector 108">
                <a:extLst>
                  <a:ext uri="{FF2B5EF4-FFF2-40B4-BE49-F238E27FC236}">
                    <a16:creationId xmlns:a16="http://schemas.microsoft.com/office/drawing/2014/main" id="{F230E20D-3FFC-4705-B404-1C898D3CA0F0}"/>
                  </a:ext>
                </a:extLst>
              </p:cNvPr>
              <p:cNvCxnSpPr>
                <a:cxnSpLocks/>
              </p:cNvCxnSpPr>
              <p:nvPr/>
            </p:nvCxnSpPr>
            <p:spPr>
              <a:xfrm>
                <a:off x="8826107"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C4C3C72B-B912-40F7-A0B5-E798690F8D7A}"/>
                  </a:ext>
                </a:extLst>
              </p:cNvPr>
              <p:cNvCxnSpPr>
                <a:cxnSpLocks/>
              </p:cNvCxnSpPr>
              <p:nvPr/>
            </p:nvCxnSpPr>
            <p:spPr>
              <a:xfrm>
                <a:off x="7410133"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686D3B34-F3F7-4CCC-BFD2-7266604807D8}"/>
                  </a:ext>
                </a:extLst>
              </p:cNvPr>
              <p:cNvCxnSpPr>
                <a:cxnSpLocks/>
              </p:cNvCxnSpPr>
              <p:nvPr/>
            </p:nvCxnSpPr>
            <p:spPr>
              <a:xfrm>
                <a:off x="5905441"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9C7C8A18-146B-4C1B-82B4-8ED276353093}"/>
                  </a:ext>
                </a:extLst>
              </p:cNvPr>
              <p:cNvGrpSpPr/>
              <p:nvPr/>
            </p:nvGrpSpPr>
            <p:grpSpPr>
              <a:xfrm>
                <a:off x="6790879" y="5716016"/>
                <a:ext cx="1238508" cy="366173"/>
                <a:chOff x="6790879" y="5602291"/>
                <a:chExt cx="1238508" cy="366173"/>
              </a:xfrm>
            </p:grpSpPr>
            <p:sp>
              <p:nvSpPr>
                <p:cNvPr id="133" name="Rectangle: Rounded Corners 132">
                  <a:extLst>
                    <a:ext uri="{FF2B5EF4-FFF2-40B4-BE49-F238E27FC236}">
                      <a16:creationId xmlns:a16="http://schemas.microsoft.com/office/drawing/2014/main" id="{27BADE97-58ED-4871-813A-B8505EBB2506}"/>
                    </a:ext>
                  </a:extLst>
                </p:cNvPr>
                <p:cNvSpPr/>
                <p:nvPr/>
              </p:nvSpPr>
              <p:spPr bwMode="auto">
                <a:xfrm>
                  <a:off x="6790879"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4" name="Rectangle: Rounded Corners 133">
                  <a:extLst>
                    <a:ext uri="{FF2B5EF4-FFF2-40B4-BE49-F238E27FC236}">
                      <a16:creationId xmlns:a16="http://schemas.microsoft.com/office/drawing/2014/main" id="{4FCFB568-5A96-4C8B-9194-3260C4E0E7FE}"/>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5" name="Rectangle: Rounded Corners 134">
                  <a:extLst>
                    <a:ext uri="{FF2B5EF4-FFF2-40B4-BE49-F238E27FC236}">
                      <a16:creationId xmlns:a16="http://schemas.microsoft.com/office/drawing/2014/main" id="{023E9A8D-B341-4209-B51F-D8C8A9D946ED}"/>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6" name="Freeform: Shape 135">
                  <a:extLst>
                    <a:ext uri="{FF2B5EF4-FFF2-40B4-BE49-F238E27FC236}">
                      <a16:creationId xmlns:a16="http://schemas.microsoft.com/office/drawing/2014/main" id="{D0714D95-1C2A-41B3-93AB-44BABDBD68D5}"/>
                    </a:ext>
                  </a:extLst>
                </p:cNvPr>
                <p:cNvSpPr/>
                <p:nvPr/>
              </p:nvSpPr>
              <p:spPr>
                <a:xfrm>
                  <a:off x="6868013"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2A510D38-2A1C-4D89-BD03-CC51C3810DDD}"/>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CB902A06-E881-4397-B7F2-A9B369391D1E}"/>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3" name="Group 112">
                <a:extLst>
                  <a:ext uri="{FF2B5EF4-FFF2-40B4-BE49-F238E27FC236}">
                    <a16:creationId xmlns:a16="http://schemas.microsoft.com/office/drawing/2014/main" id="{15ECB65D-881D-497E-8D8B-EAE0B4BBC06D}"/>
                  </a:ext>
                </a:extLst>
              </p:cNvPr>
              <p:cNvGrpSpPr/>
              <p:nvPr/>
            </p:nvGrpSpPr>
            <p:grpSpPr>
              <a:xfrm>
                <a:off x="8206853" y="5716016"/>
                <a:ext cx="1238508" cy="366173"/>
                <a:chOff x="6790879" y="5602291"/>
                <a:chExt cx="1238508" cy="366173"/>
              </a:xfrm>
            </p:grpSpPr>
            <p:sp>
              <p:nvSpPr>
                <p:cNvPr id="127" name="Rectangle: Rounded Corners 126">
                  <a:extLst>
                    <a:ext uri="{FF2B5EF4-FFF2-40B4-BE49-F238E27FC236}">
                      <a16:creationId xmlns:a16="http://schemas.microsoft.com/office/drawing/2014/main" id="{2542E8F6-E8A8-4FF0-93CF-8E435094C26C}"/>
                    </a:ext>
                  </a:extLst>
                </p:cNvPr>
                <p:cNvSpPr/>
                <p:nvPr/>
              </p:nvSpPr>
              <p:spPr bwMode="auto">
                <a:xfrm>
                  <a:off x="6790879"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8" name="Rectangle: Rounded Corners 127">
                  <a:extLst>
                    <a:ext uri="{FF2B5EF4-FFF2-40B4-BE49-F238E27FC236}">
                      <a16:creationId xmlns:a16="http://schemas.microsoft.com/office/drawing/2014/main" id="{FF08B8AD-1BEE-43FA-B232-319FDFDC40CD}"/>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9" name="Rectangle: Rounded Corners 128">
                  <a:extLst>
                    <a:ext uri="{FF2B5EF4-FFF2-40B4-BE49-F238E27FC236}">
                      <a16:creationId xmlns:a16="http://schemas.microsoft.com/office/drawing/2014/main" id="{A4144C8A-4C6B-4FD0-A849-22352C4C2E80}"/>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30" name="Freeform: Shape 129">
                  <a:extLst>
                    <a:ext uri="{FF2B5EF4-FFF2-40B4-BE49-F238E27FC236}">
                      <a16:creationId xmlns:a16="http://schemas.microsoft.com/office/drawing/2014/main" id="{CE2C1B1C-786C-4324-A577-6F000104A7F8}"/>
                    </a:ext>
                  </a:extLst>
                </p:cNvPr>
                <p:cNvSpPr/>
                <p:nvPr/>
              </p:nvSpPr>
              <p:spPr>
                <a:xfrm>
                  <a:off x="6868013"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1D52A975-2649-469A-94D2-EF36D666AA0D}"/>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80FCE8D6-124D-4EB1-853C-43A20C7E87D0}"/>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4" name="Group 113">
                <a:extLst>
                  <a:ext uri="{FF2B5EF4-FFF2-40B4-BE49-F238E27FC236}">
                    <a16:creationId xmlns:a16="http://schemas.microsoft.com/office/drawing/2014/main" id="{A130A955-E748-4DA1-BA89-FD5C8CE935FA}"/>
                  </a:ext>
                </a:extLst>
              </p:cNvPr>
              <p:cNvGrpSpPr/>
              <p:nvPr/>
            </p:nvGrpSpPr>
            <p:grpSpPr>
              <a:xfrm>
                <a:off x="5722561" y="5716016"/>
                <a:ext cx="802134" cy="366173"/>
                <a:chOff x="7227253" y="5602291"/>
                <a:chExt cx="802134" cy="366173"/>
              </a:xfrm>
            </p:grpSpPr>
            <p:sp>
              <p:nvSpPr>
                <p:cNvPr id="123" name="Rectangle: Rounded Corners 122">
                  <a:extLst>
                    <a:ext uri="{FF2B5EF4-FFF2-40B4-BE49-F238E27FC236}">
                      <a16:creationId xmlns:a16="http://schemas.microsoft.com/office/drawing/2014/main" id="{7A96864F-6C98-47AB-84D6-4372CE4503BA}"/>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4" name="Rectangle: Rounded Corners 123">
                  <a:extLst>
                    <a:ext uri="{FF2B5EF4-FFF2-40B4-BE49-F238E27FC236}">
                      <a16:creationId xmlns:a16="http://schemas.microsoft.com/office/drawing/2014/main" id="{3EE09996-542D-4279-8D2C-FC4CC6061A40}"/>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endParaRPr>
                </a:p>
              </p:txBody>
            </p:sp>
            <p:sp>
              <p:nvSpPr>
                <p:cNvPr id="125" name="Freeform: Shape 124">
                  <a:extLst>
                    <a:ext uri="{FF2B5EF4-FFF2-40B4-BE49-F238E27FC236}">
                      <a16:creationId xmlns:a16="http://schemas.microsoft.com/office/drawing/2014/main" id="{C62C0C5E-9841-48CD-B22D-7D825F9D9352}"/>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FEF48225-CFE9-4811-8E4E-2E3B8D89FC05}"/>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115" name="Straight Arrow Connector 114">
                <a:extLst>
                  <a:ext uri="{FF2B5EF4-FFF2-40B4-BE49-F238E27FC236}">
                    <a16:creationId xmlns:a16="http://schemas.microsoft.com/office/drawing/2014/main" id="{50C14870-725F-4240-B310-479835678926}"/>
                  </a:ext>
                </a:extLst>
              </p:cNvPr>
              <p:cNvCxnSpPr>
                <a:stCxn id="106" idx="2"/>
                <a:endCxn id="123" idx="0"/>
              </p:cNvCxnSpPr>
              <p:nvPr/>
            </p:nvCxnSpPr>
            <p:spPr>
              <a:xfrm>
                <a:off x="5905441"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EF11F896-95B1-4CFE-9E64-50117A6C6470}"/>
                  </a:ext>
                </a:extLst>
              </p:cNvPr>
              <p:cNvCxnSpPr>
                <a:cxnSpLocks/>
                <a:stCxn id="107" idx="2"/>
                <a:endCxn id="134" idx="0"/>
              </p:cNvCxnSpPr>
              <p:nvPr/>
            </p:nvCxnSpPr>
            <p:spPr>
              <a:xfrm>
                <a:off x="7410133"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175CF68D-C9DB-49E0-9EBC-6018A1BCD53F}"/>
                  </a:ext>
                </a:extLst>
              </p:cNvPr>
              <p:cNvCxnSpPr>
                <a:cxnSpLocks/>
                <a:stCxn id="108" idx="2"/>
                <a:endCxn id="128" idx="0"/>
              </p:cNvCxnSpPr>
              <p:nvPr/>
            </p:nvCxnSpPr>
            <p:spPr>
              <a:xfrm>
                <a:off x="8826107"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7986BCBB-643C-4F38-911E-48B2D8995944}"/>
                  </a:ext>
                </a:extLst>
              </p:cNvPr>
              <p:cNvCxnSpPr>
                <a:stCxn id="106" idx="2"/>
                <a:endCxn id="124" idx="0"/>
              </p:cNvCxnSpPr>
              <p:nvPr/>
            </p:nvCxnSpPr>
            <p:spPr>
              <a:xfrm rot="16200000" flipH="1">
                <a:off x="5997427" y="5371628"/>
                <a:ext cx="252402" cy="436374"/>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6663EC50-57E8-4EC4-93A3-60991C18C7A4}"/>
                  </a:ext>
                </a:extLst>
              </p:cNvPr>
              <p:cNvCxnSpPr>
                <a:cxnSpLocks/>
                <a:stCxn id="107" idx="2"/>
                <a:endCxn id="133" idx="0"/>
              </p:cNvCxnSpPr>
              <p:nvPr/>
            </p:nvCxnSpPr>
            <p:spPr>
              <a:xfrm rot="5400000">
                <a:off x="7065745"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94375DE3-4F45-4F0C-91D4-545905DB7BEE}"/>
                  </a:ext>
                </a:extLst>
              </p:cNvPr>
              <p:cNvCxnSpPr>
                <a:cxnSpLocks/>
                <a:stCxn id="107" idx="2"/>
                <a:endCxn id="135" idx="0"/>
              </p:cNvCxnSpPr>
              <p:nvPr/>
            </p:nvCxnSpPr>
            <p:spPr>
              <a:xfrm rot="16200000" flipH="1">
                <a:off x="7502119"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B9CD243D-BF76-4BBB-9BB3-387184B714EA}"/>
                  </a:ext>
                </a:extLst>
              </p:cNvPr>
              <p:cNvCxnSpPr>
                <a:cxnSpLocks/>
                <a:stCxn id="108" idx="2"/>
                <a:endCxn id="127" idx="0"/>
              </p:cNvCxnSpPr>
              <p:nvPr/>
            </p:nvCxnSpPr>
            <p:spPr>
              <a:xfrm rot="5400000">
                <a:off x="8481719"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C66B552F-927B-4A23-9563-E4C80A47AB2E}"/>
                  </a:ext>
                </a:extLst>
              </p:cNvPr>
              <p:cNvCxnSpPr>
                <a:cxnSpLocks/>
                <a:stCxn id="108" idx="2"/>
                <a:endCxn id="129" idx="0"/>
              </p:cNvCxnSpPr>
              <p:nvPr/>
            </p:nvCxnSpPr>
            <p:spPr>
              <a:xfrm rot="16200000" flipH="1">
                <a:off x="8918093"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5" name="Rectangle 144">
                <a:extLst>
                  <a:ext uri="{FF2B5EF4-FFF2-40B4-BE49-F238E27FC236}">
                    <a16:creationId xmlns:a16="http://schemas.microsoft.com/office/drawing/2014/main" id="{9D622C28-4F3A-4411-90E1-3C86BE5060E1}"/>
                  </a:ext>
                </a:extLst>
              </p:cNvPr>
              <p:cNvSpPr/>
              <p:nvPr/>
            </p:nvSpPr>
            <p:spPr>
              <a:xfrm>
                <a:off x="8267111" y="4777039"/>
                <a:ext cx="1124027" cy="215444"/>
              </a:xfrm>
              <a:prstGeom prst="rect">
                <a:avLst/>
              </a:prstGeom>
            </p:spPr>
            <p:txBody>
              <a:bodyPr wrap="non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service.contoso.com</a:t>
                </a:r>
              </a:p>
            </p:txBody>
          </p:sp>
        </p:grpSp>
        <p:sp>
          <p:nvSpPr>
            <p:cNvPr id="90" name="Title 1">
              <a:extLst>
                <a:ext uri="{FF2B5EF4-FFF2-40B4-BE49-F238E27FC236}">
                  <a16:creationId xmlns:a16="http://schemas.microsoft.com/office/drawing/2014/main" id="{589CAA50-7370-4401-B67F-511668525AD6}"/>
                </a:ext>
              </a:extLst>
            </p:cNvPr>
            <p:cNvSpPr txBox="1">
              <a:spLocks/>
            </p:cNvSpPr>
            <p:nvPr/>
          </p:nvSpPr>
          <p:spPr>
            <a:xfrm>
              <a:off x="3755886" y="4394538"/>
              <a:ext cx="695694"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Ingress</a:t>
              </a:r>
            </a:p>
          </p:txBody>
        </p:sp>
        <p:grpSp>
          <p:nvGrpSpPr>
            <p:cNvPr id="92" name="Group 91">
              <a:extLst>
                <a:ext uri="{FF2B5EF4-FFF2-40B4-BE49-F238E27FC236}">
                  <a16:creationId xmlns:a16="http://schemas.microsoft.com/office/drawing/2014/main" id="{E86AFB97-1EBB-4311-9C33-AF26182C08F3}"/>
                </a:ext>
              </a:extLst>
            </p:cNvPr>
            <p:cNvGrpSpPr/>
            <p:nvPr/>
          </p:nvGrpSpPr>
          <p:grpSpPr>
            <a:xfrm>
              <a:off x="6324513" y="3693720"/>
              <a:ext cx="1002538" cy="899948"/>
              <a:chOff x="7770629" y="3914298"/>
              <a:chExt cx="1002538" cy="899948"/>
            </a:xfrm>
          </p:grpSpPr>
          <p:pic>
            <p:nvPicPr>
              <p:cNvPr id="99" name="Graphic 98">
                <a:extLst>
                  <a:ext uri="{FF2B5EF4-FFF2-40B4-BE49-F238E27FC236}">
                    <a16:creationId xmlns:a16="http://schemas.microsoft.com/office/drawing/2014/main" id="{75F7606C-211A-437D-B0F6-67A7F76076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53554" y="3914298"/>
                <a:ext cx="319613" cy="319613"/>
              </a:xfrm>
              <a:prstGeom prst="rect">
                <a:avLst/>
              </a:prstGeom>
            </p:spPr>
          </p:pic>
          <p:sp>
            <p:nvSpPr>
              <p:cNvPr id="100" name="Title 1">
                <a:extLst>
                  <a:ext uri="{FF2B5EF4-FFF2-40B4-BE49-F238E27FC236}">
                    <a16:creationId xmlns:a16="http://schemas.microsoft.com/office/drawing/2014/main" id="{B610F1A9-18E1-4AA6-B64F-79E6C694994B}"/>
                  </a:ext>
                </a:extLst>
              </p:cNvPr>
              <p:cNvSpPr txBox="1">
                <a:spLocks/>
              </p:cNvSpPr>
              <p:nvPr/>
            </p:nvSpPr>
            <p:spPr>
              <a:xfrm>
                <a:off x="7770629" y="401254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3C3C41"/>
                    </a:solidFill>
                    <a:effectLst/>
                    <a:uLnTx/>
                    <a:uFillTx/>
                    <a:latin typeface="Segoe UI Semibold" panose="020B0702040204020203" pitchFamily="34" charset="0"/>
                    <a:ea typeface="+mn-ea"/>
                    <a:cs typeface="Segoe UI Semibold" panose="020B0702040204020203" pitchFamily="34" charset="0"/>
                  </a:rPr>
                  <a:t>Internal LB</a:t>
                </a:r>
              </a:p>
            </p:txBody>
          </p:sp>
          <p:cxnSp>
            <p:nvCxnSpPr>
              <p:cNvPr id="101" name="Straight Arrow Connector 100">
                <a:extLst>
                  <a:ext uri="{FF2B5EF4-FFF2-40B4-BE49-F238E27FC236}">
                    <a16:creationId xmlns:a16="http://schemas.microsoft.com/office/drawing/2014/main" id="{76C208A7-C79A-4C8B-846B-08B5401C204E}"/>
                  </a:ext>
                </a:extLst>
              </p:cNvPr>
              <p:cNvCxnSpPr>
                <a:cxnSpLocks/>
                <a:stCxn id="99" idx="2"/>
              </p:cNvCxnSpPr>
              <p:nvPr/>
            </p:nvCxnSpPr>
            <p:spPr>
              <a:xfrm>
                <a:off x="8613361" y="4233911"/>
                <a:ext cx="0" cy="58033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0" name="Rectangle: Rounded Corners 117">
              <a:extLst>
                <a:ext uri="{FF2B5EF4-FFF2-40B4-BE49-F238E27FC236}">
                  <a16:creationId xmlns:a16="http://schemas.microsoft.com/office/drawing/2014/main" id="{F3BAD9E0-FDC6-45E2-8594-268CA66A8DFC}"/>
                </a:ext>
              </a:extLst>
            </p:cNvPr>
            <p:cNvSpPr/>
            <p:nvPr/>
          </p:nvSpPr>
          <p:spPr bwMode="auto">
            <a:xfrm>
              <a:off x="6599223" y="1677409"/>
              <a:ext cx="1136782" cy="8686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81" name="Title 1">
              <a:extLst>
                <a:ext uri="{FF2B5EF4-FFF2-40B4-BE49-F238E27FC236}">
                  <a16:creationId xmlns:a16="http://schemas.microsoft.com/office/drawing/2014/main" id="{64CBA85E-CC41-4C3D-9B9D-57052A279D89}"/>
                </a:ext>
              </a:extLst>
            </p:cNvPr>
            <p:cNvSpPr txBox="1">
              <a:spLocks/>
            </p:cNvSpPr>
            <p:nvPr/>
          </p:nvSpPr>
          <p:spPr>
            <a:xfrm>
              <a:off x="6599223" y="1321069"/>
              <a:ext cx="1197742"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t>
              </a:r>
              <a:b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Management VNET</a:t>
              </a:r>
            </a:p>
          </p:txBody>
        </p:sp>
        <p:sp>
          <p:nvSpPr>
            <p:cNvPr id="139" name="Rectangle: Rounded Corners 118">
              <a:extLst>
                <a:ext uri="{FF2B5EF4-FFF2-40B4-BE49-F238E27FC236}">
                  <a16:creationId xmlns:a16="http://schemas.microsoft.com/office/drawing/2014/main" id="{FB63CB19-A096-4B40-930D-D60EDF7E97D2}"/>
                </a:ext>
              </a:extLst>
            </p:cNvPr>
            <p:cNvSpPr/>
            <p:nvPr/>
          </p:nvSpPr>
          <p:spPr bwMode="auto">
            <a:xfrm>
              <a:off x="6827585" y="2045659"/>
              <a:ext cx="680058" cy="402336"/>
            </a:xfrm>
            <a:prstGeom prst="roundRect">
              <a:avLst>
                <a:gd name="adj" fmla="val 3125"/>
              </a:avLst>
            </a:prstGeom>
            <a:solidFill>
              <a:srgbClr val="FCFDFE"/>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itchFamily="34" charset="0"/>
              </a:endParaRPr>
            </a:p>
          </p:txBody>
        </p:sp>
        <p:sp>
          <p:nvSpPr>
            <p:cNvPr id="141" name="Title 1">
              <a:extLst>
                <a:ext uri="{FF2B5EF4-FFF2-40B4-BE49-F238E27FC236}">
                  <a16:creationId xmlns:a16="http://schemas.microsoft.com/office/drawing/2014/main" id="{9B128EE1-D71B-4C84-8443-A7F454688C2D}"/>
                </a:ext>
              </a:extLst>
            </p:cNvPr>
            <p:cNvSpPr txBox="1">
              <a:spLocks/>
            </p:cNvSpPr>
            <p:nvPr/>
          </p:nvSpPr>
          <p:spPr>
            <a:xfrm>
              <a:off x="6912970" y="1752644"/>
              <a:ext cx="509288"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GW Subnet</a:t>
              </a:r>
            </a:p>
          </p:txBody>
        </p:sp>
        <p:grpSp>
          <p:nvGrpSpPr>
            <p:cNvPr id="146" name="Group 145">
              <a:extLst>
                <a:ext uri="{FF2B5EF4-FFF2-40B4-BE49-F238E27FC236}">
                  <a16:creationId xmlns:a16="http://schemas.microsoft.com/office/drawing/2014/main" id="{C39DA4DA-ED04-45DE-93FE-5B90CCA36470}"/>
                </a:ext>
              </a:extLst>
            </p:cNvPr>
            <p:cNvGrpSpPr/>
            <p:nvPr/>
          </p:nvGrpSpPr>
          <p:grpSpPr>
            <a:xfrm>
              <a:off x="7334740" y="2074566"/>
              <a:ext cx="348833" cy="348834"/>
              <a:chOff x="5782974" y="3277554"/>
              <a:chExt cx="780290" cy="780290"/>
            </a:xfrm>
          </p:grpSpPr>
          <p:sp>
            <p:nvSpPr>
              <p:cNvPr id="147" name="Rectangle 146">
                <a:extLst>
                  <a:ext uri="{FF2B5EF4-FFF2-40B4-BE49-F238E27FC236}">
                    <a16:creationId xmlns:a16="http://schemas.microsoft.com/office/drawing/2014/main" id="{3485059B-BF11-4917-BD85-DD0B446625A4}"/>
                  </a:ext>
                </a:extLst>
              </p:cNvPr>
              <p:cNvSpPr/>
              <p:nvPr/>
            </p:nvSpPr>
            <p:spPr>
              <a:xfrm>
                <a:off x="5952781" y="3510708"/>
                <a:ext cx="451691" cy="264405"/>
              </a:xfrm>
              <a:prstGeom prst="rect">
                <a:avLst/>
              </a:prstGeom>
              <a:solidFill>
                <a:srgbClr val="FCF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8" name="Picture 147" descr="A picture containing vector graphics&#10;&#10;Description generated with high confidence">
                <a:extLst>
                  <a:ext uri="{FF2B5EF4-FFF2-40B4-BE49-F238E27FC236}">
                    <a16:creationId xmlns:a16="http://schemas.microsoft.com/office/drawing/2014/main" id="{129F0487-1F6E-43BB-8584-E3A5D3CE83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2974" y="3277554"/>
                <a:ext cx="780290" cy="780290"/>
              </a:xfrm>
              <a:prstGeom prst="rect">
                <a:avLst/>
              </a:prstGeom>
            </p:spPr>
          </p:pic>
        </p:grpSp>
        <p:pic>
          <p:nvPicPr>
            <p:cNvPr id="51" name="Picture 50" descr="A sign on a pole&#10;&#10;Description generated with very high confidence">
              <a:extLst>
                <a:ext uri="{FF2B5EF4-FFF2-40B4-BE49-F238E27FC236}">
                  <a16:creationId xmlns:a16="http://schemas.microsoft.com/office/drawing/2014/main" id="{4D51C265-2CB5-403C-87E2-A902F81C1E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08737" y="2087950"/>
              <a:ext cx="317755" cy="317755"/>
            </a:xfrm>
            <a:prstGeom prst="rect">
              <a:avLst/>
            </a:prstGeom>
          </p:spPr>
        </p:pic>
        <p:cxnSp>
          <p:nvCxnSpPr>
            <p:cNvPr id="150" name="Straight Arrow Connector 149">
              <a:extLst>
                <a:ext uri="{FF2B5EF4-FFF2-40B4-BE49-F238E27FC236}">
                  <a16:creationId xmlns:a16="http://schemas.microsoft.com/office/drawing/2014/main" id="{E1BB365B-B28C-447C-BFE2-99ADBEB21ECA}"/>
                </a:ext>
              </a:extLst>
            </p:cNvPr>
            <p:cNvCxnSpPr>
              <a:cxnSpLocks/>
              <a:stCxn id="80" idx="2"/>
              <a:endCxn id="164" idx="0"/>
            </p:cNvCxnSpPr>
            <p:nvPr/>
          </p:nvCxnSpPr>
          <p:spPr>
            <a:xfrm>
              <a:off x="7167614" y="2546089"/>
              <a:ext cx="1" cy="17929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8F621C03-FB9A-4528-8126-03D76F78E27B}"/>
                </a:ext>
              </a:extLst>
            </p:cNvPr>
            <p:cNvCxnSpPr>
              <a:cxnSpLocks/>
            </p:cNvCxnSpPr>
            <p:nvPr/>
          </p:nvCxnSpPr>
          <p:spPr>
            <a:xfrm rot="5400000" flipH="1">
              <a:off x="8019597" y="1837429"/>
              <a:ext cx="0" cy="5486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4" name="Graphic 163">
              <a:extLst>
                <a:ext uri="{FF2B5EF4-FFF2-40B4-BE49-F238E27FC236}">
                  <a16:creationId xmlns:a16="http://schemas.microsoft.com/office/drawing/2014/main" id="{03B193EA-DEE0-44A3-85B1-BFC5D921C0F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41021" y="2725379"/>
              <a:ext cx="253187" cy="256248"/>
            </a:xfrm>
            <a:prstGeom prst="rect">
              <a:avLst/>
            </a:prstGeom>
          </p:spPr>
        </p:pic>
        <p:cxnSp>
          <p:nvCxnSpPr>
            <p:cNvPr id="166" name="Straight Arrow Connector 165">
              <a:extLst>
                <a:ext uri="{FF2B5EF4-FFF2-40B4-BE49-F238E27FC236}">
                  <a16:creationId xmlns:a16="http://schemas.microsoft.com/office/drawing/2014/main" id="{7D1F5802-2981-45C7-ABEC-82114D43D868}"/>
                </a:ext>
              </a:extLst>
            </p:cNvPr>
            <p:cNvCxnSpPr>
              <a:cxnSpLocks/>
              <a:stCxn id="164" idx="2"/>
              <a:endCxn id="79" idx="1"/>
            </p:cNvCxnSpPr>
            <p:nvPr/>
          </p:nvCxnSpPr>
          <p:spPr>
            <a:xfrm flipH="1">
              <a:off x="7167614" y="2981627"/>
              <a:ext cx="1" cy="25879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Freeform 13" title="Icon of a cloud">
              <a:extLst>
                <a:ext uri="{FF2B5EF4-FFF2-40B4-BE49-F238E27FC236}">
                  <a16:creationId xmlns:a16="http://schemas.microsoft.com/office/drawing/2014/main" id="{6A4AF192-B62B-48E2-9F76-6DD469DF1D0F}"/>
                </a:ext>
              </a:extLst>
            </p:cNvPr>
            <p:cNvSpPr>
              <a:spLocks noChangeAspect="1"/>
            </p:cNvSpPr>
            <p:nvPr/>
          </p:nvSpPr>
          <p:spPr bwMode="auto">
            <a:xfrm>
              <a:off x="8258702" y="1870378"/>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FFFFFF"/>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grpSp>
      <p:sp>
        <p:nvSpPr>
          <p:cNvPr id="82" name="Text Placeholder 3">
            <a:extLst>
              <a:ext uri="{FF2B5EF4-FFF2-40B4-BE49-F238E27FC236}">
                <a16:creationId xmlns:a16="http://schemas.microsoft.com/office/drawing/2014/main" id="{DF78C140-B41C-EF45-A854-423C7EAEDF83}"/>
              </a:ext>
            </a:extLst>
          </p:cNvPr>
          <p:cNvSpPr txBox="1">
            <a:spLocks/>
          </p:cNvSpPr>
          <p:nvPr/>
        </p:nvSpPr>
        <p:spPr>
          <a:xfrm>
            <a:off x="365761" y="409302"/>
            <a:ext cx="10622030" cy="65241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000" b="1" i="0" kern="1200" spc="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Securing Kubernetes Services with WAF</a:t>
            </a:r>
            <a:endParaRPr kumimoji="0" lang="en-US" sz="4000" b="1" i="0" u="none" strike="noStrike" kern="1200" cap="none" spc="0" normalizeH="0" baseline="0" noProof="0" dirty="0">
              <a:ln>
                <a:noFill/>
              </a:ln>
              <a:solidFill>
                <a:srgbClr val="0078D3"/>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136959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D44A6D-7652-4B3C-B285-BE8C52C55D3C}"/>
              </a:ext>
            </a:extLst>
          </p:cNvPr>
          <p:cNvSpPr>
            <a:spLocks noGrp="1"/>
          </p:cNvSpPr>
          <p:nvPr>
            <p:ph idx="1"/>
          </p:nvPr>
        </p:nvSpPr>
        <p:spPr>
          <a:xfrm>
            <a:off x="548640" y="1386348"/>
            <a:ext cx="4823526" cy="4790615"/>
          </a:xfrm>
        </p:spPr>
        <p:txBody>
          <a:bodyPr>
            <a:normAutofit lnSpcReduction="10000"/>
          </a:bodyPr>
          <a:lstStyle/>
          <a:p>
            <a:r>
              <a:rPr lang="en-US" dirty="0"/>
              <a:t>Attach Application Gateways to AKS Clusters</a:t>
            </a:r>
          </a:p>
          <a:p>
            <a:endParaRPr lang="en-US" dirty="0"/>
          </a:p>
          <a:p>
            <a:r>
              <a:rPr lang="en-US" dirty="0"/>
              <a:t>Load Balance from the Internet to pods</a:t>
            </a:r>
          </a:p>
          <a:p>
            <a:endParaRPr lang="en-US" dirty="0"/>
          </a:p>
          <a:p>
            <a:r>
              <a:rPr lang="en-US" dirty="0"/>
              <a:t>Supports features of k8s ingress resource – TLS, multi-site and path-based routing</a:t>
            </a:r>
          </a:p>
          <a:p>
            <a:endParaRPr lang="en-US" dirty="0"/>
          </a:p>
          <a:p>
            <a:r>
              <a:rPr lang="en-US" dirty="0"/>
              <a:t>Pod-AAD for ARM authentication</a:t>
            </a:r>
          </a:p>
          <a:p>
            <a:endParaRPr lang="en-US" dirty="0">
              <a:solidFill>
                <a:srgbClr val="0070C0"/>
              </a:solidFill>
            </a:endParaRPr>
          </a:p>
          <a:p>
            <a:pPr marL="0" indent="0">
              <a:buNone/>
            </a:pPr>
            <a:r>
              <a:rPr lang="en-GB" dirty="0">
                <a:hlinkClick r:id="rId2"/>
              </a:rPr>
              <a:t>https://github.com/Azure/application-gateway-kubernetes-ingress</a:t>
            </a:r>
            <a:endParaRPr lang="en-US" dirty="0"/>
          </a:p>
          <a:p>
            <a:endParaRPr lang="en-US" dirty="0"/>
          </a:p>
        </p:txBody>
      </p:sp>
      <p:sp>
        <p:nvSpPr>
          <p:cNvPr id="59" name="Rectangle 58">
            <a:extLst>
              <a:ext uri="{FF2B5EF4-FFF2-40B4-BE49-F238E27FC236}">
                <a16:creationId xmlns:a16="http://schemas.microsoft.com/office/drawing/2014/main" id="{54545C3E-73ED-4FB4-AD82-D2D60604E70E}"/>
              </a:ext>
            </a:extLst>
          </p:cNvPr>
          <p:cNvSpPr/>
          <p:nvPr/>
        </p:nvSpPr>
        <p:spPr bwMode="auto">
          <a:xfrm>
            <a:off x="9389815" y="1933338"/>
            <a:ext cx="2456358" cy="3482109"/>
          </a:xfrm>
          <a:prstGeom prst="rect">
            <a:avLst/>
          </a:prstGeom>
          <a:solidFill>
            <a:schemeClr val="tx2">
              <a:lumMod val="10000"/>
              <a:lumOff val="9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60" name="Picture 59">
            <a:extLst>
              <a:ext uri="{FF2B5EF4-FFF2-40B4-BE49-F238E27FC236}">
                <a16:creationId xmlns:a16="http://schemas.microsoft.com/office/drawing/2014/main" id="{5A64E2C2-AB30-4F51-BBAC-034B9426E77D}"/>
              </a:ext>
            </a:extLst>
          </p:cNvPr>
          <p:cNvPicPr>
            <a:picLocks noChangeAspect="1"/>
          </p:cNvPicPr>
          <p:nvPr/>
        </p:nvPicPr>
        <p:blipFill>
          <a:blip r:embed="rId3"/>
          <a:stretch>
            <a:fillRect/>
          </a:stretch>
        </p:blipFill>
        <p:spPr>
          <a:xfrm>
            <a:off x="9775959" y="2421774"/>
            <a:ext cx="480655" cy="470899"/>
          </a:xfrm>
          <a:prstGeom prst="rect">
            <a:avLst/>
          </a:prstGeom>
          <a:solidFill>
            <a:schemeClr val="accent6">
              <a:lumMod val="40000"/>
              <a:lumOff val="60000"/>
            </a:schemeClr>
          </a:solidFill>
          <a:ln>
            <a:solidFill>
              <a:schemeClr val="accent1"/>
            </a:solidFill>
          </a:ln>
        </p:spPr>
      </p:pic>
      <p:pic>
        <p:nvPicPr>
          <p:cNvPr id="61" name="Picture 60">
            <a:extLst>
              <a:ext uri="{FF2B5EF4-FFF2-40B4-BE49-F238E27FC236}">
                <a16:creationId xmlns:a16="http://schemas.microsoft.com/office/drawing/2014/main" id="{140DA398-509E-4EC3-84EB-F3F85ABCD18D}"/>
              </a:ext>
            </a:extLst>
          </p:cNvPr>
          <p:cNvPicPr>
            <a:picLocks noChangeAspect="1"/>
          </p:cNvPicPr>
          <p:nvPr/>
        </p:nvPicPr>
        <p:blipFill>
          <a:blip r:embed="rId3"/>
          <a:stretch>
            <a:fillRect/>
          </a:stretch>
        </p:blipFill>
        <p:spPr>
          <a:xfrm>
            <a:off x="9764802" y="3122017"/>
            <a:ext cx="480655" cy="470899"/>
          </a:xfrm>
          <a:prstGeom prst="rect">
            <a:avLst/>
          </a:prstGeom>
          <a:solidFill>
            <a:schemeClr val="accent6">
              <a:lumMod val="40000"/>
              <a:lumOff val="60000"/>
            </a:schemeClr>
          </a:solidFill>
          <a:ln>
            <a:solidFill>
              <a:schemeClr val="accent1"/>
            </a:solidFill>
          </a:ln>
        </p:spPr>
      </p:pic>
      <p:pic>
        <p:nvPicPr>
          <p:cNvPr id="62" name="Picture 61">
            <a:extLst>
              <a:ext uri="{FF2B5EF4-FFF2-40B4-BE49-F238E27FC236}">
                <a16:creationId xmlns:a16="http://schemas.microsoft.com/office/drawing/2014/main" id="{36586954-F0C6-4E0E-B492-ED1ED3B504D2}"/>
              </a:ext>
            </a:extLst>
          </p:cNvPr>
          <p:cNvPicPr>
            <a:picLocks noChangeAspect="1"/>
          </p:cNvPicPr>
          <p:nvPr/>
        </p:nvPicPr>
        <p:blipFill>
          <a:blip r:embed="rId3"/>
          <a:stretch>
            <a:fillRect/>
          </a:stretch>
        </p:blipFill>
        <p:spPr>
          <a:xfrm>
            <a:off x="9764801" y="3776154"/>
            <a:ext cx="480655" cy="470899"/>
          </a:xfrm>
          <a:prstGeom prst="rect">
            <a:avLst/>
          </a:prstGeom>
          <a:solidFill>
            <a:schemeClr val="accent6">
              <a:lumMod val="40000"/>
              <a:lumOff val="60000"/>
            </a:schemeClr>
          </a:solidFill>
          <a:ln>
            <a:solidFill>
              <a:schemeClr val="accent1"/>
            </a:solidFill>
          </a:ln>
        </p:spPr>
      </p:pic>
      <p:pic>
        <p:nvPicPr>
          <p:cNvPr id="63" name="Picture 62">
            <a:extLst>
              <a:ext uri="{FF2B5EF4-FFF2-40B4-BE49-F238E27FC236}">
                <a16:creationId xmlns:a16="http://schemas.microsoft.com/office/drawing/2014/main" id="{2AEF6564-E44A-417C-B12F-4A533F63162E}"/>
              </a:ext>
            </a:extLst>
          </p:cNvPr>
          <p:cNvPicPr>
            <a:picLocks noChangeAspect="1"/>
          </p:cNvPicPr>
          <p:nvPr/>
        </p:nvPicPr>
        <p:blipFill>
          <a:blip r:embed="rId3"/>
          <a:stretch>
            <a:fillRect/>
          </a:stretch>
        </p:blipFill>
        <p:spPr>
          <a:xfrm>
            <a:off x="9764800" y="4434237"/>
            <a:ext cx="480655" cy="470899"/>
          </a:xfrm>
          <a:prstGeom prst="rect">
            <a:avLst/>
          </a:prstGeom>
          <a:solidFill>
            <a:schemeClr val="accent6">
              <a:lumMod val="40000"/>
              <a:lumOff val="60000"/>
            </a:schemeClr>
          </a:solidFill>
          <a:ln>
            <a:solidFill>
              <a:schemeClr val="accent1"/>
            </a:solidFill>
          </a:ln>
        </p:spPr>
      </p:pic>
      <p:sp>
        <p:nvSpPr>
          <p:cNvPr id="64" name="TextBox 63">
            <a:extLst>
              <a:ext uri="{FF2B5EF4-FFF2-40B4-BE49-F238E27FC236}">
                <a16:creationId xmlns:a16="http://schemas.microsoft.com/office/drawing/2014/main" id="{2667FAD7-95D8-4502-8B1A-1DDAB3628357}"/>
              </a:ext>
            </a:extLst>
          </p:cNvPr>
          <p:cNvSpPr txBox="1"/>
          <p:nvPr/>
        </p:nvSpPr>
        <p:spPr>
          <a:xfrm>
            <a:off x="9923822" y="1289756"/>
            <a:ext cx="2163304" cy="1092607"/>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Azure Kubernetes Service (AKS)</a:t>
            </a:r>
          </a:p>
          <a:p>
            <a:pPr marL="0" marR="0" lvl="0" indent="0" algn="ctr" defTabSz="914367"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err="1">
              <a:ln>
                <a:noFill/>
              </a:ln>
              <a:gradFill>
                <a:gsLst>
                  <a:gs pos="2917">
                    <a:prstClr val="black"/>
                  </a:gs>
                  <a:gs pos="30000">
                    <a:prstClr val="black"/>
                  </a:gs>
                </a:gsLst>
                <a:lin ang="5400000" scaled="0"/>
              </a:gradFill>
              <a:effectLst/>
              <a:uLnTx/>
              <a:uFillTx/>
              <a:latin typeface="Calibri" panose="020F0502020204030204"/>
              <a:ea typeface="+mn-ea"/>
              <a:cs typeface="+mn-cs"/>
            </a:endParaRPr>
          </a:p>
        </p:txBody>
      </p:sp>
      <p:sp>
        <p:nvSpPr>
          <p:cNvPr id="65" name="Rectangle: Rounded Corners 64">
            <a:extLst>
              <a:ext uri="{FF2B5EF4-FFF2-40B4-BE49-F238E27FC236}">
                <a16:creationId xmlns:a16="http://schemas.microsoft.com/office/drawing/2014/main" id="{88B03B3D-F8E5-417A-BA87-38DE1C28FE3A}"/>
              </a:ext>
            </a:extLst>
          </p:cNvPr>
          <p:cNvSpPr/>
          <p:nvPr/>
        </p:nvSpPr>
        <p:spPr bwMode="auto">
          <a:xfrm>
            <a:off x="10570022" y="2382363"/>
            <a:ext cx="806668" cy="806668"/>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66" name="Picture 65">
            <a:extLst>
              <a:ext uri="{FF2B5EF4-FFF2-40B4-BE49-F238E27FC236}">
                <a16:creationId xmlns:a16="http://schemas.microsoft.com/office/drawing/2014/main" id="{D655D4A4-6892-4AFE-BBBD-338A733FE613}"/>
              </a:ext>
            </a:extLst>
          </p:cNvPr>
          <p:cNvPicPr>
            <a:picLocks noChangeAspect="1"/>
          </p:cNvPicPr>
          <p:nvPr/>
        </p:nvPicPr>
        <p:blipFill>
          <a:blip r:embed="rId3"/>
          <a:stretch>
            <a:fillRect/>
          </a:stretch>
        </p:blipFill>
        <p:spPr>
          <a:xfrm>
            <a:off x="10728537" y="4493835"/>
            <a:ext cx="480655" cy="470899"/>
          </a:xfrm>
          <a:prstGeom prst="rect">
            <a:avLst/>
          </a:prstGeom>
          <a:solidFill>
            <a:schemeClr val="accent2"/>
          </a:solidFill>
          <a:ln>
            <a:solidFill>
              <a:schemeClr val="accent1"/>
            </a:solidFill>
          </a:ln>
        </p:spPr>
      </p:pic>
      <p:cxnSp>
        <p:nvCxnSpPr>
          <p:cNvPr id="67" name="Connector: Elbow 66">
            <a:extLst>
              <a:ext uri="{FF2B5EF4-FFF2-40B4-BE49-F238E27FC236}">
                <a16:creationId xmlns:a16="http://schemas.microsoft.com/office/drawing/2014/main" id="{21E2D1BC-E724-4CD6-BE0F-5BFE2E986F0C}"/>
              </a:ext>
            </a:extLst>
          </p:cNvPr>
          <p:cNvCxnSpPr>
            <a:cxnSpLocks/>
            <a:stCxn id="72" idx="2"/>
            <a:endCxn id="73" idx="0"/>
          </p:cNvCxnSpPr>
          <p:nvPr/>
        </p:nvCxnSpPr>
        <p:spPr>
          <a:xfrm rot="5400000">
            <a:off x="7280480" y="4650502"/>
            <a:ext cx="1528833" cy="1057"/>
          </a:xfrm>
          <a:prstGeom prst="bentConnector3">
            <a:avLst>
              <a:gd name="adj1" fmla="val 50000"/>
            </a:avLst>
          </a:prstGeom>
          <a:ln w="25400">
            <a:solidFill>
              <a:srgbClr val="C0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D5DEC89E-A397-4312-809B-BABCB6F3202C}"/>
              </a:ext>
            </a:extLst>
          </p:cNvPr>
          <p:cNvSpPr txBox="1"/>
          <p:nvPr/>
        </p:nvSpPr>
        <p:spPr>
          <a:xfrm rot="16200000">
            <a:off x="10577006" y="3127127"/>
            <a:ext cx="936630" cy="926407"/>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800" b="1"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Ingress Resource</a:t>
            </a:r>
          </a:p>
          <a:p>
            <a:pPr marL="0" marR="0" lvl="0" indent="0" algn="ctr" defTabSz="914367"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err="1">
              <a:ln>
                <a:noFill/>
              </a:ln>
              <a:gradFill>
                <a:gsLst>
                  <a:gs pos="2917">
                    <a:prstClr val="black"/>
                  </a:gs>
                  <a:gs pos="30000">
                    <a:prstClr val="black"/>
                  </a:gs>
                </a:gsLst>
                <a:lin ang="5400000" scaled="0"/>
              </a:gradFill>
              <a:effectLst/>
              <a:uLnTx/>
              <a:uFillTx/>
              <a:latin typeface="Calibri" panose="020F0502020204030204"/>
              <a:ea typeface="+mn-ea"/>
              <a:cs typeface="+mn-cs"/>
            </a:endParaRPr>
          </a:p>
        </p:txBody>
      </p:sp>
      <p:pic>
        <p:nvPicPr>
          <p:cNvPr id="69" name="Graphic 68">
            <a:extLst>
              <a:ext uri="{FF2B5EF4-FFF2-40B4-BE49-F238E27FC236}">
                <a16:creationId xmlns:a16="http://schemas.microsoft.com/office/drawing/2014/main" id="{C8D16373-709D-40BA-A077-35627136529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71402" y="1381172"/>
            <a:ext cx="653920" cy="482800"/>
          </a:xfrm>
          <a:prstGeom prst="rect">
            <a:avLst/>
          </a:prstGeom>
        </p:spPr>
      </p:pic>
      <p:cxnSp>
        <p:nvCxnSpPr>
          <p:cNvPr id="70" name="Straight Arrow Connector 69">
            <a:extLst>
              <a:ext uri="{FF2B5EF4-FFF2-40B4-BE49-F238E27FC236}">
                <a16:creationId xmlns:a16="http://schemas.microsoft.com/office/drawing/2014/main" id="{67898D03-A392-4C57-B66B-105C2946C027}"/>
              </a:ext>
            </a:extLst>
          </p:cNvPr>
          <p:cNvCxnSpPr>
            <a:cxnSpLocks/>
          </p:cNvCxnSpPr>
          <p:nvPr/>
        </p:nvCxnSpPr>
        <p:spPr>
          <a:xfrm flipV="1">
            <a:off x="6686689" y="3417769"/>
            <a:ext cx="863882" cy="8440"/>
          </a:xfrm>
          <a:prstGeom prst="straightConnector1">
            <a:avLst/>
          </a:prstGeom>
          <a:noFill/>
          <a:ln w="50800" cap="flat" cmpd="sng" algn="ctr">
            <a:solidFill>
              <a:srgbClr val="00B050"/>
            </a:solidFill>
            <a:prstDash val="solid"/>
            <a:headEnd type="triangle" w="med" len="sm"/>
            <a:tailEnd type="triangle" w="med" len="sm"/>
          </a:ln>
          <a:effectLst/>
        </p:spPr>
      </p:cxnSp>
      <p:sp>
        <p:nvSpPr>
          <p:cNvPr id="71" name="TextBox 70">
            <a:extLst>
              <a:ext uri="{FF2B5EF4-FFF2-40B4-BE49-F238E27FC236}">
                <a16:creationId xmlns:a16="http://schemas.microsoft.com/office/drawing/2014/main" id="{5E7BC610-83B7-4BBA-BD83-B657A6A262B9}"/>
              </a:ext>
            </a:extLst>
          </p:cNvPr>
          <p:cNvSpPr txBox="1"/>
          <p:nvPr/>
        </p:nvSpPr>
        <p:spPr>
          <a:xfrm>
            <a:off x="7026055" y="2538553"/>
            <a:ext cx="2163304" cy="898708"/>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Application Gateway</a:t>
            </a:r>
          </a:p>
          <a:p>
            <a:pPr marL="0" marR="0" lvl="0" indent="0" algn="ctr" defTabSz="914367"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err="1">
              <a:ln>
                <a:noFill/>
              </a:ln>
              <a:gradFill>
                <a:gsLst>
                  <a:gs pos="2917">
                    <a:prstClr val="black"/>
                  </a:gs>
                  <a:gs pos="30000">
                    <a:prstClr val="black"/>
                  </a:gs>
                </a:gsLst>
                <a:lin ang="5400000" scaled="0"/>
              </a:gradFill>
              <a:effectLst/>
              <a:uLnTx/>
              <a:uFillTx/>
              <a:latin typeface="Calibri" panose="020F0502020204030204"/>
              <a:ea typeface="+mn-ea"/>
              <a:cs typeface="+mn-cs"/>
            </a:endParaRPr>
          </a:p>
        </p:txBody>
      </p:sp>
      <p:pic>
        <p:nvPicPr>
          <p:cNvPr id="72" name="Graphic 71">
            <a:extLst>
              <a:ext uri="{FF2B5EF4-FFF2-40B4-BE49-F238E27FC236}">
                <a16:creationId xmlns:a16="http://schemas.microsoft.com/office/drawing/2014/main" id="{D38952D1-D810-46F0-BF70-77F5AEFAAA2D}"/>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67025" y="2929816"/>
            <a:ext cx="956798" cy="956798"/>
          </a:xfrm>
          <a:prstGeom prst="rect">
            <a:avLst/>
          </a:prstGeom>
        </p:spPr>
      </p:pic>
      <p:pic>
        <p:nvPicPr>
          <p:cNvPr id="73" name="Graphic 72">
            <a:extLst>
              <a:ext uri="{FF2B5EF4-FFF2-40B4-BE49-F238E27FC236}">
                <a16:creationId xmlns:a16="http://schemas.microsoft.com/office/drawing/2014/main" id="{624A77D2-3EC7-45AD-8E83-1CA5E20B42D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27894" y="5415447"/>
            <a:ext cx="632946" cy="489428"/>
          </a:xfrm>
          <a:prstGeom prst="rect">
            <a:avLst/>
          </a:prstGeom>
        </p:spPr>
      </p:pic>
      <p:cxnSp>
        <p:nvCxnSpPr>
          <p:cNvPr id="74" name="Connector: Elbow 73">
            <a:extLst>
              <a:ext uri="{FF2B5EF4-FFF2-40B4-BE49-F238E27FC236}">
                <a16:creationId xmlns:a16="http://schemas.microsoft.com/office/drawing/2014/main" id="{4D090145-AACF-4F4C-8FEE-A8432A2DE2F7}"/>
              </a:ext>
            </a:extLst>
          </p:cNvPr>
          <p:cNvCxnSpPr>
            <a:cxnSpLocks/>
            <a:stCxn id="66" idx="2"/>
            <a:endCxn id="73" idx="3"/>
          </p:cNvCxnSpPr>
          <p:nvPr/>
        </p:nvCxnSpPr>
        <p:spPr>
          <a:xfrm rot="5400000">
            <a:off x="9317140" y="4008435"/>
            <a:ext cx="695427" cy="2608025"/>
          </a:xfrm>
          <a:prstGeom prst="bentConnector2">
            <a:avLst/>
          </a:prstGeom>
          <a:ln w="25400">
            <a:solidFill>
              <a:srgbClr val="C0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1783BB00-F487-435A-B8EE-C9C0509564C1}"/>
              </a:ext>
            </a:extLst>
          </p:cNvPr>
          <p:cNvSpPr txBox="1"/>
          <p:nvPr/>
        </p:nvSpPr>
        <p:spPr>
          <a:xfrm>
            <a:off x="9287905" y="5587104"/>
            <a:ext cx="1879448" cy="1231106"/>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Application Gateway Routing Rules</a:t>
            </a:r>
          </a:p>
          <a:p>
            <a:pPr marL="0" marR="0" lvl="0" indent="0" algn="ctr" defTabSz="914367" rtl="0" eaLnBrk="1" fontAlgn="auto" latinLnBrk="0" hangingPunct="1">
              <a:lnSpc>
                <a:spcPct val="90000"/>
              </a:lnSpc>
              <a:spcBef>
                <a:spcPts val="0"/>
              </a:spcBef>
              <a:spcAft>
                <a:spcPts val="600"/>
              </a:spcAft>
              <a:buClrTx/>
              <a:buSzTx/>
              <a:buFontTx/>
              <a:buNone/>
              <a:tabLst/>
              <a:defRPr/>
            </a:pPr>
            <a:endParaRPr kumimoji="0" lang="en-US" sz="4000" b="0" i="0" u="none" strike="noStrike" kern="1200" cap="none" spc="0" normalizeH="0" baseline="0" noProof="0" err="1">
              <a:ln>
                <a:noFill/>
              </a:ln>
              <a:gradFill>
                <a:gsLst>
                  <a:gs pos="2917">
                    <a:prstClr val="black"/>
                  </a:gs>
                  <a:gs pos="30000">
                    <a:prstClr val="black"/>
                  </a:gs>
                </a:gsLst>
                <a:lin ang="5400000" scaled="0"/>
              </a:gradFill>
              <a:effectLst/>
              <a:uLnTx/>
              <a:uFillTx/>
              <a:latin typeface="Calibri" panose="020F0502020204030204"/>
              <a:ea typeface="+mn-ea"/>
              <a:cs typeface="+mn-cs"/>
            </a:endParaRPr>
          </a:p>
        </p:txBody>
      </p:sp>
      <p:cxnSp>
        <p:nvCxnSpPr>
          <p:cNvPr id="76" name="Straight Arrow Connector 75">
            <a:extLst>
              <a:ext uri="{FF2B5EF4-FFF2-40B4-BE49-F238E27FC236}">
                <a16:creationId xmlns:a16="http://schemas.microsoft.com/office/drawing/2014/main" id="{56450873-E575-4F70-9D24-6DF113073631}"/>
              </a:ext>
            </a:extLst>
          </p:cNvPr>
          <p:cNvCxnSpPr>
            <a:cxnSpLocks/>
          </p:cNvCxnSpPr>
          <p:nvPr/>
        </p:nvCxnSpPr>
        <p:spPr>
          <a:xfrm>
            <a:off x="10968864" y="3174032"/>
            <a:ext cx="0" cy="1304804"/>
          </a:xfrm>
          <a:prstGeom prst="straightConnector1">
            <a:avLst/>
          </a:prstGeom>
          <a:noFill/>
          <a:ln w="25400" cap="flat" cmpd="sng" algn="ctr">
            <a:solidFill>
              <a:srgbClr val="C00000"/>
            </a:solidFill>
            <a:prstDash val="sysDash"/>
            <a:headEnd type="triangle" w="med" len="sm"/>
            <a:tailEnd type="triangle" w="med" len="sm"/>
          </a:ln>
          <a:effectLst/>
        </p:spPr>
      </p:cxnSp>
      <p:sp>
        <p:nvSpPr>
          <p:cNvPr id="77" name="Title 1">
            <a:extLst>
              <a:ext uri="{FF2B5EF4-FFF2-40B4-BE49-F238E27FC236}">
                <a16:creationId xmlns:a16="http://schemas.microsoft.com/office/drawing/2014/main" id="{D92E4BE1-F34A-46FA-92F6-3292A05367D5}"/>
              </a:ext>
            </a:extLst>
          </p:cNvPr>
          <p:cNvSpPr txBox="1">
            <a:spLocks/>
          </p:cNvSpPr>
          <p:nvPr/>
        </p:nvSpPr>
        <p:spPr>
          <a:xfrm>
            <a:off x="10541229" y="2715353"/>
            <a:ext cx="806668" cy="136888"/>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980" b="0" i="0" u="none" strike="noStrike" kern="1200" cap="none" spc="0" normalizeH="0" baseline="0" noProof="0">
                <a:ln w="3175">
                  <a:noFill/>
                </a:ln>
                <a:gradFill>
                  <a:gsLst>
                    <a:gs pos="2655">
                      <a:srgbClr val="505050"/>
                    </a:gs>
                    <a:gs pos="31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API server</a:t>
            </a:r>
          </a:p>
        </p:txBody>
      </p:sp>
      <p:sp>
        <p:nvSpPr>
          <p:cNvPr id="78" name="TextBox 77">
            <a:extLst>
              <a:ext uri="{FF2B5EF4-FFF2-40B4-BE49-F238E27FC236}">
                <a16:creationId xmlns:a16="http://schemas.microsoft.com/office/drawing/2014/main" id="{0DFE3F4D-9FAF-49BB-9723-2F5FCA77D168}"/>
              </a:ext>
            </a:extLst>
          </p:cNvPr>
          <p:cNvSpPr txBox="1"/>
          <p:nvPr/>
        </p:nvSpPr>
        <p:spPr>
          <a:xfrm>
            <a:off x="7246029" y="5757283"/>
            <a:ext cx="1612529" cy="898708"/>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Azure ARM</a:t>
            </a:r>
          </a:p>
          <a:p>
            <a:pPr marL="0" marR="0" lvl="0" indent="0" algn="ctr" defTabSz="914367"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err="1">
              <a:ln>
                <a:noFill/>
              </a:ln>
              <a:gradFill>
                <a:gsLst>
                  <a:gs pos="2917">
                    <a:prstClr val="black"/>
                  </a:gs>
                  <a:gs pos="30000">
                    <a:prstClr val="black"/>
                  </a:gs>
                </a:gsLst>
                <a:lin ang="5400000" scaled="0"/>
              </a:gradFill>
              <a:effectLst/>
              <a:uLnTx/>
              <a:uFillTx/>
              <a:latin typeface="Calibri" panose="020F0502020204030204"/>
              <a:ea typeface="+mn-ea"/>
              <a:cs typeface="+mn-cs"/>
            </a:endParaRPr>
          </a:p>
        </p:txBody>
      </p:sp>
      <p:sp>
        <p:nvSpPr>
          <p:cNvPr id="79" name="TextBox 78">
            <a:extLst>
              <a:ext uri="{FF2B5EF4-FFF2-40B4-BE49-F238E27FC236}">
                <a16:creationId xmlns:a16="http://schemas.microsoft.com/office/drawing/2014/main" id="{95BB1E54-3013-4DE6-B8DE-AD98BF6B713D}"/>
              </a:ext>
            </a:extLst>
          </p:cNvPr>
          <p:cNvSpPr txBox="1"/>
          <p:nvPr/>
        </p:nvSpPr>
        <p:spPr>
          <a:xfrm>
            <a:off x="10817026" y="3611811"/>
            <a:ext cx="1174580" cy="153580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100" b="1" i="0" u="none" strike="noStrike" kern="1200" cap="none" spc="0" normalizeH="0" baseline="0" noProof="0">
                <a:ln>
                  <a:noFill/>
                </a:ln>
                <a:gradFill>
                  <a:gsLst>
                    <a:gs pos="2917">
                      <a:prstClr val="black"/>
                    </a:gs>
                    <a:gs pos="30000">
                      <a:prstClr val="black"/>
                    </a:gs>
                  </a:gsLst>
                  <a:lin ang="5400000" scaled="0"/>
                </a:gradFill>
                <a:effectLst/>
                <a:uLnTx/>
                <a:uFillTx/>
                <a:latin typeface="Calibri" panose="020F0502020204030204"/>
                <a:ea typeface="+mn-ea"/>
                <a:cs typeface="+mn-cs"/>
              </a:rPr>
              <a:t>Application Gateway Ingress Controller</a:t>
            </a:r>
          </a:p>
          <a:p>
            <a:pPr marL="0" marR="0" lvl="0" indent="0" algn="ctr" defTabSz="914367" rtl="0" eaLnBrk="1" fontAlgn="auto" latinLnBrk="0" hangingPunct="1">
              <a:lnSpc>
                <a:spcPct val="90000"/>
              </a:lnSpc>
              <a:spcBef>
                <a:spcPts val="0"/>
              </a:spcBef>
              <a:spcAft>
                <a:spcPts val="600"/>
              </a:spcAft>
              <a:buClrTx/>
              <a:buSzTx/>
              <a:buFontTx/>
              <a:buNone/>
              <a:tabLst/>
              <a:defRPr/>
            </a:pPr>
            <a:endParaRPr kumimoji="0" lang="en-US" sz="4000" b="0" i="0" u="none" strike="noStrike" kern="1200" cap="none" spc="0" normalizeH="0" baseline="0" noProof="0" err="1">
              <a:ln>
                <a:noFill/>
              </a:ln>
              <a:gradFill>
                <a:gsLst>
                  <a:gs pos="2917">
                    <a:prstClr val="black"/>
                  </a:gs>
                  <a:gs pos="30000">
                    <a:prstClr val="black"/>
                  </a:gs>
                </a:gsLst>
                <a:lin ang="5400000" scaled="0"/>
              </a:gradFill>
              <a:effectLst/>
              <a:uLnTx/>
              <a:uFillTx/>
              <a:latin typeface="Calibri" panose="020F0502020204030204"/>
              <a:ea typeface="+mn-ea"/>
              <a:cs typeface="+mn-cs"/>
            </a:endParaRPr>
          </a:p>
        </p:txBody>
      </p:sp>
      <p:sp>
        <p:nvSpPr>
          <p:cNvPr id="80" name="globe_2">
            <a:extLst>
              <a:ext uri="{FF2B5EF4-FFF2-40B4-BE49-F238E27FC236}">
                <a16:creationId xmlns:a16="http://schemas.microsoft.com/office/drawing/2014/main" id="{B21C63A3-57CD-43B6-8449-C489E622B360}"/>
              </a:ext>
            </a:extLst>
          </p:cNvPr>
          <p:cNvSpPr>
            <a:spLocks noChangeAspect="1" noEditPoints="1"/>
          </p:cNvSpPr>
          <p:nvPr/>
        </p:nvSpPr>
        <p:spPr bwMode="auto">
          <a:xfrm>
            <a:off x="6009147" y="3074883"/>
            <a:ext cx="472390" cy="507005"/>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81" name="Straight Arrow Connector 80">
            <a:extLst>
              <a:ext uri="{FF2B5EF4-FFF2-40B4-BE49-F238E27FC236}">
                <a16:creationId xmlns:a16="http://schemas.microsoft.com/office/drawing/2014/main" id="{66F30D4E-D9DA-41D0-B168-6A52DD5D5DCC}"/>
              </a:ext>
            </a:extLst>
          </p:cNvPr>
          <p:cNvCxnSpPr>
            <a:endCxn id="60" idx="1"/>
          </p:cNvCxnSpPr>
          <p:nvPr/>
        </p:nvCxnSpPr>
        <p:spPr>
          <a:xfrm flipV="1">
            <a:off x="8552616" y="2657224"/>
            <a:ext cx="1223343" cy="75099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D2B3DE7D-001A-45D7-BB62-2A28858A9D4B}"/>
              </a:ext>
            </a:extLst>
          </p:cNvPr>
          <p:cNvCxnSpPr>
            <a:endCxn id="61" idx="1"/>
          </p:cNvCxnSpPr>
          <p:nvPr/>
        </p:nvCxnSpPr>
        <p:spPr>
          <a:xfrm flipV="1">
            <a:off x="8592084" y="3357467"/>
            <a:ext cx="1172718" cy="6874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21EA9844-D71C-4832-9EDE-991E99E1606A}"/>
              </a:ext>
            </a:extLst>
          </p:cNvPr>
          <p:cNvCxnSpPr>
            <a:endCxn id="62" idx="1"/>
          </p:cNvCxnSpPr>
          <p:nvPr/>
        </p:nvCxnSpPr>
        <p:spPr>
          <a:xfrm>
            <a:off x="8579545" y="3424369"/>
            <a:ext cx="1185256" cy="58723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1068C90E-CE49-4CB3-A3D1-3A45739B53CC}"/>
              </a:ext>
            </a:extLst>
          </p:cNvPr>
          <p:cNvCxnSpPr/>
          <p:nvPr/>
        </p:nvCxnSpPr>
        <p:spPr>
          <a:xfrm>
            <a:off x="8576023" y="3426209"/>
            <a:ext cx="1177003" cy="127113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 name="Text Placeholder 3">
            <a:extLst>
              <a:ext uri="{FF2B5EF4-FFF2-40B4-BE49-F238E27FC236}">
                <a16:creationId xmlns:a16="http://schemas.microsoft.com/office/drawing/2014/main" id="{34B633DD-B4B0-BD4D-B0DE-07FA048C1DCF}"/>
              </a:ext>
            </a:extLst>
          </p:cNvPr>
          <p:cNvSpPr txBox="1">
            <a:spLocks/>
          </p:cNvSpPr>
          <p:nvPr/>
        </p:nvSpPr>
        <p:spPr>
          <a:xfrm>
            <a:off x="365761" y="409302"/>
            <a:ext cx="10622030" cy="65241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000" b="1" i="0" kern="1200" spc="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Application Gateway Ingress Controller</a:t>
            </a:r>
            <a:endParaRPr kumimoji="0" lang="en-US" sz="4000" b="1" i="0" u="none" strike="noStrike" kern="1200" cap="none" spc="0" normalizeH="0" baseline="0" noProof="0" dirty="0">
              <a:ln>
                <a:noFill/>
              </a:ln>
              <a:solidFill>
                <a:srgbClr val="0078D3"/>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2484096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4D3591-0AD4-D246-B13B-C150B31BBA59}"/>
              </a:ext>
            </a:extLst>
          </p:cNvPr>
          <p:cNvSpPr>
            <a:spLocks noGrp="1"/>
          </p:cNvSpPr>
          <p:nvPr>
            <p:ph idx="1"/>
          </p:nvPr>
        </p:nvSpPr>
        <p:spPr/>
        <p:txBody>
          <a:bodyPr/>
          <a:lstStyle/>
          <a:p>
            <a:r>
              <a:rPr lang="en-GB" dirty="0"/>
              <a:t>Operating system security patches are automatically pushed to your nodes on a nightly schedule</a:t>
            </a:r>
          </a:p>
          <a:p>
            <a:endParaRPr lang="en-GB" dirty="0"/>
          </a:p>
          <a:p>
            <a:r>
              <a:rPr lang="en-GB" dirty="0"/>
              <a:t>AKS uses a security hardened operating system image which complies to CIS benchmark</a:t>
            </a:r>
            <a:br>
              <a:rPr lang="en-GB" dirty="0"/>
            </a:br>
            <a:r>
              <a:rPr lang="en-GB" dirty="0">
                <a:hlinkClick r:id="rId2"/>
              </a:rPr>
              <a:t>https://docs.microsoft.com/en-us/azure/aks/security-hardened-vm-host-image</a:t>
            </a:r>
            <a:endParaRPr lang="en-GB" dirty="0"/>
          </a:p>
          <a:p>
            <a:endParaRPr lang="en-GB" dirty="0"/>
          </a:p>
          <a:p>
            <a:r>
              <a:rPr lang="en-GB" dirty="0"/>
              <a:t>Nodes are deployed in a private network with private IPs </a:t>
            </a:r>
          </a:p>
          <a:p>
            <a:endParaRPr lang="en-GB" dirty="0"/>
          </a:p>
          <a:p>
            <a:r>
              <a:rPr lang="en-GB" dirty="0"/>
              <a:t>Azure Storage is encrypted at rest by default</a:t>
            </a:r>
          </a:p>
        </p:txBody>
      </p:sp>
      <p:sp>
        <p:nvSpPr>
          <p:cNvPr id="4" name="Text Placeholder 3">
            <a:extLst>
              <a:ext uri="{FF2B5EF4-FFF2-40B4-BE49-F238E27FC236}">
                <a16:creationId xmlns:a16="http://schemas.microsoft.com/office/drawing/2014/main" id="{25B90872-BB27-B14A-A454-0877CB525FA3}"/>
              </a:ext>
            </a:extLst>
          </p:cNvPr>
          <p:cNvSpPr txBox="1">
            <a:spLocks/>
          </p:cNvSpPr>
          <p:nvPr/>
        </p:nvSpPr>
        <p:spPr>
          <a:xfrm>
            <a:off x="365761" y="409302"/>
            <a:ext cx="10622030" cy="65241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000" b="1" i="0" kern="1200" spc="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AKS Defaults</a:t>
            </a:r>
            <a:endParaRPr kumimoji="0" lang="en-US" sz="4000" b="1" i="0" u="none" strike="noStrike" kern="1200" cap="none" spc="0" normalizeH="0" baseline="0" noProof="0" dirty="0">
              <a:ln>
                <a:noFill/>
              </a:ln>
              <a:solidFill>
                <a:srgbClr val="0078D3"/>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3238360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1E69E4E-1200-B042-9B7D-FAC42D8BB12A}"/>
              </a:ext>
            </a:extLst>
          </p:cNvPr>
          <p:cNvSpPr>
            <a:spLocks noGrp="1"/>
          </p:cNvSpPr>
          <p:nvPr>
            <p:ph type="body" sz="quarter" idx="11"/>
          </p:nvPr>
        </p:nvSpPr>
        <p:spPr>
          <a:xfrm>
            <a:off x="0" y="2860653"/>
            <a:ext cx="12192000" cy="951701"/>
          </a:xfrm>
        </p:spPr>
        <p:txBody>
          <a:bodyPr/>
          <a:lstStyle/>
          <a:p>
            <a:r>
              <a:rPr lang="en-US" dirty="0"/>
              <a:t>Image Security</a:t>
            </a:r>
          </a:p>
        </p:txBody>
      </p:sp>
      <p:pic>
        <p:nvPicPr>
          <p:cNvPr id="4" name="Picture 3">
            <a:extLst>
              <a:ext uri="{FF2B5EF4-FFF2-40B4-BE49-F238E27FC236}">
                <a16:creationId xmlns:a16="http://schemas.microsoft.com/office/drawing/2014/main" id="{C09C43DB-9C8C-AE4A-8496-6BF04B465F3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74775" y="1617659"/>
            <a:ext cx="4149549" cy="4149549"/>
          </a:xfrm>
          <a:prstGeom prst="rect">
            <a:avLst/>
          </a:prstGeom>
        </p:spPr>
      </p:pic>
      <p:pic>
        <p:nvPicPr>
          <p:cNvPr id="5" name="Picture 4">
            <a:extLst>
              <a:ext uri="{FF2B5EF4-FFF2-40B4-BE49-F238E27FC236}">
                <a16:creationId xmlns:a16="http://schemas.microsoft.com/office/drawing/2014/main" id="{DAA0ADEF-E5D0-7A48-861E-7F698679C86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17225" y="1617659"/>
            <a:ext cx="4149549" cy="4149549"/>
          </a:xfrm>
          <a:prstGeom prst="rect">
            <a:avLst/>
          </a:prstGeom>
        </p:spPr>
      </p:pic>
    </p:spTree>
    <p:extLst>
      <p:ext uri="{BB962C8B-B14F-4D97-AF65-F5344CB8AC3E}">
        <p14:creationId xmlns:p14="http://schemas.microsoft.com/office/powerpoint/2010/main" val="3019530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erson standing on top of a sandy beach&#10;&#10;Description automatically generated">
            <a:extLst>
              <a:ext uri="{FF2B5EF4-FFF2-40B4-BE49-F238E27FC236}">
                <a16:creationId xmlns:a16="http://schemas.microsoft.com/office/drawing/2014/main" id="{85EA05FB-E08E-874C-AA84-2BE79156FD56}"/>
              </a:ext>
            </a:extLst>
          </p:cNvPr>
          <p:cNvPicPr>
            <a:picLocks noChangeAspect="1"/>
          </p:cNvPicPr>
          <p:nvPr/>
        </p:nvPicPr>
        <p:blipFill rotWithShape="1">
          <a:blip r:embed="rId3"/>
          <a:srcRect l="19671" t="37021" r="21979" b="1738"/>
          <a:stretch/>
        </p:blipFill>
        <p:spPr>
          <a:xfrm>
            <a:off x="645935" y="2771774"/>
            <a:ext cx="1700784" cy="1700784"/>
          </a:xfrm>
          <a:prstGeom prst="ellipse">
            <a:avLst/>
          </a:prstGeom>
        </p:spPr>
      </p:pic>
      <p:sp>
        <p:nvSpPr>
          <p:cNvPr id="4" name="Text Placeholder 3">
            <a:extLst>
              <a:ext uri="{FF2B5EF4-FFF2-40B4-BE49-F238E27FC236}">
                <a16:creationId xmlns:a16="http://schemas.microsoft.com/office/drawing/2014/main" id="{5EDACFC3-F3AF-7F4C-9B5B-63A950530C76}"/>
              </a:ext>
            </a:extLst>
          </p:cNvPr>
          <p:cNvSpPr>
            <a:spLocks noGrp="1"/>
          </p:cNvSpPr>
          <p:nvPr>
            <p:ph type="body" sz="quarter" idx="12"/>
          </p:nvPr>
        </p:nvSpPr>
        <p:spPr/>
        <p:txBody>
          <a:bodyPr/>
          <a:lstStyle/>
          <a:p>
            <a:r>
              <a:rPr lang="en-US" dirty="0"/>
              <a:t>Meet our </a:t>
            </a:r>
            <a:r>
              <a:rPr lang="en-US" dirty="0">
                <a:solidFill>
                  <a:schemeClr val="accent1"/>
                </a:solidFill>
              </a:rPr>
              <a:t>speaker</a:t>
            </a:r>
          </a:p>
        </p:txBody>
      </p:sp>
      <p:sp>
        <p:nvSpPr>
          <p:cNvPr id="3" name="Text Placeholder 2">
            <a:extLst>
              <a:ext uri="{FF2B5EF4-FFF2-40B4-BE49-F238E27FC236}">
                <a16:creationId xmlns:a16="http://schemas.microsoft.com/office/drawing/2014/main" id="{DE8F6049-B21E-7746-A733-5E7607533F0E}"/>
              </a:ext>
            </a:extLst>
          </p:cNvPr>
          <p:cNvSpPr>
            <a:spLocks noGrp="1"/>
          </p:cNvSpPr>
          <p:nvPr>
            <p:ph type="body" sz="quarter" idx="11"/>
          </p:nvPr>
        </p:nvSpPr>
        <p:spPr/>
        <p:txBody>
          <a:bodyPr/>
          <a:lstStyle/>
          <a:p>
            <a:r>
              <a:rPr lang="en-US" dirty="0"/>
              <a:t>Mohammad </a:t>
            </a:r>
            <a:r>
              <a:rPr lang="en-US" dirty="0" err="1"/>
              <a:t>Nofal</a:t>
            </a:r>
            <a:endParaRPr lang="en-US" dirty="0"/>
          </a:p>
        </p:txBody>
      </p:sp>
      <p:sp>
        <p:nvSpPr>
          <p:cNvPr id="5" name="Text Placeholder 4">
            <a:extLst>
              <a:ext uri="{FF2B5EF4-FFF2-40B4-BE49-F238E27FC236}">
                <a16:creationId xmlns:a16="http://schemas.microsoft.com/office/drawing/2014/main" id="{C8D5DCC1-46BB-E744-AAFD-9A04D4967525}"/>
              </a:ext>
            </a:extLst>
          </p:cNvPr>
          <p:cNvSpPr>
            <a:spLocks noGrp="1"/>
          </p:cNvSpPr>
          <p:nvPr>
            <p:ph type="body" sz="quarter" idx="13"/>
          </p:nvPr>
        </p:nvSpPr>
        <p:spPr>
          <a:xfrm>
            <a:off x="2532961" y="3679797"/>
            <a:ext cx="6596049" cy="922183"/>
          </a:xfrm>
        </p:spPr>
        <p:txBody>
          <a:bodyPr>
            <a:normAutofit/>
          </a:bodyPr>
          <a:lstStyle/>
          <a:p>
            <a:r>
              <a:rPr lang="en-US" dirty="0"/>
              <a:t>Cloud Native Compute Architect – Global Black Belt Team – EMEA</a:t>
            </a:r>
          </a:p>
          <a:p>
            <a:r>
              <a:rPr lang="en-US" dirty="0"/>
              <a:t>@</a:t>
            </a:r>
            <a:r>
              <a:rPr lang="en-US" dirty="0" err="1"/>
              <a:t>mohmd_nofal</a:t>
            </a:r>
            <a:endParaRPr lang="en-US" dirty="0"/>
          </a:p>
        </p:txBody>
      </p:sp>
    </p:spTree>
    <p:extLst>
      <p:ext uri="{BB962C8B-B14F-4D97-AF65-F5344CB8AC3E}">
        <p14:creationId xmlns:p14="http://schemas.microsoft.com/office/powerpoint/2010/main" val="3789121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5FE3676-DB9B-4A8E-BCF2-5EFE6CBDCEE3}"/>
              </a:ext>
            </a:extLst>
          </p:cNvPr>
          <p:cNvGrpSpPr/>
          <p:nvPr/>
        </p:nvGrpSpPr>
        <p:grpSpPr>
          <a:xfrm>
            <a:off x="2600591" y="2436416"/>
            <a:ext cx="6990818" cy="3653110"/>
            <a:chOff x="2652738" y="2384886"/>
            <a:chExt cx="7130998" cy="3726362"/>
          </a:xfrm>
        </p:grpSpPr>
        <p:sp>
          <p:nvSpPr>
            <p:cNvPr id="80" name="Rectangle: Rounded Corners 79">
              <a:extLst>
                <a:ext uri="{FF2B5EF4-FFF2-40B4-BE49-F238E27FC236}">
                  <a16:creationId xmlns:a16="http://schemas.microsoft.com/office/drawing/2014/main" id="{5EF62C3D-4D99-4260-894C-E9BAC8CBC832}"/>
                </a:ext>
              </a:extLst>
            </p:cNvPr>
            <p:cNvSpPr/>
            <p:nvPr/>
          </p:nvSpPr>
          <p:spPr bwMode="auto">
            <a:xfrm>
              <a:off x="3699265" y="2649869"/>
              <a:ext cx="3298525" cy="1982480"/>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89" name="Title 1">
              <a:extLst>
                <a:ext uri="{FF2B5EF4-FFF2-40B4-BE49-F238E27FC236}">
                  <a16:creationId xmlns:a16="http://schemas.microsoft.com/office/drawing/2014/main" id="{539394F5-D53E-4C70-8A64-28AB369A9E09}"/>
                </a:ext>
              </a:extLst>
            </p:cNvPr>
            <p:cNvSpPr txBox="1">
              <a:spLocks/>
            </p:cNvSpPr>
            <p:nvPr/>
          </p:nvSpPr>
          <p:spPr>
            <a:xfrm>
              <a:off x="2652738" y="2384886"/>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176" spc="0">
                  <a:solidFill>
                    <a:srgbClr val="000000"/>
                  </a:solidFill>
                  <a:latin typeface="Segoe UI Semibold" panose="020B0702040204020203" pitchFamily="34" charset="0"/>
                  <a:cs typeface="Segoe UI Semibold" panose="020B0702040204020203" pitchFamily="34" charset="0"/>
                </a:rPr>
                <a:t>Developer</a:t>
              </a:r>
            </a:p>
          </p:txBody>
        </p:sp>
        <p:sp>
          <p:nvSpPr>
            <p:cNvPr id="190" name="Rectangle: Rounded Corners 189">
              <a:extLst>
                <a:ext uri="{FF2B5EF4-FFF2-40B4-BE49-F238E27FC236}">
                  <a16:creationId xmlns:a16="http://schemas.microsoft.com/office/drawing/2014/main" id="{F94EBFCA-5628-4576-9EC4-EF62000D44FB}"/>
                </a:ext>
              </a:extLst>
            </p:cNvPr>
            <p:cNvSpPr/>
            <p:nvPr/>
          </p:nvSpPr>
          <p:spPr bwMode="auto">
            <a:xfrm>
              <a:off x="2737208" y="2632382"/>
              <a:ext cx="548640" cy="54864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91" name="people_4" title="Icon of a person">
              <a:extLst>
                <a:ext uri="{FF2B5EF4-FFF2-40B4-BE49-F238E27FC236}">
                  <a16:creationId xmlns:a16="http://schemas.microsoft.com/office/drawing/2014/main" id="{C1C5E6D7-7874-4E8D-8EEF-91E968B660A9}"/>
                </a:ext>
              </a:extLst>
            </p:cNvPr>
            <p:cNvSpPr>
              <a:spLocks noChangeAspect="1" noEditPoints="1"/>
            </p:cNvSpPr>
            <p:nvPr/>
          </p:nvSpPr>
          <p:spPr bwMode="auto">
            <a:xfrm>
              <a:off x="2853876" y="2730450"/>
              <a:ext cx="315305" cy="35250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cxnSp>
          <p:nvCxnSpPr>
            <p:cNvPr id="82" name="Straight Arrow Connector 81">
              <a:extLst>
                <a:ext uri="{FF2B5EF4-FFF2-40B4-BE49-F238E27FC236}">
                  <a16:creationId xmlns:a16="http://schemas.microsoft.com/office/drawing/2014/main" id="{1A439FAF-9EA1-4914-81C0-2E35C6C0CAF8}"/>
                </a:ext>
              </a:extLst>
            </p:cNvPr>
            <p:cNvCxnSpPr>
              <a:cxnSpLocks/>
              <a:stCxn id="84" idx="3"/>
              <a:endCxn id="99" idx="1"/>
            </p:cNvCxnSpPr>
            <p:nvPr/>
          </p:nvCxnSpPr>
          <p:spPr>
            <a:xfrm>
              <a:off x="8592632" y="4015143"/>
              <a:ext cx="368144"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3" name="Title 1">
              <a:extLst>
                <a:ext uri="{FF2B5EF4-FFF2-40B4-BE49-F238E27FC236}">
                  <a16:creationId xmlns:a16="http://schemas.microsoft.com/office/drawing/2014/main" id="{D94339F9-2179-4429-97A9-17C26C3A06F1}"/>
                </a:ext>
              </a:extLst>
            </p:cNvPr>
            <p:cNvSpPr txBox="1">
              <a:spLocks/>
            </p:cNvSpPr>
            <p:nvPr/>
          </p:nvSpPr>
          <p:spPr>
            <a:xfrm>
              <a:off x="7767181" y="3174987"/>
              <a:ext cx="827943"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176" spc="0">
                  <a:solidFill>
                    <a:srgbClr val="000000"/>
                  </a:solidFill>
                  <a:latin typeface="Segoe UI Semibold" panose="020B0702040204020203" pitchFamily="34" charset="0"/>
                  <a:cs typeface="Segoe UI Semibold" panose="020B0702040204020203" pitchFamily="34" charset="0"/>
                </a:rPr>
                <a:t>Azure Pipelines</a:t>
              </a:r>
            </a:p>
          </p:txBody>
        </p:sp>
        <p:sp>
          <p:nvSpPr>
            <p:cNvPr id="84" name="Rectangle: Rounded Corners 83">
              <a:extLst>
                <a:ext uri="{FF2B5EF4-FFF2-40B4-BE49-F238E27FC236}">
                  <a16:creationId xmlns:a16="http://schemas.microsoft.com/office/drawing/2014/main" id="{C84002C2-599D-42B7-BD9A-8F23D594003D}"/>
                </a:ext>
              </a:extLst>
            </p:cNvPr>
            <p:cNvSpPr/>
            <p:nvPr/>
          </p:nvSpPr>
          <p:spPr bwMode="auto">
            <a:xfrm>
              <a:off x="7769672" y="3603663"/>
              <a:ext cx="822960" cy="822960"/>
            </a:xfrm>
            <a:prstGeom prst="roundRect">
              <a:avLst>
                <a:gd name="adj" fmla="val 3125"/>
              </a:avLst>
            </a:prstGeom>
            <a:solidFill>
              <a:srgbClr val="FCFDFE">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85" name="Freeform: Shape 84">
              <a:extLst>
                <a:ext uri="{FF2B5EF4-FFF2-40B4-BE49-F238E27FC236}">
                  <a16:creationId xmlns:a16="http://schemas.microsoft.com/office/drawing/2014/main" id="{0D8166D1-660E-4326-9F0E-923C3FA1BC38}"/>
                </a:ext>
              </a:extLst>
            </p:cNvPr>
            <p:cNvSpPr>
              <a:spLocks noChangeAspect="1"/>
            </p:cNvSpPr>
            <p:nvPr/>
          </p:nvSpPr>
          <p:spPr bwMode="auto">
            <a:xfrm>
              <a:off x="7932574" y="3766645"/>
              <a:ext cx="497157" cy="496996"/>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rgbClr val="0078D4"/>
            </a:solidFill>
            <a:ln>
              <a:noFill/>
            </a:ln>
          </p:spPr>
          <p:txBody>
            <a:bodyPr vert="horz" wrap="square" lIns="89642" tIns="44821" rIns="89642" bIns="44821" numCol="1" anchor="t" anchorCtr="0" compatLnSpc="1">
              <a:prstTxWarp prst="textNoShape">
                <a:avLst/>
              </a:prstTxWarp>
              <a:noAutofit/>
            </a:bodyPr>
            <a:lstStyle/>
            <a:p>
              <a:pPr defTabSz="914367"/>
              <a:endParaRPr lang="en-US" sz="1765">
                <a:solidFill>
                  <a:srgbClr val="3C3C41"/>
                </a:solidFill>
                <a:latin typeface="Segoe UI"/>
              </a:endParaRPr>
            </a:p>
          </p:txBody>
        </p:sp>
        <p:sp>
          <p:nvSpPr>
            <p:cNvPr id="86" name="Title 1">
              <a:extLst>
                <a:ext uri="{FF2B5EF4-FFF2-40B4-BE49-F238E27FC236}">
                  <a16:creationId xmlns:a16="http://schemas.microsoft.com/office/drawing/2014/main" id="{4FE59E12-3319-426D-9A2F-63CFE8AD463A}"/>
                </a:ext>
              </a:extLst>
            </p:cNvPr>
            <p:cNvSpPr txBox="1">
              <a:spLocks/>
            </p:cNvSpPr>
            <p:nvPr/>
          </p:nvSpPr>
          <p:spPr>
            <a:xfrm>
              <a:off x="3699265" y="2404301"/>
              <a:ext cx="1737909" cy="184666"/>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l" defTabSz="896182">
                <a:defRPr/>
              </a:pPr>
              <a:r>
                <a:rPr lang="en-US" sz="1176">
                  <a:solidFill>
                    <a:srgbClr val="000000"/>
                  </a:solidFill>
                </a:rPr>
                <a:t>Azure Container Registry</a:t>
              </a:r>
            </a:p>
          </p:txBody>
        </p:sp>
        <p:sp>
          <p:nvSpPr>
            <p:cNvPr id="87" name="Freeform: Shape 86">
              <a:extLst>
                <a:ext uri="{FF2B5EF4-FFF2-40B4-BE49-F238E27FC236}">
                  <a16:creationId xmlns:a16="http://schemas.microsoft.com/office/drawing/2014/main" id="{132FACD0-C2F9-4AED-AF5A-9F70622D1350}"/>
                </a:ext>
              </a:extLst>
            </p:cNvPr>
            <p:cNvSpPr/>
            <p:nvPr/>
          </p:nvSpPr>
          <p:spPr>
            <a:xfrm>
              <a:off x="5193504" y="2805096"/>
              <a:ext cx="310046" cy="339784"/>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98" name="Title 1">
              <a:extLst>
                <a:ext uri="{FF2B5EF4-FFF2-40B4-BE49-F238E27FC236}">
                  <a16:creationId xmlns:a16="http://schemas.microsoft.com/office/drawing/2014/main" id="{8B3CBFCD-AE34-4CEC-BC16-87CCAE78D38A}"/>
                </a:ext>
              </a:extLst>
            </p:cNvPr>
            <p:cNvSpPr txBox="1">
              <a:spLocks/>
            </p:cNvSpPr>
            <p:nvPr/>
          </p:nvSpPr>
          <p:spPr>
            <a:xfrm>
              <a:off x="8964550" y="2990321"/>
              <a:ext cx="815412" cy="55399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176" spc="0">
                  <a:solidFill>
                    <a:srgbClr val="000000"/>
                  </a:solidFill>
                  <a:latin typeface="Segoe UI Semibold" panose="020B0702040204020203" pitchFamily="34" charset="0"/>
                  <a:cs typeface="Segoe UI Semibold" panose="020B0702040204020203" pitchFamily="34" charset="0"/>
                </a:rPr>
                <a:t>Azure Kubernetes Service</a:t>
              </a:r>
            </a:p>
          </p:txBody>
        </p:sp>
        <p:sp>
          <p:nvSpPr>
            <p:cNvPr id="99" name="Rectangle: Rounded Corners 98">
              <a:extLst>
                <a:ext uri="{FF2B5EF4-FFF2-40B4-BE49-F238E27FC236}">
                  <a16:creationId xmlns:a16="http://schemas.microsoft.com/office/drawing/2014/main" id="{CD51A5AA-559F-4A54-A982-64DBBA534BDD}"/>
                </a:ext>
              </a:extLst>
            </p:cNvPr>
            <p:cNvSpPr/>
            <p:nvPr/>
          </p:nvSpPr>
          <p:spPr bwMode="auto">
            <a:xfrm>
              <a:off x="8960776" y="3603663"/>
              <a:ext cx="822960" cy="82296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85" name="Freeform: Shape 184">
              <a:extLst>
                <a:ext uri="{FF2B5EF4-FFF2-40B4-BE49-F238E27FC236}">
                  <a16:creationId xmlns:a16="http://schemas.microsoft.com/office/drawing/2014/main" id="{4B1A436B-1661-4AFB-9116-A4DEA3F58171}"/>
                </a:ext>
              </a:extLst>
            </p:cNvPr>
            <p:cNvSpPr/>
            <p:nvPr/>
          </p:nvSpPr>
          <p:spPr>
            <a:xfrm>
              <a:off x="9084147" y="3731467"/>
              <a:ext cx="576218" cy="567352"/>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defTabSz="878727">
                <a:defRPr/>
              </a:pPr>
              <a:endParaRPr lang="en-IN" sz="1730">
                <a:solidFill>
                  <a:srgbClr val="505050"/>
                </a:solidFill>
                <a:latin typeface="Segoe UI"/>
              </a:endParaRPr>
            </a:p>
          </p:txBody>
        </p:sp>
        <p:sp>
          <p:nvSpPr>
            <p:cNvPr id="186" name="Freeform: Shape 185">
              <a:extLst>
                <a:ext uri="{FF2B5EF4-FFF2-40B4-BE49-F238E27FC236}">
                  <a16:creationId xmlns:a16="http://schemas.microsoft.com/office/drawing/2014/main" id="{166031E8-49BF-4C22-AAE7-D701492FFECE}"/>
                </a:ext>
              </a:extLst>
            </p:cNvPr>
            <p:cNvSpPr/>
            <p:nvPr/>
          </p:nvSpPr>
          <p:spPr>
            <a:xfrm>
              <a:off x="9249844" y="3900318"/>
              <a:ext cx="248217" cy="243784"/>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defTabSz="878727">
                <a:defRPr/>
              </a:pPr>
              <a:endParaRPr lang="en-IN" sz="1730">
                <a:solidFill>
                  <a:srgbClr val="505050"/>
                </a:solidFill>
                <a:latin typeface="Segoe UI"/>
              </a:endParaRPr>
            </a:p>
          </p:txBody>
        </p:sp>
        <p:sp>
          <p:nvSpPr>
            <p:cNvPr id="187" name="Freeform: Shape 186">
              <a:extLst>
                <a:ext uri="{FF2B5EF4-FFF2-40B4-BE49-F238E27FC236}">
                  <a16:creationId xmlns:a16="http://schemas.microsoft.com/office/drawing/2014/main" id="{12BA90D6-4FF8-49BF-864E-B2C34D77E3B7}"/>
                </a:ext>
              </a:extLst>
            </p:cNvPr>
            <p:cNvSpPr/>
            <p:nvPr/>
          </p:nvSpPr>
          <p:spPr>
            <a:xfrm>
              <a:off x="9224136" y="4068308"/>
              <a:ext cx="2216" cy="2216"/>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defTabSz="878727">
                <a:defRPr/>
              </a:pPr>
              <a:endParaRPr lang="en-IN" sz="1730">
                <a:solidFill>
                  <a:srgbClr val="505050"/>
                </a:solidFill>
                <a:latin typeface="Segoe UI"/>
              </a:endParaRPr>
            </a:p>
          </p:txBody>
        </p:sp>
        <p:sp>
          <p:nvSpPr>
            <p:cNvPr id="188" name="Freeform: Shape 187">
              <a:extLst>
                <a:ext uri="{FF2B5EF4-FFF2-40B4-BE49-F238E27FC236}">
                  <a16:creationId xmlns:a16="http://schemas.microsoft.com/office/drawing/2014/main" id="{A8C52132-8FF2-4203-A8CD-96D88F6030F9}"/>
                </a:ext>
              </a:extLst>
            </p:cNvPr>
            <p:cNvSpPr/>
            <p:nvPr/>
          </p:nvSpPr>
          <p:spPr>
            <a:xfrm>
              <a:off x="9161260" y="3805464"/>
              <a:ext cx="425515" cy="416649"/>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defTabSz="878727">
                <a:defRPr/>
              </a:pPr>
              <a:endParaRPr lang="en-IN" sz="1730">
                <a:solidFill>
                  <a:srgbClr val="505050"/>
                </a:solidFill>
                <a:latin typeface="Segoe UI"/>
              </a:endParaRPr>
            </a:p>
          </p:txBody>
        </p:sp>
        <p:sp>
          <p:nvSpPr>
            <p:cNvPr id="183" name="Oval 182">
              <a:extLst>
                <a:ext uri="{FF2B5EF4-FFF2-40B4-BE49-F238E27FC236}">
                  <a16:creationId xmlns:a16="http://schemas.microsoft.com/office/drawing/2014/main" id="{D2DBED3E-B7FB-4D4D-8D62-0792ABE9BB6A}"/>
                </a:ext>
              </a:extLst>
            </p:cNvPr>
            <p:cNvSpPr/>
            <p:nvPr/>
          </p:nvSpPr>
          <p:spPr bwMode="auto">
            <a:xfrm>
              <a:off x="3543819" y="2750673"/>
              <a:ext cx="312058" cy="312058"/>
            </a:xfrm>
            <a:prstGeom prst="ellipse">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84" name="Graphic 183">
              <a:extLst>
                <a:ext uri="{FF2B5EF4-FFF2-40B4-BE49-F238E27FC236}">
                  <a16:creationId xmlns:a16="http://schemas.microsoft.com/office/drawing/2014/main" id="{DF16A2E0-49C3-42FD-8A8E-C3A48712120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586328" y="2793182"/>
              <a:ext cx="227041" cy="227041"/>
            </a:xfrm>
            <a:prstGeom prst="rect">
              <a:avLst/>
            </a:prstGeom>
          </p:spPr>
        </p:pic>
        <p:cxnSp>
          <p:nvCxnSpPr>
            <p:cNvPr id="142" name="Straight Connector 141">
              <a:extLst>
                <a:ext uri="{FF2B5EF4-FFF2-40B4-BE49-F238E27FC236}">
                  <a16:creationId xmlns:a16="http://schemas.microsoft.com/office/drawing/2014/main" id="{AD01EEEF-2C49-458E-BCF6-40AA43B340A9}"/>
                </a:ext>
              </a:extLst>
            </p:cNvPr>
            <p:cNvCxnSpPr>
              <a:cxnSpLocks/>
            </p:cNvCxnSpPr>
            <p:nvPr/>
          </p:nvCxnSpPr>
          <p:spPr>
            <a:xfrm>
              <a:off x="5348352" y="3195686"/>
              <a:ext cx="0" cy="598463"/>
            </a:xfrm>
            <a:prstGeom prst="line">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3" name="Title 1">
              <a:extLst>
                <a:ext uri="{FF2B5EF4-FFF2-40B4-BE49-F238E27FC236}">
                  <a16:creationId xmlns:a16="http://schemas.microsoft.com/office/drawing/2014/main" id="{00F481B0-725C-4543-A9E4-2ADFB2822F28}"/>
                </a:ext>
              </a:extLst>
            </p:cNvPr>
            <p:cNvSpPr txBox="1">
              <a:spLocks/>
            </p:cNvSpPr>
            <p:nvPr/>
          </p:nvSpPr>
          <p:spPr>
            <a:xfrm>
              <a:off x="4056916" y="3368568"/>
              <a:ext cx="2739253" cy="246221"/>
            </a:xfrm>
            <a:prstGeom prst="rect">
              <a:avLst/>
            </a:prstGeom>
            <a:solidFill>
              <a:srgbClr val="FCFDFE"/>
            </a:solidFill>
          </p:spPr>
          <p:txBody>
            <a:bodyPr vert="horz" wrap="square" lIns="0" tIns="0" rIns="0" bIns="89642" rtlCol="0" anchor="t">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l" defTabSz="896182">
                <a:defRPr/>
              </a:pPr>
              <a:r>
                <a:rPr lang="en-US" sz="980">
                  <a:solidFill>
                    <a:srgbClr val="000000"/>
                  </a:solidFill>
                </a:rPr>
                <a:t>Aqua Security or </a:t>
              </a:r>
              <a:r>
                <a:rPr lang="en-US" sz="980" err="1">
                  <a:solidFill>
                    <a:srgbClr val="000000"/>
                  </a:solidFill>
                </a:rPr>
                <a:t>Twistlock</a:t>
              </a:r>
              <a:r>
                <a:rPr lang="en-US" sz="980">
                  <a:solidFill>
                    <a:srgbClr val="000000"/>
                  </a:solidFill>
                </a:rPr>
                <a:t> image scanning</a:t>
              </a:r>
            </a:p>
          </p:txBody>
        </p:sp>
        <p:sp>
          <p:nvSpPr>
            <p:cNvPr id="144" name="Rectangle: Rounded Corners 143">
              <a:extLst>
                <a:ext uri="{FF2B5EF4-FFF2-40B4-BE49-F238E27FC236}">
                  <a16:creationId xmlns:a16="http://schemas.microsoft.com/office/drawing/2014/main" id="{8F9C1C58-1676-4566-8D0C-B31C09C4681B}"/>
                </a:ext>
              </a:extLst>
            </p:cNvPr>
            <p:cNvSpPr/>
            <p:nvPr/>
          </p:nvSpPr>
          <p:spPr bwMode="auto">
            <a:xfrm>
              <a:off x="4056916" y="3572693"/>
              <a:ext cx="2739253" cy="884901"/>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66" name="Oval 165">
              <a:extLst>
                <a:ext uri="{FF2B5EF4-FFF2-40B4-BE49-F238E27FC236}">
                  <a16:creationId xmlns:a16="http://schemas.microsoft.com/office/drawing/2014/main" id="{13757530-C4D3-4F78-982A-4EFA706ECF43}"/>
                </a:ext>
              </a:extLst>
            </p:cNvPr>
            <p:cNvSpPr/>
            <p:nvPr/>
          </p:nvSpPr>
          <p:spPr bwMode="auto">
            <a:xfrm>
              <a:off x="3900885" y="3657729"/>
              <a:ext cx="312058" cy="312058"/>
            </a:xfrm>
            <a:prstGeom prst="ellipse">
              <a:avLst/>
            </a:prstGeom>
            <a:solidFill>
              <a:srgbClr val="FCFDFE"/>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7" name="Group 166">
              <a:extLst>
                <a:ext uri="{FF2B5EF4-FFF2-40B4-BE49-F238E27FC236}">
                  <a16:creationId xmlns:a16="http://schemas.microsoft.com/office/drawing/2014/main" id="{38C12C1B-9934-4AA6-A964-4D883B754B4D}"/>
                </a:ext>
              </a:extLst>
            </p:cNvPr>
            <p:cNvGrpSpPr/>
            <p:nvPr/>
          </p:nvGrpSpPr>
          <p:grpSpPr>
            <a:xfrm>
              <a:off x="3968714" y="3711563"/>
              <a:ext cx="176392" cy="204303"/>
              <a:chOff x="6752411" y="5358808"/>
              <a:chExt cx="235395" cy="272645"/>
            </a:xfrm>
          </p:grpSpPr>
          <p:sp>
            <p:nvSpPr>
              <p:cNvPr id="168" name="Freeform 100">
                <a:extLst>
                  <a:ext uri="{FF2B5EF4-FFF2-40B4-BE49-F238E27FC236}">
                    <a16:creationId xmlns:a16="http://schemas.microsoft.com/office/drawing/2014/main" id="{F971CF5E-219D-47D3-9B92-C8ED597093FD}"/>
                  </a:ext>
                </a:extLst>
              </p:cNvPr>
              <p:cNvSpPr>
                <a:spLocks/>
              </p:cNvSpPr>
              <p:nvPr/>
            </p:nvSpPr>
            <p:spPr bwMode="auto">
              <a:xfrm>
                <a:off x="6952404" y="5430140"/>
                <a:ext cx="35402" cy="61821"/>
              </a:xfrm>
              <a:custGeom>
                <a:avLst/>
                <a:gdLst>
                  <a:gd name="T0" fmla="*/ 134 w 134"/>
                  <a:gd name="T1" fmla="*/ 156 h 234"/>
                  <a:gd name="T2" fmla="*/ 134 w 134"/>
                  <a:gd name="T3" fmla="*/ 0 h 234"/>
                  <a:gd name="T4" fmla="*/ 0 w 134"/>
                  <a:gd name="T5" fmla="*/ 78 h 234"/>
                  <a:gd name="T6" fmla="*/ 0 w 134"/>
                  <a:gd name="T7" fmla="*/ 234 h 234"/>
                  <a:gd name="T8" fmla="*/ 134 w 134"/>
                  <a:gd name="T9" fmla="*/ 156 h 234"/>
                </a:gdLst>
                <a:ahLst/>
                <a:cxnLst>
                  <a:cxn ang="0">
                    <a:pos x="T0" y="T1"/>
                  </a:cxn>
                  <a:cxn ang="0">
                    <a:pos x="T2" y="T3"/>
                  </a:cxn>
                  <a:cxn ang="0">
                    <a:pos x="T4" y="T5"/>
                  </a:cxn>
                  <a:cxn ang="0">
                    <a:pos x="T6" y="T7"/>
                  </a:cxn>
                  <a:cxn ang="0">
                    <a:pos x="T8" y="T9"/>
                  </a:cxn>
                </a:cxnLst>
                <a:rect l="0" t="0" r="r" b="b"/>
                <a:pathLst>
                  <a:path w="134" h="234">
                    <a:moveTo>
                      <a:pt x="134" y="156"/>
                    </a:moveTo>
                    <a:lnTo>
                      <a:pt x="134" y="0"/>
                    </a:lnTo>
                    <a:lnTo>
                      <a:pt x="0" y="78"/>
                    </a:lnTo>
                    <a:lnTo>
                      <a:pt x="0" y="234"/>
                    </a:lnTo>
                    <a:lnTo>
                      <a:pt x="134"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sp>
            <p:nvSpPr>
              <p:cNvPr id="169" name="Freeform 101">
                <a:extLst>
                  <a:ext uri="{FF2B5EF4-FFF2-40B4-BE49-F238E27FC236}">
                    <a16:creationId xmlns:a16="http://schemas.microsoft.com/office/drawing/2014/main" id="{A6327AE6-F4C7-432A-B828-F756539ED350}"/>
                  </a:ext>
                </a:extLst>
              </p:cNvPr>
              <p:cNvSpPr>
                <a:spLocks/>
              </p:cNvSpPr>
              <p:nvPr/>
            </p:nvSpPr>
            <p:spPr bwMode="auto">
              <a:xfrm>
                <a:off x="6952404" y="5499358"/>
                <a:ext cx="33024" cy="38836"/>
              </a:xfrm>
              <a:custGeom>
                <a:avLst/>
                <a:gdLst>
                  <a:gd name="T0" fmla="*/ 0 w 125"/>
                  <a:gd name="T1" fmla="*/ 0 h 147"/>
                  <a:gd name="T2" fmla="*/ 0 w 125"/>
                  <a:gd name="T3" fmla="*/ 147 h 147"/>
                  <a:gd name="T4" fmla="*/ 125 w 125"/>
                  <a:gd name="T5" fmla="*/ 74 h 147"/>
                  <a:gd name="T6" fmla="*/ 0 w 125"/>
                  <a:gd name="T7" fmla="*/ 0 h 147"/>
                </a:gdLst>
                <a:ahLst/>
                <a:cxnLst>
                  <a:cxn ang="0">
                    <a:pos x="T0" y="T1"/>
                  </a:cxn>
                  <a:cxn ang="0">
                    <a:pos x="T2" y="T3"/>
                  </a:cxn>
                  <a:cxn ang="0">
                    <a:pos x="T4" y="T5"/>
                  </a:cxn>
                  <a:cxn ang="0">
                    <a:pos x="T6" y="T7"/>
                  </a:cxn>
                </a:cxnLst>
                <a:rect l="0" t="0" r="r" b="b"/>
                <a:pathLst>
                  <a:path w="125" h="147">
                    <a:moveTo>
                      <a:pt x="0" y="0"/>
                    </a:moveTo>
                    <a:lnTo>
                      <a:pt x="0" y="147"/>
                    </a:lnTo>
                    <a:lnTo>
                      <a:pt x="125" y="7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sp>
            <p:nvSpPr>
              <p:cNvPr id="170" name="Freeform 102">
                <a:extLst>
                  <a:ext uri="{FF2B5EF4-FFF2-40B4-BE49-F238E27FC236}">
                    <a16:creationId xmlns:a16="http://schemas.microsoft.com/office/drawing/2014/main" id="{679CCB69-09CD-4E46-92B8-A7392C86073E}"/>
                  </a:ext>
                </a:extLst>
              </p:cNvPr>
              <p:cNvSpPr>
                <a:spLocks/>
              </p:cNvSpPr>
              <p:nvPr/>
            </p:nvSpPr>
            <p:spPr bwMode="auto">
              <a:xfrm>
                <a:off x="6872618" y="5453124"/>
                <a:ext cx="115188" cy="177800"/>
              </a:xfrm>
              <a:custGeom>
                <a:avLst/>
                <a:gdLst>
                  <a:gd name="T0" fmla="*/ 285 w 436"/>
                  <a:gd name="T1" fmla="*/ 0 h 673"/>
                  <a:gd name="T2" fmla="*/ 151 w 436"/>
                  <a:gd name="T3" fmla="*/ 78 h 673"/>
                  <a:gd name="T4" fmla="*/ 151 w 436"/>
                  <a:gd name="T5" fmla="*/ 429 h 673"/>
                  <a:gd name="T6" fmla="*/ 0 w 436"/>
                  <a:gd name="T7" fmla="*/ 519 h 673"/>
                  <a:gd name="T8" fmla="*/ 0 w 436"/>
                  <a:gd name="T9" fmla="*/ 673 h 673"/>
                  <a:gd name="T10" fmla="*/ 436 w 436"/>
                  <a:gd name="T11" fmla="*/ 419 h 673"/>
                  <a:gd name="T12" fmla="*/ 436 w 436"/>
                  <a:gd name="T13" fmla="*/ 263 h 673"/>
                  <a:gd name="T14" fmla="*/ 285 w 436"/>
                  <a:gd name="T15" fmla="*/ 351 h 673"/>
                  <a:gd name="T16" fmla="*/ 285 w 436"/>
                  <a:gd name="T17" fmla="*/ 0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6" h="673">
                    <a:moveTo>
                      <a:pt x="285" y="0"/>
                    </a:moveTo>
                    <a:lnTo>
                      <a:pt x="151" y="78"/>
                    </a:lnTo>
                    <a:lnTo>
                      <a:pt x="151" y="429"/>
                    </a:lnTo>
                    <a:lnTo>
                      <a:pt x="0" y="519"/>
                    </a:lnTo>
                    <a:lnTo>
                      <a:pt x="0" y="673"/>
                    </a:lnTo>
                    <a:lnTo>
                      <a:pt x="436" y="419"/>
                    </a:lnTo>
                    <a:lnTo>
                      <a:pt x="436" y="263"/>
                    </a:lnTo>
                    <a:lnTo>
                      <a:pt x="285" y="351"/>
                    </a:lnTo>
                    <a:lnTo>
                      <a:pt x="28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sp>
            <p:nvSpPr>
              <p:cNvPr id="171" name="Freeform 103">
                <a:extLst>
                  <a:ext uri="{FF2B5EF4-FFF2-40B4-BE49-F238E27FC236}">
                    <a16:creationId xmlns:a16="http://schemas.microsoft.com/office/drawing/2014/main" id="{FDD7CC95-CA73-40ED-BD76-422F636BCF50}"/>
                  </a:ext>
                </a:extLst>
              </p:cNvPr>
              <p:cNvSpPr>
                <a:spLocks/>
              </p:cNvSpPr>
              <p:nvPr/>
            </p:nvSpPr>
            <p:spPr bwMode="auto">
              <a:xfrm>
                <a:off x="6832197" y="5383642"/>
                <a:ext cx="33024" cy="38308"/>
              </a:xfrm>
              <a:custGeom>
                <a:avLst/>
                <a:gdLst>
                  <a:gd name="T0" fmla="*/ 0 w 125"/>
                  <a:gd name="T1" fmla="*/ 145 h 145"/>
                  <a:gd name="T2" fmla="*/ 125 w 125"/>
                  <a:gd name="T3" fmla="*/ 74 h 145"/>
                  <a:gd name="T4" fmla="*/ 0 w 125"/>
                  <a:gd name="T5" fmla="*/ 0 h 145"/>
                  <a:gd name="T6" fmla="*/ 0 w 125"/>
                  <a:gd name="T7" fmla="*/ 145 h 145"/>
                </a:gdLst>
                <a:ahLst/>
                <a:cxnLst>
                  <a:cxn ang="0">
                    <a:pos x="T0" y="T1"/>
                  </a:cxn>
                  <a:cxn ang="0">
                    <a:pos x="T2" y="T3"/>
                  </a:cxn>
                  <a:cxn ang="0">
                    <a:pos x="T4" y="T5"/>
                  </a:cxn>
                  <a:cxn ang="0">
                    <a:pos x="T6" y="T7"/>
                  </a:cxn>
                </a:cxnLst>
                <a:rect l="0" t="0" r="r" b="b"/>
                <a:pathLst>
                  <a:path w="125" h="145">
                    <a:moveTo>
                      <a:pt x="0" y="145"/>
                    </a:moveTo>
                    <a:lnTo>
                      <a:pt x="125" y="74"/>
                    </a:lnTo>
                    <a:lnTo>
                      <a:pt x="0" y="0"/>
                    </a:lnTo>
                    <a:lnTo>
                      <a:pt x="0" y="1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sp>
            <p:nvSpPr>
              <p:cNvPr id="172" name="Freeform 104">
                <a:extLst>
                  <a:ext uri="{FF2B5EF4-FFF2-40B4-BE49-F238E27FC236}">
                    <a16:creationId xmlns:a16="http://schemas.microsoft.com/office/drawing/2014/main" id="{0C892EC7-47E4-453C-83E6-A8AEC4F65FFE}"/>
                  </a:ext>
                </a:extLst>
              </p:cNvPr>
              <p:cNvSpPr>
                <a:spLocks/>
              </p:cNvSpPr>
              <p:nvPr/>
            </p:nvSpPr>
            <p:spPr bwMode="auto">
              <a:xfrm>
                <a:off x="6794153" y="5358808"/>
                <a:ext cx="191803" cy="111224"/>
              </a:xfrm>
              <a:custGeom>
                <a:avLst/>
                <a:gdLst>
                  <a:gd name="T0" fmla="*/ 137 w 726"/>
                  <a:gd name="T1" fmla="*/ 421 h 421"/>
                  <a:gd name="T2" fmla="*/ 439 w 726"/>
                  <a:gd name="T3" fmla="*/ 244 h 421"/>
                  <a:gd name="T4" fmla="*/ 589 w 726"/>
                  <a:gd name="T5" fmla="*/ 331 h 421"/>
                  <a:gd name="T6" fmla="*/ 726 w 726"/>
                  <a:gd name="T7" fmla="*/ 255 h 421"/>
                  <a:gd name="T8" fmla="*/ 288 w 726"/>
                  <a:gd name="T9" fmla="*/ 0 h 421"/>
                  <a:gd name="T10" fmla="*/ 151 w 726"/>
                  <a:gd name="T11" fmla="*/ 78 h 421"/>
                  <a:gd name="T12" fmla="*/ 304 w 726"/>
                  <a:gd name="T13" fmla="*/ 168 h 421"/>
                  <a:gd name="T14" fmla="*/ 0 w 726"/>
                  <a:gd name="T15" fmla="*/ 343 h 421"/>
                  <a:gd name="T16" fmla="*/ 137 w 726"/>
                  <a:gd name="T17" fmla="*/ 42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6" h="421">
                    <a:moveTo>
                      <a:pt x="137" y="421"/>
                    </a:moveTo>
                    <a:lnTo>
                      <a:pt x="439" y="244"/>
                    </a:lnTo>
                    <a:lnTo>
                      <a:pt x="589" y="331"/>
                    </a:lnTo>
                    <a:lnTo>
                      <a:pt x="726" y="255"/>
                    </a:lnTo>
                    <a:lnTo>
                      <a:pt x="288" y="0"/>
                    </a:lnTo>
                    <a:lnTo>
                      <a:pt x="151" y="78"/>
                    </a:lnTo>
                    <a:lnTo>
                      <a:pt x="304" y="168"/>
                    </a:lnTo>
                    <a:lnTo>
                      <a:pt x="0" y="343"/>
                    </a:lnTo>
                    <a:lnTo>
                      <a:pt x="137" y="4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sp>
            <p:nvSpPr>
              <p:cNvPr id="173" name="Freeform 105">
                <a:extLst>
                  <a:ext uri="{FF2B5EF4-FFF2-40B4-BE49-F238E27FC236}">
                    <a16:creationId xmlns:a16="http://schemas.microsoft.com/office/drawing/2014/main" id="{7A279B54-7569-4613-A1E9-1166AE3270D8}"/>
                  </a:ext>
                </a:extLst>
              </p:cNvPr>
              <p:cNvSpPr>
                <a:spLocks/>
              </p:cNvSpPr>
              <p:nvPr/>
            </p:nvSpPr>
            <p:spPr bwMode="auto">
              <a:xfrm>
                <a:off x="6792304" y="5546384"/>
                <a:ext cx="33024" cy="38043"/>
              </a:xfrm>
              <a:custGeom>
                <a:avLst/>
                <a:gdLst>
                  <a:gd name="T0" fmla="*/ 0 w 125"/>
                  <a:gd name="T1" fmla="*/ 144 h 144"/>
                  <a:gd name="T2" fmla="*/ 125 w 125"/>
                  <a:gd name="T3" fmla="*/ 71 h 144"/>
                  <a:gd name="T4" fmla="*/ 0 w 125"/>
                  <a:gd name="T5" fmla="*/ 0 h 144"/>
                  <a:gd name="T6" fmla="*/ 0 w 125"/>
                  <a:gd name="T7" fmla="*/ 144 h 144"/>
                </a:gdLst>
                <a:ahLst/>
                <a:cxnLst>
                  <a:cxn ang="0">
                    <a:pos x="T0" y="T1"/>
                  </a:cxn>
                  <a:cxn ang="0">
                    <a:pos x="T2" y="T3"/>
                  </a:cxn>
                  <a:cxn ang="0">
                    <a:pos x="T4" y="T5"/>
                  </a:cxn>
                  <a:cxn ang="0">
                    <a:pos x="T6" y="T7"/>
                  </a:cxn>
                </a:cxnLst>
                <a:rect l="0" t="0" r="r" b="b"/>
                <a:pathLst>
                  <a:path w="125" h="144">
                    <a:moveTo>
                      <a:pt x="0" y="144"/>
                    </a:moveTo>
                    <a:lnTo>
                      <a:pt x="125" y="71"/>
                    </a:lnTo>
                    <a:lnTo>
                      <a:pt x="0" y="0"/>
                    </a:lnTo>
                    <a:lnTo>
                      <a:pt x="0" y="1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sp>
            <p:nvSpPr>
              <p:cNvPr id="174" name="Freeform 106">
                <a:extLst>
                  <a:ext uri="{FF2B5EF4-FFF2-40B4-BE49-F238E27FC236}">
                    <a16:creationId xmlns:a16="http://schemas.microsoft.com/office/drawing/2014/main" id="{601036F4-DA67-4680-A30F-356A27951063}"/>
                  </a:ext>
                </a:extLst>
              </p:cNvPr>
              <p:cNvSpPr>
                <a:spLocks/>
              </p:cNvSpPr>
              <p:nvPr/>
            </p:nvSpPr>
            <p:spPr bwMode="auto">
              <a:xfrm>
                <a:off x="6752411" y="5430140"/>
                <a:ext cx="115188" cy="154287"/>
              </a:xfrm>
              <a:custGeom>
                <a:avLst/>
                <a:gdLst>
                  <a:gd name="T0" fmla="*/ 436 w 436"/>
                  <a:gd name="T1" fmla="*/ 428 h 584"/>
                  <a:gd name="T2" fmla="*/ 134 w 436"/>
                  <a:gd name="T3" fmla="*/ 253 h 584"/>
                  <a:gd name="T4" fmla="*/ 134 w 436"/>
                  <a:gd name="T5" fmla="*/ 78 h 584"/>
                  <a:gd name="T6" fmla="*/ 125 w 436"/>
                  <a:gd name="T7" fmla="*/ 73 h 584"/>
                  <a:gd name="T8" fmla="*/ 125 w 436"/>
                  <a:gd name="T9" fmla="*/ 73 h 584"/>
                  <a:gd name="T10" fmla="*/ 0 w 436"/>
                  <a:gd name="T11" fmla="*/ 0 h 584"/>
                  <a:gd name="T12" fmla="*/ 0 w 436"/>
                  <a:gd name="T13" fmla="*/ 506 h 584"/>
                  <a:gd name="T14" fmla="*/ 134 w 436"/>
                  <a:gd name="T15" fmla="*/ 584 h 584"/>
                  <a:gd name="T16" fmla="*/ 134 w 436"/>
                  <a:gd name="T17" fmla="*/ 409 h 584"/>
                  <a:gd name="T18" fmla="*/ 436 w 436"/>
                  <a:gd name="T19" fmla="*/ 584 h 584"/>
                  <a:gd name="T20" fmla="*/ 436 w 436"/>
                  <a:gd name="T21" fmla="*/ 428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6" h="584">
                    <a:moveTo>
                      <a:pt x="436" y="428"/>
                    </a:moveTo>
                    <a:lnTo>
                      <a:pt x="134" y="253"/>
                    </a:lnTo>
                    <a:lnTo>
                      <a:pt x="134" y="78"/>
                    </a:lnTo>
                    <a:lnTo>
                      <a:pt x="125" y="73"/>
                    </a:lnTo>
                    <a:lnTo>
                      <a:pt x="125" y="73"/>
                    </a:lnTo>
                    <a:lnTo>
                      <a:pt x="0" y="0"/>
                    </a:lnTo>
                    <a:lnTo>
                      <a:pt x="0" y="506"/>
                    </a:lnTo>
                    <a:lnTo>
                      <a:pt x="134" y="584"/>
                    </a:lnTo>
                    <a:lnTo>
                      <a:pt x="134" y="409"/>
                    </a:lnTo>
                    <a:lnTo>
                      <a:pt x="436" y="584"/>
                    </a:lnTo>
                    <a:lnTo>
                      <a:pt x="436" y="42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sp>
            <p:nvSpPr>
              <p:cNvPr id="175" name="Freeform 107">
                <a:extLst>
                  <a:ext uri="{FF2B5EF4-FFF2-40B4-BE49-F238E27FC236}">
                    <a16:creationId xmlns:a16="http://schemas.microsoft.com/office/drawing/2014/main" id="{3A0BE9AF-F99F-44F5-8EF8-33EC2F763C59}"/>
                  </a:ext>
                </a:extLst>
              </p:cNvPr>
              <p:cNvSpPr>
                <a:spLocks/>
              </p:cNvSpPr>
              <p:nvPr/>
            </p:nvSpPr>
            <p:spPr bwMode="auto">
              <a:xfrm>
                <a:off x="6832197" y="5569632"/>
                <a:ext cx="35402" cy="61821"/>
              </a:xfrm>
              <a:custGeom>
                <a:avLst/>
                <a:gdLst>
                  <a:gd name="T0" fmla="*/ 134 w 134"/>
                  <a:gd name="T1" fmla="*/ 78 h 234"/>
                  <a:gd name="T2" fmla="*/ 0 w 134"/>
                  <a:gd name="T3" fmla="*/ 0 h 234"/>
                  <a:gd name="T4" fmla="*/ 0 w 134"/>
                  <a:gd name="T5" fmla="*/ 156 h 234"/>
                  <a:gd name="T6" fmla="*/ 134 w 134"/>
                  <a:gd name="T7" fmla="*/ 234 h 234"/>
                  <a:gd name="T8" fmla="*/ 134 w 134"/>
                  <a:gd name="T9" fmla="*/ 78 h 234"/>
                </a:gdLst>
                <a:ahLst/>
                <a:cxnLst>
                  <a:cxn ang="0">
                    <a:pos x="T0" y="T1"/>
                  </a:cxn>
                  <a:cxn ang="0">
                    <a:pos x="T2" y="T3"/>
                  </a:cxn>
                  <a:cxn ang="0">
                    <a:pos x="T4" y="T5"/>
                  </a:cxn>
                  <a:cxn ang="0">
                    <a:pos x="T6" y="T7"/>
                  </a:cxn>
                  <a:cxn ang="0">
                    <a:pos x="T8" y="T9"/>
                  </a:cxn>
                </a:cxnLst>
                <a:rect l="0" t="0" r="r" b="b"/>
                <a:pathLst>
                  <a:path w="134" h="234">
                    <a:moveTo>
                      <a:pt x="134" y="78"/>
                    </a:moveTo>
                    <a:lnTo>
                      <a:pt x="0" y="0"/>
                    </a:lnTo>
                    <a:lnTo>
                      <a:pt x="0" y="156"/>
                    </a:lnTo>
                    <a:lnTo>
                      <a:pt x="134" y="234"/>
                    </a:lnTo>
                    <a:lnTo>
                      <a:pt x="134"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sp>
            <p:nvSpPr>
              <p:cNvPr id="176" name="Freeform 108">
                <a:extLst>
                  <a:ext uri="{FF2B5EF4-FFF2-40B4-BE49-F238E27FC236}">
                    <a16:creationId xmlns:a16="http://schemas.microsoft.com/office/drawing/2014/main" id="{036D68CD-5296-4DE3-84AE-476D01E0DA70}"/>
                  </a:ext>
                </a:extLst>
              </p:cNvPr>
              <p:cNvSpPr>
                <a:spLocks/>
              </p:cNvSpPr>
              <p:nvPr/>
            </p:nvSpPr>
            <p:spPr bwMode="auto">
              <a:xfrm>
                <a:off x="6792304" y="5453124"/>
                <a:ext cx="35402" cy="62085"/>
              </a:xfrm>
              <a:custGeom>
                <a:avLst/>
                <a:gdLst>
                  <a:gd name="T0" fmla="*/ 0 w 134"/>
                  <a:gd name="T1" fmla="*/ 156 h 235"/>
                  <a:gd name="T2" fmla="*/ 134 w 134"/>
                  <a:gd name="T3" fmla="*/ 235 h 235"/>
                  <a:gd name="T4" fmla="*/ 134 w 134"/>
                  <a:gd name="T5" fmla="*/ 78 h 235"/>
                  <a:gd name="T6" fmla="*/ 0 w 134"/>
                  <a:gd name="T7" fmla="*/ 0 h 235"/>
                  <a:gd name="T8" fmla="*/ 0 w 134"/>
                  <a:gd name="T9" fmla="*/ 156 h 235"/>
                </a:gdLst>
                <a:ahLst/>
                <a:cxnLst>
                  <a:cxn ang="0">
                    <a:pos x="T0" y="T1"/>
                  </a:cxn>
                  <a:cxn ang="0">
                    <a:pos x="T2" y="T3"/>
                  </a:cxn>
                  <a:cxn ang="0">
                    <a:pos x="T4" y="T5"/>
                  </a:cxn>
                  <a:cxn ang="0">
                    <a:pos x="T6" y="T7"/>
                  </a:cxn>
                  <a:cxn ang="0">
                    <a:pos x="T8" y="T9"/>
                  </a:cxn>
                </a:cxnLst>
                <a:rect l="0" t="0" r="r" b="b"/>
                <a:pathLst>
                  <a:path w="134" h="235">
                    <a:moveTo>
                      <a:pt x="0" y="156"/>
                    </a:moveTo>
                    <a:lnTo>
                      <a:pt x="134" y="235"/>
                    </a:lnTo>
                    <a:lnTo>
                      <a:pt x="134" y="78"/>
                    </a:lnTo>
                    <a:lnTo>
                      <a:pt x="0" y="0"/>
                    </a:lnTo>
                    <a:lnTo>
                      <a:pt x="0"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sp>
            <p:nvSpPr>
              <p:cNvPr id="177" name="Freeform 109">
                <a:extLst>
                  <a:ext uri="{FF2B5EF4-FFF2-40B4-BE49-F238E27FC236}">
                    <a16:creationId xmlns:a16="http://schemas.microsoft.com/office/drawing/2014/main" id="{A540DDCA-DA71-49CC-B4F6-24AD08CB214B}"/>
                  </a:ext>
                </a:extLst>
              </p:cNvPr>
              <p:cNvSpPr>
                <a:spLocks/>
              </p:cNvSpPr>
              <p:nvPr/>
            </p:nvSpPr>
            <p:spPr bwMode="auto">
              <a:xfrm>
                <a:off x="6754260" y="5405041"/>
                <a:ext cx="71596" cy="41214"/>
              </a:xfrm>
              <a:custGeom>
                <a:avLst/>
                <a:gdLst>
                  <a:gd name="T0" fmla="*/ 0 w 271"/>
                  <a:gd name="T1" fmla="*/ 80 h 156"/>
                  <a:gd name="T2" fmla="*/ 134 w 271"/>
                  <a:gd name="T3" fmla="*/ 156 h 156"/>
                  <a:gd name="T4" fmla="*/ 271 w 271"/>
                  <a:gd name="T5" fmla="*/ 78 h 156"/>
                  <a:gd name="T6" fmla="*/ 134 w 271"/>
                  <a:gd name="T7" fmla="*/ 0 h 156"/>
                  <a:gd name="T8" fmla="*/ 0 w 271"/>
                  <a:gd name="T9" fmla="*/ 80 h 156"/>
                </a:gdLst>
                <a:ahLst/>
                <a:cxnLst>
                  <a:cxn ang="0">
                    <a:pos x="T0" y="T1"/>
                  </a:cxn>
                  <a:cxn ang="0">
                    <a:pos x="T2" y="T3"/>
                  </a:cxn>
                  <a:cxn ang="0">
                    <a:pos x="T4" y="T5"/>
                  </a:cxn>
                  <a:cxn ang="0">
                    <a:pos x="T6" y="T7"/>
                  </a:cxn>
                  <a:cxn ang="0">
                    <a:pos x="T8" y="T9"/>
                  </a:cxn>
                </a:cxnLst>
                <a:rect l="0" t="0" r="r" b="b"/>
                <a:pathLst>
                  <a:path w="271" h="156">
                    <a:moveTo>
                      <a:pt x="0" y="80"/>
                    </a:moveTo>
                    <a:lnTo>
                      <a:pt x="134" y="156"/>
                    </a:lnTo>
                    <a:lnTo>
                      <a:pt x="271" y="78"/>
                    </a:lnTo>
                    <a:lnTo>
                      <a:pt x="134" y="0"/>
                    </a:lnTo>
                    <a:lnTo>
                      <a:pt x="0" y="8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sp>
            <p:nvSpPr>
              <p:cNvPr id="178" name="Freeform 110">
                <a:extLst>
                  <a:ext uri="{FF2B5EF4-FFF2-40B4-BE49-F238E27FC236}">
                    <a16:creationId xmlns:a16="http://schemas.microsoft.com/office/drawing/2014/main" id="{DDF6E85A-6ED8-47E0-8EAE-6676951A734B}"/>
                  </a:ext>
                </a:extLst>
              </p:cNvPr>
              <p:cNvSpPr>
                <a:spLocks/>
              </p:cNvSpPr>
              <p:nvPr/>
            </p:nvSpPr>
            <p:spPr bwMode="auto">
              <a:xfrm>
                <a:off x="6834575" y="5498301"/>
                <a:ext cx="71068" cy="41214"/>
              </a:xfrm>
              <a:custGeom>
                <a:avLst/>
                <a:gdLst>
                  <a:gd name="T0" fmla="*/ 269 w 269"/>
                  <a:gd name="T1" fmla="*/ 78 h 156"/>
                  <a:gd name="T2" fmla="*/ 135 w 269"/>
                  <a:gd name="T3" fmla="*/ 0 h 156"/>
                  <a:gd name="T4" fmla="*/ 0 w 269"/>
                  <a:gd name="T5" fmla="*/ 78 h 156"/>
                  <a:gd name="T6" fmla="*/ 135 w 269"/>
                  <a:gd name="T7" fmla="*/ 156 h 156"/>
                  <a:gd name="T8" fmla="*/ 269 w 269"/>
                  <a:gd name="T9" fmla="*/ 78 h 156"/>
                </a:gdLst>
                <a:ahLst/>
                <a:cxnLst>
                  <a:cxn ang="0">
                    <a:pos x="T0" y="T1"/>
                  </a:cxn>
                  <a:cxn ang="0">
                    <a:pos x="T2" y="T3"/>
                  </a:cxn>
                  <a:cxn ang="0">
                    <a:pos x="T4" y="T5"/>
                  </a:cxn>
                  <a:cxn ang="0">
                    <a:pos x="T6" y="T7"/>
                  </a:cxn>
                  <a:cxn ang="0">
                    <a:pos x="T8" y="T9"/>
                  </a:cxn>
                </a:cxnLst>
                <a:rect l="0" t="0" r="r" b="b"/>
                <a:pathLst>
                  <a:path w="269" h="156">
                    <a:moveTo>
                      <a:pt x="269" y="78"/>
                    </a:moveTo>
                    <a:lnTo>
                      <a:pt x="135" y="0"/>
                    </a:lnTo>
                    <a:lnTo>
                      <a:pt x="0" y="78"/>
                    </a:lnTo>
                    <a:lnTo>
                      <a:pt x="135" y="156"/>
                    </a:lnTo>
                    <a:lnTo>
                      <a:pt x="269"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sp>
            <p:nvSpPr>
              <p:cNvPr id="179" name="Freeform 111">
                <a:extLst>
                  <a:ext uri="{FF2B5EF4-FFF2-40B4-BE49-F238E27FC236}">
                    <a16:creationId xmlns:a16="http://schemas.microsoft.com/office/drawing/2014/main" id="{5BDABE17-91BF-4F84-BB11-99F4C063F143}"/>
                  </a:ext>
                </a:extLst>
              </p:cNvPr>
              <p:cNvSpPr>
                <a:spLocks/>
              </p:cNvSpPr>
              <p:nvPr/>
            </p:nvSpPr>
            <p:spPr bwMode="auto">
              <a:xfrm>
                <a:off x="6832197" y="5453124"/>
                <a:ext cx="35402" cy="62085"/>
              </a:xfrm>
              <a:custGeom>
                <a:avLst/>
                <a:gdLst>
                  <a:gd name="T0" fmla="*/ 134 w 134"/>
                  <a:gd name="T1" fmla="*/ 156 h 235"/>
                  <a:gd name="T2" fmla="*/ 134 w 134"/>
                  <a:gd name="T3" fmla="*/ 0 h 235"/>
                  <a:gd name="T4" fmla="*/ 0 w 134"/>
                  <a:gd name="T5" fmla="*/ 78 h 235"/>
                  <a:gd name="T6" fmla="*/ 0 w 134"/>
                  <a:gd name="T7" fmla="*/ 235 h 235"/>
                  <a:gd name="T8" fmla="*/ 134 w 134"/>
                  <a:gd name="T9" fmla="*/ 156 h 235"/>
                </a:gdLst>
                <a:ahLst/>
                <a:cxnLst>
                  <a:cxn ang="0">
                    <a:pos x="T0" y="T1"/>
                  </a:cxn>
                  <a:cxn ang="0">
                    <a:pos x="T2" y="T3"/>
                  </a:cxn>
                  <a:cxn ang="0">
                    <a:pos x="T4" y="T5"/>
                  </a:cxn>
                  <a:cxn ang="0">
                    <a:pos x="T6" y="T7"/>
                  </a:cxn>
                  <a:cxn ang="0">
                    <a:pos x="T8" y="T9"/>
                  </a:cxn>
                </a:cxnLst>
                <a:rect l="0" t="0" r="r" b="b"/>
                <a:pathLst>
                  <a:path w="134" h="235">
                    <a:moveTo>
                      <a:pt x="134" y="156"/>
                    </a:moveTo>
                    <a:lnTo>
                      <a:pt x="134" y="0"/>
                    </a:lnTo>
                    <a:lnTo>
                      <a:pt x="0" y="78"/>
                    </a:lnTo>
                    <a:lnTo>
                      <a:pt x="0" y="235"/>
                    </a:lnTo>
                    <a:lnTo>
                      <a:pt x="134"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sp>
            <p:nvSpPr>
              <p:cNvPr id="180" name="Freeform 112">
                <a:extLst>
                  <a:ext uri="{FF2B5EF4-FFF2-40B4-BE49-F238E27FC236}">
                    <a16:creationId xmlns:a16="http://schemas.microsoft.com/office/drawing/2014/main" id="{140E65CF-F8D5-4930-8DE7-5F613B7927F9}"/>
                  </a:ext>
                </a:extLst>
              </p:cNvPr>
              <p:cNvSpPr>
                <a:spLocks/>
              </p:cNvSpPr>
              <p:nvPr/>
            </p:nvSpPr>
            <p:spPr bwMode="auto">
              <a:xfrm>
                <a:off x="6874468" y="5428819"/>
                <a:ext cx="71068" cy="41214"/>
              </a:xfrm>
              <a:custGeom>
                <a:avLst/>
                <a:gdLst>
                  <a:gd name="T0" fmla="*/ 269 w 269"/>
                  <a:gd name="T1" fmla="*/ 78 h 156"/>
                  <a:gd name="T2" fmla="*/ 135 w 269"/>
                  <a:gd name="T3" fmla="*/ 0 h 156"/>
                  <a:gd name="T4" fmla="*/ 0 w 269"/>
                  <a:gd name="T5" fmla="*/ 78 h 156"/>
                  <a:gd name="T6" fmla="*/ 135 w 269"/>
                  <a:gd name="T7" fmla="*/ 156 h 156"/>
                  <a:gd name="T8" fmla="*/ 269 w 269"/>
                  <a:gd name="T9" fmla="*/ 78 h 156"/>
                </a:gdLst>
                <a:ahLst/>
                <a:cxnLst>
                  <a:cxn ang="0">
                    <a:pos x="T0" y="T1"/>
                  </a:cxn>
                  <a:cxn ang="0">
                    <a:pos x="T2" y="T3"/>
                  </a:cxn>
                  <a:cxn ang="0">
                    <a:pos x="T4" y="T5"/>
                  </a:cxn>
                  <a:cxn ang="0">
                    <a:pos x="T6" y="T7"/>
                  </a:cxn>
                  <a:cxn ang="0">
                    <a:pos x="T8" y="T9"/>
                  </a:cxn>
                </a:cxnLst>
                <a:rect l="0" t="0" r="r" b="b"/>
                <a:pathLst>
                  <a:path w="269" h="156">
                    <a:moveTo>
                      <a:pt x="269" y="78"/>
                    </a:moveTo>
                    <a:lnTo>
                      <a:pt x="135" y="0"/>
                    </a:lnTo>
                    <a:lnTo>
                      <a:pt x="0" y="78"/>
                    </a:lnTo>
                    <a:lnTo>
                      <a:pt x="135" y="156"/>
                    </a:lnTo>
                    <a:lnTo>
                      <a:pt x="269"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sp>
            <p:nvSpPr>
              <p:cNvPr id="181" name="Freeform 113">
                <a:extLst>
                  <a:ext uri="{FF2B5EF4-FFF2-40B4-BE49-F238E27FC236}">
                    <a16:creationId xmlns:a16="http://schemas.microsoft.com/office/drawing/2014/main" id="{3EC87DDB-D486-462D-B9DB-86BC29102EF3}"/>
                  </a:ext>
                </a:extLst>
              </p:cNvPr>
              <p:cNvSpPr>
                <a:spLocks/>
              </p:cNvSpPr>
              <p:nvPr/>
            </p:nvSpPr>
            <p:spPr bwMode="auto">
              <a:xfrm>
                <a:off x="6872090" y="5453124"/>
                <a:ext cx="35930" cy="62085"/>
              </a:xfrm>
              <a:custGeom>
                <a:avLst/>
                <a:gdLst>
                  <a:gd name="T0" fmla="*/ 0 w 136"/>
                  <a:gd name="T1" fmla="*/ 156 h 235"/>
                  <a:gd name="T2" fmla="*/ 136 w 136"/>
                  <a:gd name="T3" fmla="*/ 235 h 235"/>
                  <a:gd name="T4" fmla="*/ 136 w 136"/>
                  <a:gd name="T5" fmla="*/ 78 h 235"/>
                  <a:gd name="T6" fmla="*/ 0 w 136"/>
                  <a:gd name="T7" fmla="*/ 0 h 235"/>
                  <a:gd name="T8" fmla="*/ 0 w 136"/>
                  <a:gd name="T9" fmla="*/ 156 h 235"/>
                </a:gdLst>
                <a:ahLst/>
                <a:cxnLst>
                  <a:cxn ang="0">
                    <a:pos x="T0" y="T1"/>
                  </a:cxn>
                  <a:cxn ang="0">
                    <a:pos x="T2" y="T3"/>
                  </a:cxn>
                  <a:cxn ang="0">
                    <a:pos x="T4" y="T5"/>
                  </a:cxn>
                  <a:cxn ang="0">
                    <a:pos x="T6" y="T7"/>
                  </a:cxn>
                  <a:cxn ang="0">
                    <a:pos x="T8" y="T9"/>
                  </a:cxn>
                </a:cxnLst>
                <a:rect l="0" t="0" r="r" b="b"/>
                <a:pathLst>
                  <a:path w="136" h="235">
                    <a:moveTo>
                      <a:pt x="0" y="156"/>
                    </a:moveTo>
                    <a:lnTo>
                      <a:pt x="136" y="235"/>
                    </a:lnTo>
                    <a:lnTo>
                      <a:pt x="136" y="78"/>
                    </a:lnTo>
                    <a:lnTo>
                      <a:pt x="0" y="0"/>
                    </a:lnTo>
                    <a:lnTo>
                      <a:pt x="0" y="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sp>
            <p:nvSpPr>
              <p:cNvPr id="182" name="Freeform 114">
                <a:extLst>
                  <a:ext uri="{FF2B5EF4-FFF2-40B4-BE49-F238E27FC236}">
                    <a16:creationId xmlns:a16="http://schemas.microsoft.com/office/drawing/2014/main" id="{88D87C87-BF77-4E4E-BBD5-B127853C18B0}"/>
                  </a:ext>
                </a:extLst>
              </p:cNvPr>
              <p:cNvSpPr>
                <a:spLocks/>
              </p:cNvSpPr>
              <p:nvPr/>
            </p:nvSpPr>
            <p:spPr bwMode="auto">
              <a:xfrm>
                <a:off x="6872090" y="5522606"/>
                <a:ext cx="35930" cy="61821"/>
              </a:xfrm>
              <a:custGeom>
                <a:avLst/>
                <a:gdLst>
                  <a:gd name="T0" fmla="*/ 0 w 136"/>
                  <a:gd name="T1" fmla="*/ 78 h 234"/>
                  <a:gd name="T2" fmla="*/ 0 w 136"/>
                  <a:gd name="T3" fmla="*/ 234 h 234"/>
                  <a:gd name="T4" fmla="*/ 136 w 136"/>
                  <a:gd name="T5" fmla="*/ 156 h 234"/>
                  <a:gd name="T6" fmla="*/ 136 w 136"/>
                  <a:gd name="T7" fmla="*/ 0 h 234"/>
                  <a:gd name="T8" fmla="*/ 0 w 136"/>
                  <a:gd name="T9" fmla="*/ 78 h 234"/>
                </a:gdLst>
                <a:ahLst/>
                <a:cxnLst>
                  <a:cxn ang="0">
                    <a:pos x="T0" y="T1"/>
                  </a:cxn>
                  <a:cxn ang="0">
                    <a:pos x="T2" y="T3"/>
                  </a:cxn>
                  <a:cxn ang="0">
                    <a:pos x="T4" y="T5"/>
                  </a:cxn>
                  <a:cxn ang="0">
                    <a:pos x="T6" y="T7"/>
                  </a:cxn>
                  <a:cxn ang="0">
                    <a:pos x="T8" y="T9"/>
                  </a:cxn>
                </a:cxnLst>
                <a:rect l="0" t="0" r="r" b="b"/>
                <a:pathLst>
                  <a:path w="136" h="234">
                    <a:moveTo>
                      <a:pt x="0" y="78"/>
                    </a:moveTo>
                    <a:lnTo>
                      <a:pt x="0" y="234"/>
                    </a:lnTo>
                    <a:lnTo>
                      <a:pt x="136" y="156"/>
                    </a:lnTo>
                    <a:lnTo>
                      <a:pt x="136" y="0"/>
                    </a:lnTo>
                    <a:lnTo>
                      <a:pt x="0"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grpSp>
        <p:sp>
          <p:nvSpPr>
            <p:cNvPr id="158" name="Oval 157">
              <a:extLst>
                <a:ext uri="{FF2B5EF4-FFF2-40B4-BE49-F238E27FC236}">
                  <a16:creationId xmlns:a16="http://schemas.microsoft.com/office/drawing/2014/main" id="{0ACBD68B-E6E5-4EA6-9720-50BC04CBA0F9}"/>
                </a:ext>
              </a:extLst>
            </p:cNvPr>
            <p:cNvSpPr/>
            <p:nvPr/>
          </p:nvSpPr>
          <p:spPr bwMode="auto">
            <a:xfrm>
              <a:off x="3900885" y="4060500"/>
              <a:ext cx="312058" cy="312058"/>
            </a:xfrm>
            <a:prstGeom prst="ellipse">
              <a:avLst/>
            </a:prstGeom>
            <a:solidFill>
              <a:srgbClr val="FCFDFE"/>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59" name="Group 158">
              <a:extLst>
                <a:ext uri="{FF2B5EF4-FFF2-40B4-BE49-F238E27FC236}">
                  <a16:creationId xmlns:a16="http://schemas.microsoft.com/office/drawing/2014/main" id="{9B99243D-83DA-4ED1-B4E5-237712884440}"/>
                </a:ext>
              </a:extLst>
            </p:cNvPr>
            <p:cNvGrpSpPr/>
            <p:nvPr/>
          </p:nvGrpSpPr>
          <p:grpSpPr>
            <a:xfrm>
              <a:off x="3973623" y="4134964"/>
              <a:ext cx="166582" cy="163131"/>
              <a:chOff x="6826593" y="5849849"/>
              <a:chExt cx="247411" cy="242285"/>
            </a:xfrm>
          </p:grpSpPr>
          <p:sp>
            <p:nvSpPr>
              <p:cNvPr id="160" name="Freeform 165">
                <a:extLst>
                  <a:ext uri="{FF2B5EF4-FFF2-40B4-BE49-F238E27FC236}">
                    <a16:creationId xmlns:a16="http://schemas.microsoft.com/office/drawing/2014/main" id="{9C1F5A92-97BF-4720-BB80-018F1913420F}"/>
                  </a:ext>
                </a:extLst>
              </p:cNvPr>
              <p:cNvSpPr>
                <a:spLocks/>
              </p:cNvSpPr>
              <p:nvPr/>
            </p:nvSpPr>
            <p:spPr bwMode="auto">
              <a:xfrm>
                <a:off x="6888446" y="5849849"/>
                <a:ext cx="124347" cy="59930"/>
              </a:xfrm>
              <a:custGeom>
                <a:avLst/>
                <a:gdLst>
                  <a:gd name="T0" fmla="*/ 388 w 388"/>
                  <a:gd name="T1" fmla="*/ 0 h 187"/>
                  <a:gd name="T2" fmla="*/ 194 w 388"/>
                  <a:gd name="T3" fmla="*/ 0 h 187"/>
                  <a:gd name="T4" fmla="*/ 0 w 388"/>
                  <a:gd name="T5" fmla="*/ 187 h 187"/>
                  <a:gd name="T6" fmla="*/ 388 w 388"/>
                  <a:gd name="T7" fmla="*/ 187 h 187"/>
                  <a:gd name="T8" fmla="*/ 388 w 388"/>
                  <a:gd name="T9" fmla="*/ 0 h 187"/>
                </a:gdLst>
                <a:ahLst/>
                <a:cxnLst>
                  <a:cxn ang="0">
                    <a:pos x="T0" y="T1"/>
                  </a:cxn>
                  <a:cxn ang="0">
                    <a:pos x="T2" y="T3"/>
                  </a:cxn>
                  <a:cxn ang="0">
                    <a:pos x="T4" y="T5"/>
                  </a:cxn>
                  <a:cxn ang="0">
                    <a:pos x="T6" y="T7"/>
                  </a:cxn>
                  <a:cxn ang="0">
                    <a:pos x="T8" y="T9"/>
                  </a:cxn>
                </a:cxnLst>
                <a:rect l="0" t="0" r="r" b="b"/>
                <a:pathLst>
                  <a:path w="388" h="187">
                    <a:moveTo>
                      <a:pt x="388" y="0"/>
                    </a:moveTo>
                    <a:lnTo>
                      <a:pt x="194" y="0"/>
                    </a:lnTo>
                    <a:lnTo>
                      <a:pt x="0" y="187"/>
                    </a:lnTo>
                    <a:lnTo>
                      <a:pt x="388" y="187"/>
                    </a:lnTo>
                    <a:lnTo>
                      <a:pt x="38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sp>
            <p:nvSpPr>
              <p:cNvPr id="161" name="Freeform 166">
                <a:extLst>
                  <a:ext uri="{FF2B5EF4-FFF2-40B4-BE49-F238E27FC236}">
                    <a16:creationId xmlns:a16="http://schemas.microsoft.com/office/drawing/2014/main" id="{3C385CEE-D613-4044-BACA-DCD941E90CA7}"/>
                  </a:ext>
                </a:extLst>
              </p:cNvPr>
              <p:cNvSpPr>
                <a:spLocks/>
              </p:cNvSpPr>
              <p:nvPr/>
            </p:nvSpPr>
            <p:spPr bwMode="auto">
              <a:xfrm>
                <a:off x="7012792" y="5909779"/>
                <a:ext cx="61212" cy="121783"/>
              </a:xfrm>
              <a:custGeom>
                <a:avLst/>
                <a:gdLst>
                  <a:gd name="T0" fmla="*/ 0 w 191"/>
                  <a:gd name="T1" fmla="*/ 0 h 380"/>
                  <a:gd name="T2" fmla="*/ 0 w 191"/>
                  <a:gd name="T3" fmla="*/ 380 h 380"/>
                  <a:gd name="T4" fmla="*/ 191 w 191"/>
                  <a:gd name="T5" fmla="*/ 190 h 380"/>
                  <a:gd name="T6" fmla="*/ 191 w 191"/>
                  <a:gd name="T7" fmla="*/ 0 h 380"/>
                  <a:gd name="T8" fmla="*/ 0 w 191"/>
                  <a:gd name="T9" fmla="*/ 0 h 380"/>
                </a:gdLst>
                <a:ahLst/>
                <a:cxnLst>
                  <a:cxn ang="0">
                    <a:pos x="T0" y="T1"/>
                  </a:cxn>
                  <a:cxn ang="0">
                    <a:pos x="T2" y="T3"/>
                  </a:cxn>
                  <a:cxn ang="0">
                    <a:pos x="T4" y="T5"/>
                  </a:cxn>
                  <a:cxn ang="0">
                    <a:pos x="T6" y="T7"/>
                  </a:cxn>
                  <a:cxn ang="0">
                    <a:pos x="T8" y="T9"/>
                  </a:cxn>
                </a:cxnLst>
                <a:rect l="0" t="0" r="r" b="b"/>
                <a:pathLst>
                  <a:path w="191" h="380">
                    <a:moveTo>
                      <a:pt x="0" y="0"/>
                    </a:moveTo>
                    <a:lnTo>
                      <a:pt x="0" y="380"/>
                    </a:lnTo>
                    <a:lnTo>
                      <a:pt x="191" y="190"/>
                    </a:lnTo>
                    <a:lnTo>
                      <a:pt x="191"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sp>
            <p:nvSpPr>
              <p:cNvPr id="162" name="Freeform 167">
                <a:extLst>
                  <a:ext uri="{FF2B5EF4-FFF2-40B4-BE49-F238E27FC236}">
                    <a16:creationId xmlns:a16="http://schemas.microsoft.com/office/drawing/2014/main" id="{57C924DB-DCE7-49AA-B371-1B90F4E8A6B9}"/>
                  </a:ext>
                </a:extLst>
              </p:cNvPr>
              <p:cNvSpPr>
                <a:spLocks/>
              </p:cNvSpPr>
              <p:nvPr/>
            </p:nvSpPr>
            <p:spPr bwMode="auto">
              <a:xfrm>
                <a:off x="6888446" y="6031563"/>
                <a:ext cx="124347" cy="60571"/>
              </a:xfrm>
              <a:custGeom>
                <a:avLst/>
                <a:gdLst>
                  <a:gd name="T0" fmla="*/ 388 w 388"/>
                  <a:gd name="T1" fmla="*/ 0 h 189"/>
                  <a:gd name="T2" fmla="*/ 0 w 388"/>
                  <a:gd name="T3" fmla="*/ 0 h 189"/>
                  <a:gd name="T4" fmla="*/ 0 w 388"/>
                  <a:gd name="T5" fmla="*/ 189 h 189"/>
                  <a:gd name="T6" fmla="*/ 194 w 388"/>
                  <a:gd name="T7" fmla="*/ 189 h 189"/>
                  <a:gd name="T8" fmla="*/ 388 w 388"/>
                  <a:gd name="T9" fmla="*/ 0 h 189"/>
                </a:gdLst>
                <a:ahLst/>
                <a:cxnLst>
                  <a:cxn ang="0">
                    <a:pos x="T0" y="T1"/>
                  </a:cxn>
                  <a:cxn ang="0">
                    <a:pos x="T2" y="T3"/>
                  </a:cxn>
                  <a:cxn ang="0">
                    <a:pos x="T4" y="T5"/>
                  </a:cxn>
                  <a:cxn ang="0">
                    <a:pos x="T6" y="T7"/>
                  </a:cxn>
                  <a:cxn ang="0">
                    <a:pos x="T8" y="T9"/>
                  </a:cxn>
                </a:cxnLst>
                <a:rect l="0" t="0" r="r" b="b"/>
                <a:pathLst>
                  <a:path w="388" h="189">
                    <a:moveTo>
                      <a:pt x="388" y="0"/>
                    </a:moveTo>
                    <a:lnTo>
                      <a:pt x="0" y="0"/>
                    </a:lnTo>
                    <a:lnTo>
                      <a:pt x="0" y="189"/>
                    </a:lnTo>
                    <a:lnTo>
                      <a:pt x="194" y="189"/>
                    </a:lnTo>
                    <a:lnTo>
                      <a:pt x="38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sp>
            <p:nvSpPr>
              <p:cNvPr id="163" name="Freeform 168">
                <a:extLst>
                  <a:ext uri="{FF2B5EF4-FFF2-40B4-BE49-F238E27FC236}">
                    <a16:creationId xmlns:a16="http://schemas.microsoft.com/office/drawing/2014/main" id="{93285602-20B1-48C9-8936-84CD101594D5}"/>
                  </a:ext>
                </a:extLst>
              </p:cNvPr>
              <p:cNvSpPr>
                <a:spLocks/>
              </p:cNvSpPr>
              <p:nvPr/>
            </p:nvSpPr>
            <p:spPr bwMode="auto">
              <a:xfrm>
                <a:off x="6826593" y="5909779"/>
                <a:ext cx="61853" cy="121783"/>
              </a:xfrm>
              <a:custGeom>
                <a:avLst/>
                <a:gdLst>
                  <a:gd name="T0" fmla="*/ 193 w 193"/>
                  <a:gd name="T1" fmla="*/ 0 h 380"/>
                  <a:gd name="T2" fmla="*/ 0 w 193"/>
                  <a:gd name="T3" fmla="*/ 190 h 380"/>
                  <a:gd name="T4" fmla="*/ 0 w 193"/>
                  <a:gd name="T5" fmla="*/ 380 h 380"/>
                  <a:gd name="T6" fmla="*/ 193 w 193"/>
                  <a:gd name="T7" fmla="*/ 380 h 380"/>
                  <a:gd name="T8" fmla="*/ 193 w 193"/>
                  <a:gd name="T9" fmla="*/ 0 h 380"/>
                </a:gdLst>
                <a:ahLst/>
                <a:cxnLst>
                  <a:cxn ang="0">
                    <a:pos x="T0" y="T1"/>
                  </a:cxn>
                  <a:cxn ang="0">
                    <a:pos x="T2" y="T3"/>
                  </a:cxn>
                  <a:cxn ang="0">
                    <a:pos x="T4" y="T5"/>
                  </a:cxn>
                  <a:cxn ang="0">
                    <a:pos x="T6" y="T7"/>
                  </a:cxn>
                  <a:cxn ang="0">
                    <a:pos x="T8" y="T9"/>
                  </a:cxn>
                </a:cxnLst>
                <a:rect l="0" t="0" r="r" b="b"/>
                <a:pathLst>
                  <a:path w="193" h="380">
                    <a:moveTo>
                      <a:pt x="193" y="0"/>
                    </a:moveTo>
                    <a:lnTo>
                      <a:pt x="0" y="190"/>
                    </a:lnTo>
                    <a:lnTo>
                      <a:pt x="0" y="380"/>
                    </a:lnTo>
                    <a:lnTo>
                      <a:pt x="193" y="380"/>
                    </a:lnTo>
                    <a:lnTo>
                      <a:pt x="19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sp>
            <p:nvSpPr>
              <p:cNvPr id="164" name="Rectangle 169">
                <a:extLst>
                  <a:ext uri="{FF2B5EF4-FFF2-40B4-BE49-F238E27FC236}">
                    <a16:creationId xmlns:a16="http://schemas.microsoft.com/office/drawing/2014/main" id="{DFD6969E-F264-419B-90FB-52533B7A65A1}"/>
                  </a:ext>
                </a:extLst>
              </p:cNvPr>
              <p:cNvSpPr>
                <a:spLocks noChangeArrowheads="1"/>
              </p:cNvSpPr>
              <p:nvPr/>
            </p:nvSpPr>
            <p:spPr bwMode="auto">
              <a:xfrm>
                <a:off x="7012792" y="5849849"/>
                <a:ext cx="61212" cy="5993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sp>
            <p:nvSpPr>
              <p:cNvPr id="165" name="Rectangle 170">
                <a:extLst>
                  <a:ext uri="{FF2B5EF4-FFF2-40B4-BE49-F238E27FC236}">
                    <a16:creationId xmlns:a16="http://schemas.microsoft.com/office/drawing/2014/main" id="{C6CAB269-7BDD-4083-A3DA-36BF63CF39B3}"/>
                  </a:ext>
                </a:extLst>
              </p:cNvPr>
              <p:cNvSpPr>
                <a:spLocks noChangeArrowheads="1"/>
              </p:cNvSpPr>
              <p:nvPr/>
            </p:nvSpPr>
            <p:spPr bwMode="auto">
              <a:xfrm>
                <a:off x="6826593" y="6031563"/>
                <a:ext cx="61853" cy="6057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grpSp>
        <p:sp>
          <p:nvSpPr>
            <p:cNvPr id="147" name="Freeform: Shape 146">
              <a:extLst>
                <a:ext uri="{FF2B5EF4-FFF2-40B4-BE49-F238E27FC236}">
                  <a16:creationId xmlns:a16="http://schemas.microsoft.com/office/drawing/2014/main" id="{4090986B-FB86-4C71-8BB8-5AE50EED1DF8}"/>
                </a:ext>
              </a:extLst>
            </p:cNvPr>
            <p:cNvSpPr/>
            <p:nvPr/>
          </p:nvSpPr>
          <p:spPr>
            <a:xfrm>
              <a:off x="5193504" y="3845251"/>
              <a:ext cx="310046" cy="339784"/>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55" name="Rectangle: Rounded Corners 154">
              <a:extLst>
                <a:ext uri="{FF2B5EF4-FFF2-40B4-BE49-F238E27FC236}">
                  <a16:creationId xmlns:a16="http://schemas.microsoft.com/office/drawing/2014/main" id="{3668CC34-BA22-40C6-9F0B-88FF0DDE7771}"/>
                </a:ext>
              </a:extLst>
            </p:cNvPr>
            <p:cNvSpPr/>
            <p:nvPr/>
          </p:nvSpPr>
          <p:spPr bwMode="auto">
            <a:xfrm>
              <a:off x="4376672" y="5562608"/>
              <a:ext cx="548640" cy="54864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156" name="Title 1">
              <a:extLst>
                <a:ext uri="{FF2B5EF4-FFF2-40B4-BE49-F238E27FC236}">
                  <a16:creationId xmlns:a16="http://schemas.microsoft.com/office/drawing/2014/main" id="{67813AE7-3A00-48D0-9D6A-6B249FDCD157}"/>
                </a:ext>
              </a:extLst>
            </p:cNvPr>
            <p:cNvSpPr txBox="1">
              <a:spLocks/>
            </p:cNvSpPr>
            <p:nvPr/>
          </p:nvSpPr>
          <p:spPr>
            <a:xfrm>
              <a:off x="4144514" y="4977320"/>
              <a:ext cx="1012956" cy="523220"/>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896182">
                <a:defRPr/>
              </a:pPr>
              <a:r>
                <a:rPr lang="en-US" sz="1176">
                  <a:solidFill>
                    <a:srgbClr val="000000"/>
                  </a:solidFill>
                </a:rPr>
                <a:t>Held in quarantine </a:t>
              </a:r>
              <a:br>
                <a:rPr lang="en-US" sz="1078">
                  <a:solidFill>
                    <a:srgbClr val="000000"/>
                  </a:solidFill>
                </a:rPr>
              </a:br>
              <a:r>
                <a:rPr lang="en-US" sz="980" i="1">
                  <a:solidFill>
                    <a:srgbClr val="000000"/>
                  </a:solidFill>
                  <a:latin typeface="Segoe UI" panose="020B0502040204020203" pitchFamily="34" charset="0"/>
                  <a:cs typeface="Segoe UI" panose="020B0502040204020203" pitchFamily="34" charset="0"/>
                </a:rPr>
                <a:t>image invisible</a:t>
              </a:r>
              <a:endParaRPr lang="en-US" sz="1078" i="1">
                <a:solidFill>
                  <a:srgbClr val="000000"/>
                </a:solidFill>
                <a:latin typeface="Segoe UI" panose="020B0502040204020203" pitchFamily="34" charset="0"/>
                <a:cs typeface="Segoe UI" panose="020B0502040204020203" pitchFamily="34" charset="0"/>
              </a:endParaRPr>
            </a:p>
          </p:txBody>
        </p:sp>
        <p:sp>
          <p:nvSpPr>
            <p:cNvPr id="157" name="Freeform: Shape 156">
              <a:extLst>
                <a:ext uri="{FF2B5EF4-FFF2-40B4-BE49-F238E27FC236}">
                  <a16:creationId xmlns:a16="http://schemas.microsoft.com/office/drawing/2014/main" id="{A8E37783-50DE-4C2D-AF8B-46E4A38E313F}"/>
                </a:ext>
              </a:extLst>
            </p:cNvPr>
            <p:cNvSpPr/>
            <p:nvPr/>
          </p:nvSpPr>
          <p:spPr>
            <a:xfrm>
              <a:off x="4495969" y="5667036"/>
              <a:ext cx="310046" cy="339784"/>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cxnSp>
          <p:nvCxnSpPr>
            <p:cNvPr id="149" name="Connector: Elbow 148">
              <a:extLst>
                <a:ext uri="{FF2B5EF4-FFF2-40B4-BE49-F238E27FC236}">
                  <a16:creationId xmlns:a16="http://schemas.microsoft.com/office/drawing/2014/main" id="{4B6AC33D-B8B9-4F16-8819-E763995B0692}"/>
                </a:ext>
              </a:extLst>
            </p:cNvPr>
            <p:cNvCxnSpPr>
              <a:cxnSpLocks/>
              <a:endCxn id="156" idx="0"/>
            </p:cNvCxnSpPr>
            <p:nvPr/>
          </p:nvCxnSpPr>
          <p:spPr>
            <a:xfrm rot="10800000" flipV="1">
              <a:off x="4650993" y="4010820"/>
              <a:ext cx="497751" cy="966500"/>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0" name="Title 1">
              <a:extLst>
                <a:ext uri="{FF2B5EF4-FFF2-40B4-BE49-F238E27FC236}">
                  <a16:creationId xmlns:a16="http://schemas.microsoft.com/office/drawing/2014/main" id="{D3A12D6D-43B3-4842-992A-AA068C60BA1C}"/>
                </a:ext>
              </a:extLst>
            </p:cNvPr>
            <p:cNvSpPr txBox="1">
              <a:spLocks/>
            </p:cNvSpPr>
            <p:nvPr/>
          </p:nvSpPr>
          <p:spPr>
            <a:xfrm>
              <a:off x="4475781" y="3845100"/>
              <a:ext cx="374324" cy="338554"/>
            </a:xfrm>
            <a:prstGeom prst="rect">
              <a:avLst/>
            </a:prstGeom>
            <a:solidFill>
              <a:srgbClr val="FCFDFE"/>
            </a:solidFill>
          </p:spPr>
          <p:txBody>
            <a:bodyPr vert="horz" wrap="square" lIns="0" tIns="89642" rIns="0" bIns="89642"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896182">
                <a:defRPr/>
              </a:pPr>
              <a:r>
                <a:rPr lang="en-US" sz="980" i="1">
                  <a:solidFill>
                    <a:srgbClr val="000000"/>
                  </a:solidFill>
                  <a:latin typeface="Segoe UI" panose="020B0502040204020203" pitchFamily="34" charset="0"/>
                  <a:cs typeface="Segoe UI" panose="020B0502040204020203" pitchFamily="34" charset="0"/>
                </a:rPr>
                <a:t>Fail</a:t>
              </a:r>
            </a:p>
          </p:txBody>
        </p:sp>
        <p:cxnSp>
          <p:nvCxnSpPr>
            <p:cNvPr id="151" name="Straight Arrow Connector 150">
              <a:extLst>
                <a:ext uri="{FF2B5EF4-FFF2-40B4-BE49-F238E27FC236}">
                  <a16:creationId xmlns:a16="http://schemas.microsoft.com/office/drawing/2014/main" id="{378A96B7-6D7E-4CD6-9CF9-8C7F02045D30}"/>
                </a:ext>
              </a:extLst>
            </p:cNvPr>
            <p:cNvCxnSpPr>
              <a:cxnSpLocks/>
              <a:endCxn id="84" idx="1"/>
            </p:cNvCxnSpPr>
            <p:nvPr/>
          </p:nvCxnSpPr>
          <p:spPr>
            <a:xfrm>
              <a:off x="5554050" y="4015143"/>
              <a:ext cx="2215622"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2" name="Freeform: Shape 151">
              <a:extLst>
                <a:ext uri="{FF2B5EF4-FFF2-40B4-BE49-F238E27FC236}">
                  <a16:creationId xmlns:a16="http://schemas.microsoft.com/office/drawing/2014/main" id="{143FCD1D-87F3-422D-AF6B-40FC0E234E8F}"/>
                </a:ext>
              </a:extLst>
            </p:cNvPr>
            <p:cNvSpPr/>
            <p:nvPr/>
          </p:nvSpPr>
          <p:spPr>
            <a:xfrm>
              <a:off x="7218245" y="3841625"/>
              <a:ext cx="310046" cy="339784"/>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solidFill>
              <a:schemeClr val="bg1"/>
            </a:solid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53" name="Title 1">
              <a:extLst>
                <a:ext uri="{FF2B5EF4-FFF2-40B4-BE49-F238E27FC236}">
                  <a16:creationId xmlns:a16="http://schemas.microsoft.com/office/drawing/2014/main" id="{2DCBC7B6-CF7B-4A4A-9EEE-E042B20F1FC1}"/>
                </a:ext>
              </a:extLst>
            </p:cNvPr>
            <p:cNvSpPr txBox="1">
              <a:spLocks/>
            </p:cNvSpPr>
            <p:nvPr/>
          </p:nvSpPr>
          <p:spPr>
            <a:xfrm>
              <a:off x="5978009" y="3845100"/>
              <a:ext cx="374324" cy="338554"/>
            </a:xfrm>
            <a:prstGeom prst="rect">
              <a:avLst/>
            </a:prstGeom>
            <a:solidFill>
              <a:srgbClr val="FCFDFE"/>
            </a:solidFill>
          </p:spPr>
          <p:txBody>
            <a:bodyPr vert="horz" wrap="square" lIns="0" tIns="89642" rIns="0" bIns="89642"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896182">
                <a:defRPr/>
              </a:pPr>
              <a:r>
                <a:rPr lang="en-US" sz="980" i="1">
                  <a:solidFill>
                    <a:srgbClr val="000000"/>
                  </a:solidFill>
                  <a:latin typeface="Segoe UI" panose="020B0502040204020203" pitchFamily="34" charset="0"/>
                  <a:cs typeface="Segoe UI" panose="020B0502040204020203" pitchFamily="34" charset="0"/>
                </a:rPr>
                <a:t>Pass</a:t>
              </a:r>
            </a:p>
          </p:txBody>
        </p:sp>
        <p:cxnSp>
          <p:nvCxnSpPr>
            <p:cNvPr id="154" name="Straight Connector 153">
              <a:extLst>
                <a:ext uri="{FF2B5EF4-FFF2-40B4-BE49-F238E27FC236}">
                  <a16:creationId xmlns:a16="http://schemas.microsoft.com/office/drawing/2014/main" id="{5C49C494-FC2B-4D0A-BDCF-0CA224744B8A}"/>
                </a:ext>
              </a:extLst>
            </p:cNvPr>
            <p:cNvCxnSpPr>
              <a:cxnSpLocks/>
              <a:stCxn id="190" idx="3"/>
              <a:endCxn id="183" idx="2"/>
            </p:cNvCxnSpPr>
            <p:nvPr/>
          </p:nvCxnSpPr>
          <p:spPr>
            <a:xfrm>
              <a:off x="3285848" y="2906702"/>
              <a:ext cx="257971" cy="0"/>
            </a:xfrm>
            <a:prstGeom prst="line">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62" name="Rectangle 61">
            <a:extLst>
              <a:ext uri="{FF2B5EF4-FFF2-40B4-BE49-F238E27FC236}">
                <a16:creationId xmlns:a16="http://schemas.microsoft.com/office/drawing/2014/main" id="{F3E403A7-9255-43A9-B7B4-398F6154F4C6}"/>
              </a:ext>
            </a:extLst>
          </p:cNvPr>
          <p:cNvSpPr/>
          <p:nvPr/>
        </p:nvSpPr>
        <p:spPr>
          <a:xfrm>
            <a:off x="455995" y="1120281"/>
            <a:ext cx="11426970" cy="693970"/>
          </a:xfrm>
          <a:prstGeom prst="rect">
            <a:avLst/>
          </a:prstGeom>
        </p:spPr>
        <p:txBody>
          <a:bodyPr wrap="square" lIns="0">
            <a:spAutoFit/>
          </a:bodyPr>
          <a:lstStyle/>
          <a:p>
            <a:pPr defTabSz="914367">
              <a:tabLst>
                <a:tab pos="456908" algn="l"/>
                <a:tab pos="672290" algn="l"/>
              </a:tabLst>
            </a:pPr>
            <a:r>
              <a:rPr lang="en-US" sz="1961" dirty="0">
                <a:solidFill>
                  <a:srgbClr val="3C3C41"/>
                </a:solidFill>
                <a:latin typeface="Segoe UI" panose="020B0502040204020203" pitchFamily="34" charset="0"/>
                <a:ea typeface="Malgun Gothic" panose="020B0503020000020004" pitchFamily="34" charset="-127"/>
                <a:cs typeface="Times New Roman" panose="02020603050405020304" pitchFamily="18" charset="0"/>
              </a:rPr>
              <a:t>Your </a:t>
            </a:r>
            <a:r>
              <a:rPr lang="en-US" sz="1961" u="sng" dirty="0">
                <a:solidFill>
                  <a:srgbClr val="4472C4"/>
                </a:solidFill>
                <a:latin typeface="Segoe UI" panose="020B0502040204020203" pitchFamily="34" charset="0"/>
                <a:ea typeface="Malgun Gothic" panose="020B0503020000020004" pitchFamily="34" charset="-127"/>
                <a:cs typeface="Times New Roman" panose="02020603050405020304" pitchFamily="18" charset="0"/>
                <a:hlinkClick r:id="rId5"/>
              </a:rPr>
              <a:t>private registry</a:t>
            </a:r>
            <a:r>
              <a:rPr lang="en-US" sz="1961" dirty="0">
                <a:solidFill>
                  <a:srgbClr val="3C3C41"/>
                </a:solidFill>
                <a:latin typeface="Segoe UI" panose="020B0502040204020203" pitchFamily="34" charset="0"/>
                <a:ea typeface="Malgun Gothic" panose="020B0503020000020004" pitchFamily="34" charset="-127"/>
                <a:cs typeface="Times New Roman" panose="02020603050405020304" pitchFamily="18" charset="0"/>
              </a:rPr>
              <a:t>, with built-in Helm chart support, only deploys validated images and can be automatically geo-replicated to the data center close to where your users are </a:t>
            </a:r>
          </a:p>
        </p:txBody>
      </p:sp>
      <p:sp>
        <p:nvSpPr>
          <p:cNvPr id="61" name="Text Placeholder 3">
            <a:extLst>
              <a:ext uri="{FF2B5EF4-FFF2-40B4-BE49-F238E27FC236}">
                <a16:creationId xmlns:a16="http://schemas.microsoft.com/office/drawing/2014/main" id="{B4A05C53-6779-B14A-AE7A-BF0FDB0DF551}"/>
              </a:ext>
            </a:extLst>
          </p:cNvPr>
          <p:cNvSpPr txBox="1">
            <a:spLocks/>
          </p:cNvSpPr>
          <p:nvPr/>
        </p:nvSpPr>
        <p:spPr>
          <a:xfrm>
            <a:off x="365761" y="409302"/>
            <a:ext cx="10622030" cy="65241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000" b="1" i="0" kern="1200" spc="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Image Security</a:t>
            </a:r>
            <a:endParaRPr kumimoji="0" lang="en-US" sz="4000" b="1" i="0" u="none" strike="noStrike" kern="1200" cap="none" spc="0" normalizeH="0" baseline="0" noProof="0" dirty="0">
              <a:ln>
                <a:noFill/>
              </a:ln>
              <a:solidFill>
                <a:srgbClr val="0078D3"/>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1275317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1E69E4E-1200-B042-9B7D-FAC42D8BB12A}"/>
              </a:ext>
            </a:extLst>
          </p:cNvPr>
          <p:cNvSpPr>
            <a:spLocks noGrp="1"/>
          </p:cNvSpPr>
          <p:nvPr>
            <p:ph type="body" sz="quarter" idx="11"/>
          </p:nvPr>
        </p:nvSpPr>
        <p:spPr/>
        <p:txBody>
          <a:bodyPr/>
          <a:lstStyle/>
          <a:p>
            <a:r>
              <a:rPr lang="en-US" dirty="0"/>
              <a:t>Image Security</a:t>
            </a:r>
          </a:p>
        </p:txBody>
      </p:sp>
      <p:sp>
        <p:nvSpPr>
          <p:cNvPr id="7" name="Text Placeholder 6">
            <a:extLst>
              <a:ext uri="{FF2B5EF4-FFF2-40B4-BE49-F238E27FC236}">
                <a16:creationId xmlns:a16="http://schemas.microsoft.com/office/drawing/2014/main" id="{973D68BF-08BA-0342-B997-E58E59A641F7}"/>
              </a:ext>
            </a:extLst>
          </p:cNvPr>
          <p:cNvSpPr>
            <a:spLocks noGrp="1"/>
          </p:cNvSpPr>
          <p:nvPr>
            <p:ph type="body" sz="quarter" idx="12"/>
          </p:nvPr>
        </p:nvSpPr>
        <p:spPr/>
        <p:txBody>
          <a:bodyPr/>
          <a:lstStyle/>
          <a:p>
            <a:r>
              <a:rPr lang="en-US" sz="2400" dirty="0"/>
              <a:t>AKS &amp; ACR integration with Azure Security Center</a:t>
            </a:r>
          </a:p>
        </p:txBody>
      </p:sp>
      <p:pic>
        <p:nvPicPr>
          <p:cNvPr id="4" name="Picture 3">
            <a:extLst>
              <a:ext uri="{FF2B5EF4-FFF2-40B4-BE49-F238E27FC236}">
                <a16:creationId xmlns:a16="http://schemas.microsoft.com/office/drawing/2014/main" id="{C09C43DB-9C8C-AE4A-8496-6BF04B465F3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74775" y="1617659"/>
            <a:ext cx="4149549" cy="4149549"/>
          </a:xfrm>
          <a:prstGeom prst="rect">
            <a:avLst/>
          </a:prstGeom>
        </p:spPr>
      </p:pic>
      <p:pic>
        <p:nvPicPr>
          <p:cNvPr id="5" name="Picture 4">
            <a:extLst>
              <a:ext uri="{FF2B5EF4-FFF2-40B4-BE49-F238E27FC236}">
                <a16:creationId xmlns:a16="http://schemas.microsoft.com/office/drawing/2014/main" id="{DAA0ADEF-E5D0-7A48-861E-7F698679C86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17225" y="1617659"/>
            <a:ext cx="4149549" cy="4149549"/>
          </a:xfrm>
          <a:prstGeom prst="rect">
            <a:avLst/>
          </a:prstGeom>
        </p:spPr>
      </p:pic>
    </p:spTree>
    <p:extLst>
      <p:ext uri="{BB962C8B-B14F-4D97-AF65-F5344CB8AC3E}">
        <p14:creationId xmlns:p14="http://schemas.microsoft.com/office/powerpoint/2010/main" val="1288293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8" name="Group 147">
            <a:extLst>
              <a:ext uri="{FF2B5EF4-FFF2-40B4-BE49-F238E27FC236}">
                <a16:creationId xmlns:a16="http://schemas.microsoft.com/office/drawing/2014/main" id="{CF8009F9-D126-4575-9B58-D9E1B6E66B0C}"/>
              </a:ext>
            </a:extLst>
          </p:cNvPr>
          <p:cNvGrpSpPr/>
          <p:nvPr/>
        </p:nvGrpSpPr>
        <p:grpSpPr>
          <a:xfrm>
            <a:off x="566326" y="1371873"/>
            <a:ext cx="4027016" cy="5015581"/>
            <a:chOff x="577682" y="1398885"/>
            <a:chExt cx="4107766" cy="5116154"/>
          </a:xfrm>
        </p:grpSpPr>
        <p:sp>
          <p:nvSpPr>
            <p:cNvPr id="149" name="TextBox 148">
              <a:extLst>
                <a:ext uri="{FF2B5EF4-FFF2-40B4-BE49-F238E27FC236}">
                  <a16:creationId xmlns:a16="http://schemas.microsoft.com/office/drawing/2014/main" id="{08235685-92F5-41AE-A983-4DD3C9166057}"/>
                </a:ext>
              </a:extLst>
            </p:cNvPr>
            <p:cNvSpPr txBox="1"/>
            <p:nvPr/>
          </p:nvSpPr>
          <p:spPr>
            <a:xfrm>
              <a:off x="1079589" y="6108774"/>
              <a:ext cx="3103953" cy="406265"/>
            </a:xfrm>
            <a:prstGeom prst="rect">
              <a:avLst/>
            </a:prstGeom>
            <a:noFill/>
          </p:spPr>
          <p:txBody>
            <a:bodyPr wrap="square" lIns="89642" tIns="89642" rIns="89642" bIns="89642" rtlCol="0">
              <a:spAutoFit/>
            </a:bodyPr>
            <a:lstStyle/>
            <a:p>
              <a:pPr algn="ctr">
                <a:lnSpc>
                  <a:spcPct val="90000"/>
                </a:lnSpc>
                <a:spcAft>
                  <a:spcPts val="588"/>
                </a:spcAft>
              </a:pPr>
              <a:r>
                <a:rPr lang="en-US" sz="1568" dirty="0">
                  <a:solidFill>
                    <a:srgbClr val="000000"/>
                  </a:solidFill>
                  <a:latin typeface="+mj-lt"/>
                </a:rPr>
                <a:t>Public Preview Q4 CY19</a:t>
              </a:r>
            </a:p>
          </p:txBody>
        </p:sp>
        <p:sp>
          <p:nvSpPr>
            <p:cNvPr id="150" name="Rectangle 149">
              <a:extLst>
                <a:ext uri="{FF2B5EF4-FFF2-40B4-BE49-F238E27FC236}">
                  <a16:creationId xmlns:a16="http://schemas.microsoft.com/office/drawing/2014/main" id="{62A66531-92D1-4CBA-B8EA-4DAC6DCFF196}"/>
                </a:ext>
              </a:extLst>
            </p:cNvPr>
            <p:cNvSpPr/>
            <p:nvPr/>
          </p:nvSpPr>
          <p:spPr bwMode="auto">
            <a:xfrm>
              <a:off x="640686" y="2176033"/>
              <a:ext cx="3981758" cy="3837662"/>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ts val="1176"/>
                </a:spcAft>
              </a:pPr>
              <a:endParaRPr lang="en-US" sz="1568" dirty="0">
                <a:solidFill>
                  <a:srgbClr val="000000"/>
                </a:solidFill>
                <a:ea typeface="Segoe UI" pitchFamily="34" charset="0"/>
                <a:cs typeface="Segoe UI" pitchFamily="34" charset="0"/>
              </a:endParaRPr>
            </a:p>
          </p:txBody>
        </p:sp>
        <p:sp>
          <p:nvSpPr>
            <p:cNvPr id="151" name="Rectangle 150">
              <a:extLst>
                <a:ext uri="{FF2B5EF4-FFF2-40B4-BE49-F238E27FC236}">
                  <a16:creationId xmlns:a16="http://schemas.microsoft.com/office/drawing/2014/main" id="{CB548033-6BE0-426A-9F74-F2D1FA40F412}"/>
                </a:ext>
              </a:extLst>
            </p:cNvPr>
            <p:cNvSpPr/>
            <p:nvPr/>
          </p:nvSpPr>
          <p:spPr bwMode="auto">
            <a:xfrm>
              <a:off x="577682" y="1398885"/>
              <a:ext cx="4107766" cy="45701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43428" rIns="134464"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ts val="1176"/>
                </a:spcAft>
              </a:pPr>
              <a:r>
                <a:rPr lang="en-US" sz="1961" dirty="0">
                  <a:solidFill>
                    <a:srgbClr val="0F78D4"/>
                  </a:solidFill>
                  <a:latin typeface="+mj-lt"/>
                  <a:ea typeface="Segoe UI" pitchFamily="34" charset="0"/>
                  <a:cs typeface="Segoe UI" pitchFamily="34" charset="0"/>
                </a:rPr>
                <a:t>Azure Container Registry support in Azure Security Center</a:t>
              </a:r>
            </a:p>
            <a:p>
              <a:pPr defTabSz="914102" fontAlgn="base">
                <a:lnSpc>
                  <a:spcPct val="90000"/>
                </a:lnSpc>
                <a:spcBef>
                  <a:spcPct val="0"/>
                </a:spcBef>
                <a:spcAft>
                  <a:spcPts val="1176"/>
                </a:spcAft>
              </a:pPr>
              <a:r>
                <a:rPr lang="en-US" sz="1568" dirty="0">
                  <a:solidFill>
                    <a:srgbClr val="000000"/>
                  </a:solidFill>
                  <a:ea typeface="Segoe UI" pitchFamily="34" charset="0"/>
                  <a:cs typeface="Segoe UI" pitchFamily="34" charset="0"/>
                </a:rPr>
                <a:t>Discovery of scanned Azure Container Registry (ACR) registries in a customer subscription within Azure Security Center (ASC) </a:t>
              </a:r>
            </a:p>
            <a:p>
              <a:pPr defTabSz="914102" fontAlgn="base">
                <a:lnSpc>
                  <a:spcPct val="90000"/>
                </a:lnSpc>
                <a:spcBef>
                  <a:spcPct val="0"/>
                </a:spcBef>
                <a:spcAft>
                  <a:spcPts val="1176"/>
                </a:spcAft>
              </a:pPr>
              <a:r>
                <a:rPr lang="en-US" sz="1568" dirty="0">
                  <a:solidFill>
                    <a:srgbClr val="000000"/>
                  </a:solidFill>
                  <a:ea typeface="Segoe UI" pitchFamily="34" charset="0"/>
                  <a:cs typeface="Segoe UI" pitchFamily="34" charset="0"/>
                </a:rPr>
                <a:t>Vulnerability scanning for all pushed images to ACR registries in a customer subscription</a:t>
              </a:r>
            </a:p>
            <a:p>
              <a:pPr defTabSz="914102" fontAlgn="base">
                <a:lnSpc>
                  <a:spcPct val="90000"/>
                </a:lnSpc>
                <a:spcBef>
                  <a:spcPct val="0"/>
                </a:spcBef>
                <a:spcAft>
                  <a:spcPts val="1176"/>
                </a:spcAft>
              </a:pPr>
              <a:r>
                <a:rPr lang="en-US" sz="1568" dirty="0">
                  <a:solidFill>
                    <a:srgbClr val="000000"/>
                  </a:solidFill>
                  <a:ea typeface="Segoe UI" pitchFamily="34" charset="0"/>
                  <a:cs typeface="Segoe UI" pitchFamily="34" charset="0"/>
                </a:rPr>
                <a:t>Visibility into security vulnerabilities: description, details and severity classification</a:t>
              </a:r>
            </a:p>
          </p:txBody>
        </p:sp>
      </p:grpSp>
      <p:cxnSp>
        <p:nvCxnSpPr>
          <p:cNvPr id="96" name="Straight Connector 95">
            <a:extLst>
              <a:ext uri="{FF2B5EF4-FFF2-40B4-BE49-F238E27FC236}">
                <a16:creationId xmlns:a16="http://schemas.microsoft.com/office/drawing/2014/main" id="{E1755FC5-D51C-4EC4-912D-539D13F0AECB}"/>
              </a:ext>
            </a:extLst>
          </p:cNvPr>
          <p:cNvCxnSpPr>
            <a:cxnSpLocks/>
            <a:endCxn id="114" idx="0"/>
          </p:cNvCxnSpPr>
          <p:nvPr/>
        </p:nvCxnSpPr>
        <p:spPr>
          <a:xfrm>
            <a:off x="9334609" y="1732569"/>
            <a:ext cx="0" cy="2013923"/>
          </a:xfrm>
          <a:prstGeom prst="line">
            <a:avLst/>
          </a:prstGeom>
          <a:ln w="12700">
            <a:solidFill>
              <a:srgbClr val="000000"/>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E7B94BD4-0913-45DB-B31A-85BAE04992BA}"/>
              </a:ext>
            </a:extLst>
          </p:cNvPr>
          <p:cNvGrpSpPr/>
          <p:nvPr/>
        </p:nvGrpSpPr>
        <p:grpSpPr>
          <a:xfrm>
            <a:off x="5695477" y="2552800"/>
            <a:ext cx="806782" cy="1050548"/>
            <a:chOff x="5120822" y="4400941"/>
            <a:chExt cx="822960" cy="1071614"/>
          </a:xfrm>
        </p:grpSpPr>
        <p:sp>
          <p:nvSpPr>
            <p:cNvPr id="166" name="Title 1">
              <a:extLst>
                <a:ext uri="{FF2B5EF4-FFF2-40B4-BE49-F238E27FC236}">
                  <a16:creationId xmlns:a16="http://schemas.microsoft.com/office/drawing/2014/main" id="{7928648F-7381-470F-9DAF-418DD0029285}"/>
                </a:ext>
              </a:extLst>
            </p:cNvPr>
            <p:cNvSpPr txBox="1">
              <a:spLocks/>
            </p:cNvSpPr>
            <p:nvPr/>
          </p:nvSpPr>
          <p:spPr>
            <a:xfrm>
              <a:off x="5124596" y="4400941"/>
              <a:ext cx="815412"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176" spc="0" dirty="0">
                  <a:solidFill>
                    <a:srgbClr val="000000"/>
                  </a:solidFill>
                  <a:latin typeface="Segoe UI Semibold" panose="020B0702040204020203" pitchFamily="34" charset="0"/>
                  <a:cs typeface="Segoe UI Semibold" panose="020B0702040204020203" pitchFamily="34" charset="0"/>
                </a:rPr>
                <a:t>ACR</a:t>
              </a:r>
            </a:p>
          </p:txBody>
        </p:sp>
        <p:grpSp>
          <p:nvGrpSpPr>
            <p:cNvPr id="167" name="Group 166">
              <a:extLst>
                <a:ext uri="{FF2B5EF4-FFF2-40B4-BE49-F238E27FC236}">
                  <a16:creationId xmlns:a16="http://schemas.microsoft.com/office/drawing/2014/main" id="{C04F19F5-35ED-4E83-91E9-232B9B78E8D7}"/>
                </a:ext>
              </a:extLst>
            </p:cNvPr>
            <p:cNvGrpSpPr/>
            <p:nvPr/>
          </p:nvGrpSpPr>
          <p:grpSpPr>
            <a:xfrm>
              <a:off x="5120822" y="4649595"/>
              <a:ext cx="822960" cy="822960"/>
              <a:chOff x="5120822" y="4497608"/>
              <a:chExt cx="822960" cy="822960"/>
            </a:xfrm>
          </p:grpSpPr>
          <p:sp>
            <p:nvSpPr>
              <p:cNvPr id="168" name="Rectangle: Rounded Corners 167">
                <a:extLst>
                  <a:ext uri="{FF2B5EF4-FFF2-40B4-BE49-F238E27FC236}">
                    <a16:creationId xmlns:a16="http://schemas.microsoft.com/office/drawing/2014/main" id="{BA37D493-EE99-4558-9846-C58198475F54}"/>
                  </a:ext>
                </a:extLst>
              </p:cNvPr>
              <p:cNvSpPr/>
              <p:nvPr/>
            </p:nvSpPr>
            <p:spPr bwMode="auto">
              <a:xfrm>
                <a:off x="5120822" y="4497608"/>
                <a:ext cx="822960" cy="82296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pic>
            <p:nvPicPr>
              <p:cNvPr id="169" name="Picture 168" descr="A close up of a sign&#10;&#10;Description automatically generated">
                <a:extLst>
                  <a:ext uri="{FF2B5EF4-FFF2-40B4-BE49-F238E27FC236}">
                    <a16:creationId xmlns:a16="http://schemas.microsoft.com/office/drawing/2014/main" id="{C7845145-D7B7-49F4-BD03-409BB67A9E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5553" y="4602339"/>
                <a:ext cx="613498" cy="613498"/>
              </a:xfrm>
              <a:prstGeom prst="rect">
                <a:avLst/>
              </a:prstGeom>
            </p:spPr>
          </p:pic>
        </p:grpSp>
      </p:grpSp>
      <p:grpSp>
        <p:nvGrpSpPr>
          <p:cNvPr id="98" name="Group 97">
            <a:extLst>
              <a:ext uri="{FF2B5EF4-FFF2-40B4-BE49-F238E27FC236}">
                <a16:creationId xmlns:a16="http://schemas.microsoft.com/office/drawing/2014/main" id="{A657F551-9083-4EDE-AF75-7BC1CE88C958}"/>
              </a:ext>
            </a:extLst>
          </p:cNvPr>
          <p:cNvGrpSpPr/>
          <p:nvPr/>
        </p:nvGrpSpPr>
        <p:grpSpPr>
          <a:xfrm>
            <a:off x="5442138" y="4535538"/>
            <a:ext cx="2977598" cy="1226113"/>
            <a:chOff x="6335295" y="4435726"/>
            <a:chExt cx="3037305" cy="1250699"/>
          </a:xfrm>
        </p:grpSpPr>
        <p:sp>
          <p:nvSpPr>
            <p:cNvPr id="125" name="Rectangle: Rounded Corners 124">
              <a:extLst>
                <a:ext uri="{FF2B5EF4-FFF2-40B4-BE49-F238E27FC236}">
                  <a16:creationId xmlns:a16="http://schemas.microsoft.com/office/drawing/2014/main" id="{C17237CC-897B-41E8-99D5-DEFD8279011D}"/>
                </a:ext>
              </a:extLst>
            </p:cNvPr>
            <p:cNvSpPr/>
            <p:nvPr/>
          </p:nvSpPr>
          <p:spPr bwMode="auto">
            <a:xfrm>
              <a:off x="6335295" y="4435726"/>
              <a:ext cx="3037305" cy="1250699"/>
            </a:xfrm>
            <a:prstGeom prst="roundRect">
              <a:avLst>
                <a:gd name="adj" fmla="val 3125"/>
              </a:avLst>
            </a:prstGeom>
            <a:solidFill>
              <a:srgbClr val="FCFDFE"/>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kern="0">
                <a:solidFill>
                  <a:srgbClr val="3C3C41"/>
                </a:solidFill>
                <a:latin typeface="Segoe UI"/>
                <a:cs typeface="Segoe UI" pitchFamily="34" charset="0"/>
              </a:endParaRPr>
            </a:p>
          </p:txBody>
        </p:sp>
        <p:grpSp>
          <p:nvGrpSpPr>
            <p:cNvPr id="126" name="Group 125">
              <a:extLst>
                <a:ext uri="{FF2B5EF4-FFF2-40B4-BE49-F238E27FC236}">
                  <a16:creationId xmlns:a16="http://schemas.microsoft.com/office/drawing/2014/main" id="{934603EA-F4A3-4BEB-831B-1F6B1A7875D3}"/>
                </a:ext>
              </a:extLst>
            </p:cNvPr>
            <p:cNvGrpSpPr/>
            <p:nvPr/>
          </p:nvGrpSpPr>
          <p:grpSpPr>
            <a:xfrm>
              <a:off x="6525173" y="4584645"/>
              <a:ext cx="2657548" cy="952861"/>
              <a:chOff x="6767312" y="4662428"/>
              <a:chExt cx="2657548" cy="952861"/>
            </a:xfrm>
          </p:grpSpPr>
          <p:grpSp>
            <p:nvGrpSpPr>
              <p:cNvPr id="127" name="Group 126">
                <a:extLst>
                  <a:ext uri="{FF2B5EF4-FFF2-40B4-BE49-F238E27FC236}">
                    <a16:creationId xmlns:a16="http://schemas.microsoft.com/office/drawing/2014/main" id="{DC22D8B7-09E8-4680-BBC8-67A74EFAD662}"/>
                  </a:ext>
                </a:extLst>
              </p:cNvPr>
              <p:cNvGrpSpPr/>
              <p:nvPr/>
            </p:nvGrpSpPr>
            <p:grpSpPr>
              <a:xfrm>
                <a:off x="6767312" y="4662428"/>
                <a:ext cx="706291" cy="952861"/>
                <a:chOff x="6767312" y="4662428"/>
                <a:chExt cx="706291" cy="952861"/>
              </a:xfrm>
            </p:grpSpPr>
            <p:sp>
              <p:nvSpPr>
                <p:cNvPr id="155" name="Rectangle: Rounded Corners 154">
                  <a:extLst>
                    <a:ext uri="{FF2B5EF4-FFF2-40B4-BE49-F238E27FC236}">
                      <a16:creationId xmlns:a16="http://schemas.microsoft.com/office/drawing/2014/main" id="{35C20E61-C734-4EA9-AD85-900565057CBB}"/>
                    </a:ext>
                  </a:extLst>
                </p:cNvPr>
                <p:cNvSpPr/>
                <p:nvPr/>
              </p:nvSpPr>
              <p:spPr bwMode="auto">
                <a:xfrm>
                  <a:off x="6767312" y="4908998"/>
                  <a:ext cx="706291" cy="706291"/>
                </a:xfrm>
                <a:prstGeom prst="roundRect">
                  <a:avLst>
                    <a:gd name="adj" fmla="val 3125"/>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kern="0">
                    <a:solidFill>
                      <a:srgbClr val="3C3C41"/>
                    </a:solidFill>
                    <a:latin typeface="Segoe UI"/>
                    <a:cs typeface="Segoe UI" pitchFamily="34" charset="0"/>
                  </a:endParaRPr>
                </a:p>
              </p:txBody>
            </p:sp>
            <p:sp>
              <p:nvSpPr>
                <p:cNvPr id="156" name="Title 1">
                  <a:extLst>
                    <a:ext uri="{FF2B5EF4-FFF2-40B4-BE49-F238E27FC236}">
                      <a16:creationId xmlns:a16="http://schemas.microsoft.com/office/drawing/2014/main" id="{034FC71C-52D0-476F-AE4C-D70E7D077174}"/>
                    </a:ext>
                  </a:extLst>
                </p:cNvPr>
                <p:cNvSpPr txBox="1">
                  <a:spLocks/>
                </p:cNvSpPr>
                <p:nvPr/>
              </p:nvSpPr>
              <p:spPr>
                <a:xfrm>
                  <a:off x="6800417" y="4662428"/>
                  <a:ext cx="640080" cy="184666"/>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sz="1176" spc="0">
                      <a:solidFill>
                        <a:srgbClr val="000000"/>
                      </a:solidFill>
                      <a:latin typeface="Segoe UI Semibold" panose="020B0702040204020203" pitchFamily="34" charset="0"/>
                      <a:cs typeface="Segoe UI Semibold" panose="020B0702040204020203" pitchFamily="34" charset="0"/>
                    </a:rPr>
                    <a:t>Cluster</a:t>
                  </a:r>
                </a:p>
              </p:txBody>
            </p:sp>
            <p:grpSp>
              <p:nvGrpSpPr>
                <p:cNvPr id="157" name="Group 156">
                  <a:extLst>
                    <a:ext uri="{FF2B5EF4-FFF2-40B4-BE49-F238E27FC236}">
                      <a16:creationId xmlns:a16="http://schemas.microsoft.com/office/drawing/2014/main" id="{976719D6-69D7-4F74-81F7-3AA8B2D7CF74}"/>
                    </a:ext>
                  </a:extLst>
                </p:cNvPr>
                <p:cNvGrpSpPr/>
                <p:nvPr/>
              </p:nvGrpSpPr>
              <p:grpSpPr>
                <a:xfrm>
                  <a:off x="6893387" y="5018490"/>
                  <a:ext cx="454142" cy="487283"/>
                  <a:chOff x="8278782" y="4686865"/>
                  <a:chExt cx="413241" cy="443399"/>
                </a:xfrm>
              </p:grpSpPr>
              <p:grpSp>
                <p:nvGrpSpPr>
                  <p:cNvPr id="158" name="Group 157">
                    <a:extLst>
                      <a:ext uri="{FF2B5EF4-FFF2-40B4-BE49-F238E27FC236}">
                        <a16:creationId xmlns:a16="http://schemas.microsoft.com/office/drawing/2014/main" id="{1399A7CF-6893-47A2-901B-EEA0B8DC29D4}"/>
                      </a:ext>
                    </a:extLst>
                  </p:cNvPr>
                  <p:cNvGrpSpPr/>
                  <p:nvPr/>
                </p:nvGrpSpPr>
                <p:grpSpPr>
                  <a:xfrm>
                    <a:off x="8278782" y="4686865"/>
                    <a:ext cx="413241" cy="197955"/>
                    <a:chOff x="8278782" y="4686865"/>
                    <a:chExt cx="413241" cy="197955"/>
                  </a:xfrm>
                </p:grpSpPr>
                <p:sp>
                  <p:nvSpPr>
                    <p:cNvPr id="163" name="Freeform: Shape 162">
                      <a:extLst>
                        <a:ext uri="{FF2B5EF4-FFF2-40B4-BE49-F238E27FC236}">
                          <a16:creationId xmlns:a16="http://schemas.microsoft.com/office/drawing/2014/main" id="{440D0D6E-BDD4-4CD2-8E3B-3BA7409EF16F}"/>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64" name="Freeform: Shape 163">
                      <a:extLst>
                        <a:ext uri="{FF2B5EF4-FFF2-40B4-BE49-F238E27FC236}">
                          <a16:creationId xmlns:a16="http://schemas.microsoft.com/office/drawing/2014/main" id="{8A18E1CA-6ACF-4ABD-BB61-A5B5740E130F}"/>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159" name="Group 158">
                    <a:extLst>
                      <a:ext uri="{FF2B5EF4-FFF2-40B4-BE49-F238E27FC236}">
                        <a16:creationId xmlns:a16="http://schemas.microsoft.com/office/drawing/2014/main" id="{724DA656-63E8-4D33-856A-C1FAE8E1CA81}"/>
                      </a:ext>
                    </a:extLst>
                  </p:cNvPr>
                  <p:cNvGrpSpPr/>
                  <p:nvPr/>
                </p:nvGrpSpPr>
                <p:grpSpPr>
                  <a:xfrm>
                    <a:off x="8278782" y="4932309"/>
                    <a:ext cx="413241" cy="197955"/>
                    <a:chOff x="8278782" y="4686865"/>
                    <a:chExt cx="413241" cy="197955"/>
                  </a:xfrm>
                </p:grpSpPr>
                <p:sp>
                  <p:nvSpPr>
                    <p:cNvPr id="160" name="Freeform: Shape 159">
                      <a:extLst>
                        <a:ext uri="{FF2B5EF4-FFF2-40B4-BE49-F238E27FC236}">
                          <a16:creationId xmlns:a16="http://schemas.microsoft.com/office/drawing/2014/main" id="{BE436D51-CCE2-4058-AE7E-8629BE2FE14D}"/>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61" name="Freeform: Shape 160">
                      <a:extLst>
                        <a:ext uri="{FF2B5EF4-FFF2-40B4-BE49-F238E27FC236}">
                          <a16:creationId xmlns:a16="http://schemas.microsoft.com/office/drawing/2014/main" id="{6E7AB3E1-0D15-4424-80C0-885DD13B321A}"/>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grpSp>
          <p:grpSp>
            <p:nvGrpSpPr>
              <p:cNvPr id="128" name="Group 127">
                <a:extLst>
                  <a:ext uri="{FF2B5EF4-FFF2-40B4-BE49-F238E27FC236}">
                    <a16:creationId xmlns:a16="http://schemas.microsoft.com/office/drawing/2014/main" id="{3B82688B-E749-48A9-85F6-BCA8E26B66D9}"/>
                  </a:ext>
                </a:extLst>
              </p:cNvPr>
              <p:cNvGrpSpPr/>
              <p:nvPr/>
            </p:nvGrpSpPr>
            <p:grpSpPr>
              <a:xfrm>
                <a:off x="7742940" y="4662428"/>
                <a:ext cx="706291" cy="952861"/>
                <a:chOff x="7933441" y="4662428"/>
                <a:chExt cx="706291" cy="952861"/>
              </a:xfrm>
            </p:grpSpPr>
            <p:sp>
              <p:nvSpPr>
                <p:cNvPr id="139" name="Title 1">
                  <a:extLst>
                    <a:ext uri="{FF2B5EF4-FFF2-40B4-BE49-F238E27FC236}">
                      <a16:creationId xmlns:a16="http://schemas.microsoft.com/office/drawing/2014/main" id="{D92563E8-38D0-4E6A-90C7-E02BDEE8311E}"/>
                    </a:ext>
                  </a:extLst>
                </p:cNvPr>
                <p:cNvSpPr txBox="1">
                  <a:spLocks/>
                </p:cNvSpPr>
                <p:nvPr/>
              </p:nvSpPr>
              <p:spPr>
                <a:xfrm>
                  <a:off x="7966546" y="4662428"/>
                  <a:ext cx="640080" cy="184666"/>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sz="1176" spc="0">
                      <a:solidFill>
                        <a:srgbClr val="000000"/>
                      </a:solidFill>
                      <a:latin typeface="Segoe UI Semibold" panose="020B0702040204020203" pitchFamily="34" charset="0"/>
                      <a:cs typeface="Segoe UI Semibold" panose="020B0702040204020203" pitchFamily="34" charset="0"/>
                    </a:rPr>
                    <a:t>Cluster</a:t>
                  </a:r>
                </a:p>
              </p:txBody>
            </p:sp>
            <p:sp>
              <p:nvSpPr>
                <p:cNvPr id="140" name="Rectangle: Rounded Corners 139">
                  <a:extLst>
                    <a:ext uri="{FF2B5EF4-FFF2-40B4-BE49-F238E27FC236}">
                      <a16:creationId xmlns:a16="http://schemas.microsoft.com/office/drawing/2014/main" id="{EB26518E-EC31-4BCA-B1BF-107CA3AC9CD8}"/>
                    </a:ext>
                  </a:extLst>
                </p:cNvPr>
                <p:cNvSpPr/>
                <p:nvPr/>
              </p:nvSpPr>
              <p:spPr bwMode="auto">
                <a:xfrm>
                  <a:off x="7933441" y="4908998"/>
                  <a:ext cx="706291" cy="706291"/>
                </a:xfrm>
                <a:prstGeom prst="roundRect">
                  <a:avLst>
                    <a:gd name="adj" fmla="val 3125"/>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kern="0">
                    <a:solidFill>
                      <a:srgbClr val="3C3C41"/>
                    </a:solidFill>
                    <a:latin typeface="Segoe UI"/>
                    <a:cs typeface="Segoe UI" pitchFamily="34" charset="0"/>
                  </a:endParaRPr>
                </a:p>
              </p:txBody>
            </p:sp>
            <p:grpSp>
              <p:nvGrpSpPr>
                <p:cNvPr id="141" name="Group 140">
                  <a:extLst>
                    <a:ext uri="{FF2B5EF4-FFF2-40B4-BE49-F238E27FC236}">
                      <a16:creationId xmlns:a16="http://schemas.microsoft.com/office/drawing/2014/main" id="{C500B2D4-E0A9-41F0-814E-D7249D7C7DF9}"/>
                    </a:ext>
                  </a:extLst>
                </p:cNvPr>
                <p:cNvGrpSpPr/>
                <p:nvPr/>
              </p:nvGrpSpPr>
              <p:grpSpPr>
                <a:xfrm>
                  <a:off x="8059515" y="5018490"/>
                  <a:ext cx="454142" cy="487283"/>
                  <a:chOff x="8278782" y="4686865"/>
                  <a:chExt cx="413241" cy="443399"/>
                </a:xfrm>
              </p:grpSpPr>
              <p:grpSp>
                <p:nvGrpSpPr>
                  <p:cNvPr id="142" name="Group 141">
                    <a:extLst>
                      <a:ext uri="{FF2B5EF4-FFF2-40B4-BE49-F238E27FC236}">
                        <a16:creationId xmlns:a16="http://schemas.microsoft.com/office/drawing/2014/main" id="{3D5408A2-475E-46D6-BDFC-34B1D44306D0}"/>
                      </a:ext>
                    </a:extLst>
                  </p:cNvPr>
                  <p:cNvGrpSpPr/>
                  <p:nvPr/>
                </p:nvGrpSpPr>
                <p:grpSpPr>
                  <a:xfrm>
                    <a:off x="8278782" y="4686865"/>
                    <a:ext cx="413241" cy="197955"/>
                    <a:chOff x="8278782" y="4686865"/>
                    <a:chExt cx="413241" cy="197955"/>
                  </a:xfrm>
                </p:grpSpPr>
                <p:sp>
                  <p:nvSpPr>
                    <p:cNvPr id="147" name="Freeform: Shape 146">
                      <a:extLst>
                        <a:ext uri="{FF2B5EF4-FFF2-40B4-BE49-F238E27FC236}">
                          <a16:creationId xmlns:a16="http://schemas.microsoft.com/office/drawing/2014/main" id="{FD648E55-21F9-4AC4-940E-5F39697661E4}"/>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53" name="Freeform: Shape 152">
                      <a:extLst>
                        <a:ext uri="{FF2B5EF4-FFF2-40B4-BE49-F238E27FC236}">
                          <a16:creationId xmlns:a16="http://schemas.microsoft.com/office/drawing/2014/main" id="{6F20E272-236F-4A95-B1F3-4E764B7AA18A}"/>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143" name="Group 142">
                    <a:extLst>
                      <a:ext uri="{FF2B5EF4-FFF2-40B4-BE49-F238E27FC236}">
                        <a16:creationId xmlns:a16="http://schemas.microsoft.com/office/drawing/2014/main" id="{7405E42D-68DF-4B41-A762-26DCF049228F}"/>
                      </a:ext>
                    </a:extLst>
                  </p:cNvPr>
                  <p:cNvGrpSpPr/>
                  <p:nvPr/>
                </p:nvGrpSpPr>
                <p:grpSpPr>
                  <a:xfrm>
                    <a:off x="8278782" y="4932309"/>
                    <a:ext cx="413241" cy="197955"/>
                    <a:chOff x="8278782" y="4686865"/>
                    <a:chExt cx="413241" cy="197955"/>
                  </a:xfrm>
                </p:grpSpPr>
                <p:sp>
                  <p:nvSpPr>
                    <p:cNvPr id="144" name="Freeform: Shape 143">
                      <a:extLst>
                        <a:ext uri="{FF2B5EF4-FFF2-40B4-BE49-F238E27FC236}">
                          <a16:creationId xmlns:a16="http://schemas.microsoft.com/office/drawing/2014/main" id="{477AC6E3-6DFE-4DBB-97EB-E4C00FAD9FE4}"/>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45" name="Freeform: Shape 144">
                      <a:extLst>
                        <a:ext uri="{FF2B5EF4-FFF2-40B4-BE49-F238E27FC236}">
                          <a16:creationId xmlns:a16="http://schemas.microsoft.com/office/drawing/2014/main" id="{3F344A92-EB40-4088-89F4-1BD7052CE75B}"/>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grpSp>
          <p:grpSp>
            <p:nvGrpSpPr>
              <p:cNvPr id="129" name="Group 128">
                <a:extLst>
                  <a:ext uri="{FF2B5EF4-FFF2-40B4-BE49-F238E27FC236}">
                    <a16:creationId xmlns:a16="http://schemas.microsoft.com/office/drawing/2014/main" id="{85D4A29F-0B48-4415-93B6-DF472DF46DBA}"/>
                  </a:ext>
                </a:extLst>
              </p:cNvPr>
              <p:cNvGrpSpPr/>
              <p:nvPr/>
            </p:nvGrpSpPr>
            <p:grpSpPr>
              <a:xfrm>
                <a:off x="8718569" y="4662428"/>
                <a:ext cx="706291" cy="952861"/>
                <a:chOff x="9099569" y="4662428"/>
                <a:chExt cx="706291" cy="952861"/>
              </a:xfrm>
            </p:grpSpPr>
            <p:sp>
              <p:nvSpPr>
                <p:cNvPr id="130" name="Title 1">
                  <a:extLst>
                    <a:ext uri="{FF2B5EF4-FFF2-40B4-BE49-F238E27FC236}">
                      <a16:creationId xmlns:a16="http://schemas.microsoft.com/office/drawing/2014/main" id="{7768F91C-1994-4211-8E68-412971D0A357}"/>
                    </a:ext>
                  </a:extLst>
                </p:cNvPr>
                <p:cNvSpPr txBox="1">
                  <a:spLocks/>
                </p:cNvSpPr>
                <p:nvPr/>
              </p:nvSpPr>
              <p:spPr>
                <a:xfrm>
                  <a:off x="9132674" y="4662428"/>
                  <a:ext cx="640080" cy="184666"/>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sz="1176" spc="0">
                      <a:solidFill>
                        <a:srgbClr val="000000"/>
                      </a:solidFill>
                      <a:latin typeface="Segoe UI Semibold" panose="020B0702040204020203" pitchFamily="34" charset="0"/>
                      <a:cs typeface="Segoe UI Semibold" panose="020B0702040204020203" pitchFamily="34" charset="0"/>
                    </a:rPr>
                    <a:t>Cluster</a:t>
                  </a:r>
                </a:p>
              </p:txBody>
            </p:sp>
            <p:sp>
              <p:nvSpPr>
                <p:cNvPr id="131" name="Rectangle: Rounded Corners 130">
                  <a:extLst>
                    <a:ext uri="{FF2B5EF4-FFF2-40B4-BE49-F238E27FC236}">
                      <a16:creationId xmlns:a16="http://schemas.microsoft.com/office/drawing/2014/main" id="{2EA31FD5-6636-4E01-A4A7-0C38258FA76F}"/>
                    </a:ext>
                  </a:extLst>
                </p:cNvPr>
                <p:cNvSpPr/>
                <p:nvPr/>
              </p:nvSpPr>
              <p:spPr bwMode="auto">
                <a:xfrm>
                  <a:off x="9099569" y="4908998"/>
                  <a:ext cx="706291" cy="706291"/>
                </a:xfrm>
                <a:prstGeom prst="roundRect">
                  <a:avLst>
                    <a:gd name="adj" fmla="val 3125"/>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kern="0">
                    <a:solidFill>
                      <a:srgbClr val="3C3C41"/>
                    </a:solidFill>
                    <a:latin typeface="Segoe UI"/>
                    <a:cs typeface="Segoe UI" pitchFamily="34" charset="0"/>
                  </a:endParaRPr>
                </a:p>
              </p:txBody>
            </p:sp>
            <p:grpSp>
              <p:nvGrpSpPr>
                <p:cNvPr id="132" name="Group 131">
                  <a:extLst>
                    <a:ext uri="{FF2B5EF4-FFF2-40B4-BE49-F238E27FC236}">
                      <a16:creationId xmlns:a16="http://schemas.microsoft.com/office/drawing/2014/main" id="{3B12D4BB-8DFA-4051-BC7A-D33725609371}"/>
                    </a:ext>
                  </a:extLst>
                </p:cNvPr>
                <p:cNvGrpSpPr/>
                <p:nvPr/>
              </p:nvGrpSpPr>
              <p:grpSpPr>
                <a:xfrm>
                  <a:off x="9225644" y="5018490"/>
                  <a:ext cx="454142" cy="487283"/>
                  <a:chOff x="8278782" y="4686865"/>
                  <a:chExt cx="413241" cy="443399"/>
                </a:xfrm>
              </p:grpSpPr>
              <p:grpSp>
                <p:nvGrpSpPr>
                  <p:cNvPr id="133" name="Group 132">
                    <a:extLst>
                      <a:ext uri="{FF2B5EF4-FFF2-40B4-BE49-F238E27FC236}">
                        <a16:creationId xmlns:a16="http://schemas.microsoft.com/office/drawing/2014/main" id="{626FF068-466B-41A7-9B2A-BA49A3DD2A97}"/>
                      </a:ext>
                    </a:extLst>
                  </p:cNvPr>
                  <p:cNvGrpSpPr/>
                  <p:nvPr/>
                </p:nvGrpSpPr>
                <p:grpSpPr>
                  <a:xfrm>
                    <a:off x="8278782" y="4686865"/>
                    <a:ext cx="413241" cy="197955"/>
                    <a:chOff x="8278782" y="4686865"/>
                    <a:chExt cx="413241" cy="197955"/>
                  </a:xfrm>
                </p:grpSpPr>
                <p:sp>
                  <p:nvSpPr>
                    <p:cNvPr id="137" name="Freeform: Shape 136">
                      <a:extLst>
                        <a:ext uri="{FF2B5EF4-FFF2-40B4-BE49-F238E27FC236}">
                          <a16:creationId xmlns:a16="http://schemas.microsoft.com/office/drawing/2014/main" id="{196D70E2-3D13-4FB2-8982-5B1871580CCA}"/>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38" name="Freeform: Shape 137">
                      <a:extLst>
                        <a:ext uri="{FF2B5EF4-FFF2-40B4-BE49-F238E27FC236}">
                          <a16:creationId xmlns:a16="http://schemas.microsoft.com/office/drawing/2014/main" id="{E5B5B819-448F-41B5-8B09-DAB0AEF3403E}"/>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134" name="Group 133">
                    <a:extLst>
                      <a:ext uri="{FF2B5EF4-FFF2-40B4-BE49-F238E27FC236}">
                        <a16:creationId xmlns:a16="http://schemas.microsoft.com/office/drawing/2014/main" id="{8B24E2EA-7855-4B65-82F0-1BAE6708A9CE}"/>
                      </a:ext>
                    </a:extLst>
                  </p:cNvPr>
                  <p:cNvGrpSpPr/>
                  <p:nvPr/>
                </p:nvGrpSpPr>
                <p:grpSpPr>
                  <a:xfrm>
                    <a:off x="8278782" y="4932309"/>
                    <a:ext cx="413241" cy="197955"/>
                    <a:chOff x="8278782" y="4686865"/>
                    <a:chExt cx="413241" cy="197955"/>
                  </a:xfrm>
                </p:grpSpPr>
                <p:sp>
                  <p:nvSpPr>
                    <p:cNvPr id="135" name="Freeform: Shape 134">
                      <a:extLst>
                        <a:ext uri="{FF2B5EF4-FFF2-40B4-BE49-F238E27FC236}">
                          <a16:creationId xmlns:a16="http://schemas.microsoft.com/office/drawing/2014/main" id="{0507E3D1-2B94-4464-9B16-5D55B99E5624}"/>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sp>
                  <p:nvSpPr>
                    <p:cNvPr id="136" name="Freeform: Shape 135">
                      <a:extLst>
                        <a:ext uri="{FF2B5EF4-FFF2-40B4-BE49-F238E27FC236}">
                          <a16:creationId xmlns:a16="http://schemas.microsoft.com/office/drawing/2014/main" id="{851F906B-A3AB-4D39-ADC8-1F01BFCFDAE9}"/>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defRPr/>
                      </a:pPr>
                      <a:endParaRPr lang="en-US" sz="1730">
                        <a:solidFill>
                          <a:srgbClr val="FFFFFF"/>
                        </a:solidFill>
                        <a:latin typeface="Segoe UI"/>
                      </a:endParaRPr>
                    </a:p>
                  </p:txBody>
                </p:sp>
              </p:grpSp>
            </p:grpSp>
          </p:grpSp>
        </p:grpSp>
      </p:grpSp>
      <p:grpSp>
        <p:nvGrpSpPr>
          <p:cNvPr id="99" name="Group 98">
            <a:extLst>
              <a:ext uri="{FF2B5EF4-FFF2-40B4-BE49-F238E27FC236}">
                <a16:creationId xmlns:a16="http://schemas.microsoft.com/office/drawing/2014/main" id="{78A6C1E9-8620-4B7D-B21B-B7CC6A752EAF}"/>
              </a:ext>
            </a:extLst>
          </p:cNvPr>
          <p:cNvGrpSpPr/>
          <p:nvPr/>
        </p:nvGrpSpPr>
        <p:grpSpPr>
          <a:xfrm>
            <a:off x="7008755" y="2552799"/>
            <a:ext cx="1032660" cy="1278494"/>
            <a:chOff x="7442467" y="2418469"/>
            <a:chExt cx="1053367" cy="1304130"/>
          </a:xfrm>
        </p:grpSpPr>
        <p:sp>
          <p:nvSpPr>
            <p:cNvPr id="118" name="Title 1">
              <a:extLst>
                <a:ext uri="{FF2B5EF4-FFF2-40B4-BE49-F238E27FC236}">
                  <a16:creationId xmlns:a16="http://schemas.microsoft.com/office/drawing/2014/main" id="{B43E8211-B3E9-4E55-B8E7-975B864E94C5}"/>
                </a:ext>
              </a:extLst>
            </p:cNvPr>
            <p:cNvSpPr txBox="1">
              <a:spLocks/>
            </p:cNvSpPr>
            <p:nvPr/>
          </p:nvSpPr>
          <p:spPr>
            <a:xfrm>
              <a:off x="7446241" y="2418469"/>
              <a:ext cx="815412"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lnSpc>
                  <a:spcPct val="100000"/>
                </a:lnSpc>
                <a:defRPr/>
              </a:pPr>
              <a:r>
                <a:rPr lang="en-US" sz="1176" spc="0" dirty="0">
                  <a:solidFill>
                    <a:srgbClr val="000000"/>
                  </a:solidFill>
                  <a:latin typeface="Segoe UI Semibold" panose="020B0702040204020203" pitchFamily="34" charset="0"/>
                  <a:cs typeface="Segoe UI Semibold" panose="020B0702040204020203" pitchFamily="34" charset="0"/>
                </a:rPr>
                <a:t>ASC</a:t>
              </a:r>
            </a:p>
          </p:txBody>
        </p:sp>
        <p:grpSp>
          <p:nvGrpSpPr>
            <p:cNvPr id="119" name="Group 118">
              <a:extLst>
                <a:ext uri="{FF2B5EF4-FFF2-40B4-BE49-F238E27FC236}">
                  <a16:creationId xmlns:a16="http://schemas.microsoft.com/office/drawing/2014/main" id="{D9B12FBE-43F2-4CA6-92B4-28F0CCA9A3DE}"/>
                </a:ext>
              </a:extLst>
            </p:cNvPr>
            <p:cNvGrpSpPr/>
            <p:nvPr/>
          </p:nvGrpSpPr>
          <p:grpSpPr>
            <a:xfrm>
              <a:off x="7442467" y="2663118"/>
              <a:ext cx="822960" cy="822960"/>
              <a:chOff x="7442467" y="2568961"/>
              <a:chExt cx="822960" cy="822960"/>
            </a:xfrm>
          </p:grpSpPr>
          <p:sp>
            <p:nvSpPr>
              <p:cNvPr id="123" name="Rectangle: Rounded Corners 122">
                <a:extLst>
                  <a:ext uri="{FF2B5EF4-FFF2-40B4-BE49-F238E27FC236}">
                    <a16:creationId xmlns:a16="http://schemas.microsoft.com/office/drawing/2014/main" id="{2D6F3830-BB43-4DF5-B45D-FEFDF81349A3}"/>
                  </a:ext>
                </a:extLst>
              </p:cNvPr>
              <p:cNvSpPr/>
              <p:nvPr/>
            </p:nvSpPr>
            <p:spPr bwMode="auto">
              <a:xfrm>
                <a:off x="7442467" y="2568961"/>
                <a:ext cx="822960" cy="82296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pic>
            <p:nvPicPr>
              <p:cNvPr id="124" name="Picture 123" descr="A picture containing drawing&#10;&#10;Description automatically generated">
                <a:extLst>
                  <a:ext uri="{FF2B5EF4-FFF2-40B4-BE49-F238E27FC236}">
                    <a16:creationId xmlns:a16="http://schemas.microsoft.com/office/drawing/2014/main" id="{0938EBB6-AE76-4C78-8DFB-C5EA1E5695F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57740" y="2684234"/>
                <a:ext cx="592414" cy="592414"/>
              </a:xfrm>
              <a:prstGeom prst="rect">
                <a:avLst/>
              </a:prstGeom>
            </p:spPr>
          </p:pic>
        </p:grpSp>
        <p:grpSp>
          <p:nvGrpSpPr>
            <p:cNvPr id="120" name="Group 119">
              <a:extLst>
                <a:ext uri="{FF2B5EF4-FFF2-40B4-BE49-F238E27FC236}">
                  <a16:creationId xmlns:a16="http://schemas.microsoft.com/office/drawing/2014/main" id="{38E54256-E1B4-4EDD-A561-7BB31A7501FA}"/>
                </a:ext>
              </a:extLst>
            </p:cNvPr>
            <p:cNvGrpSpPr/>
            <p:nvPr/>
          </p:nvGrpSpPr>
          <p:grpSpPr>
            <a:xfrm>
              <a:off x="8026707" y="3253472"/>
              <a:ext cx="469127" cy="469127"/>
              <a:chOff x="8380675" y="3180522"/>
              <a:chExt cx="469127" cy="469127"/>
            </a:xfrm>
          </p:grpSpPr>
          <p:sp>
            <p:nvSpPr>
              <p:cNvPr id="121" name="Oval 120">
                <a:extLst>
                  <a:ext uri="{FF2B5EF4-FFF2-40B4-BE49-F238E27FC236}">
                    <a16:creationId xmlns:a16="http://schemas.microsoft.com/office/drawing/2014/main" id="{10ED1D80-697D-43B0-B3F7-1E52DF84C634}"/>
                  </a:ext>
                </a:extLst>
              </p:cNvPr>
              <p:cNvSpPr/>
              <p:nvPr/>
            </p:nvSpPr>
            <p:spPr bwMode="auto">
              <a:xfrm>
                <a:off x="8380675" y="3180522"/>
                <a:ext cx="469127" cy="469127"/>
              </a:xfrm>
              <a:prstGeom prst="ellipse">
                <a:avLst/>
              </a:prstGeom>
              <a:solidFill>
                <a:srgbClr val="FCFDFE"/>
              </a:solidFill>
              <a:ln w="12700">
                <a:solidFill>
                  <a:srgbClr val="1E80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2" name="Freeform 13" title="Icon of a cloud">
                <a:extLst>
                  <a:ext uri="{FF2B5EF4-FFF2-40B4-BE49-F238E27FC236}">
                    <a16:creationId xmlns:a16="http://schemas.microsoft.com/office/drawing/2014/main" id="{DA6B98CB-0192-42AE-B892-F8B0398ACA83}"/>
                  </a:ext>
                </a:extLst>
              </p:cNvPr>
              <p:cNvSpPr>
                <a:spLocks noChangeAspect="1"/>
              </p:cNvSpPr>
              <p:nvPr/>
            </p:nvSpPr>
            <p:spPr bwMode="auto">
              <a:xfrm>
                <a:off x="8461289" y="3330635"/>
                <a:ext cx="307898" cy="168901"/>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rgbClr val="1E80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grpSp>
      </p:grpSp>
      <p:grpSp>
        <p:nvGrpSpPr>
          <p:cNvPr id="100" name="Group 99">
            <a:extLst>
              <a:ext uri="{FF2B5EF4-FFF2-40B4-BE49-F238E27FC236}">
                <a16:creationId xmlns:a16="http://schemas.microsoft.com/office/drawing/2014/main" id="{373B5ED2-CB01-43D0-847D-7E3E116489E6}"/>
              </a:ext>
            </a:extLst>
          </p:cNvPr>
          <p:cNvGrpSpPr/>
          <p:nvPr/>
        </p:nvGrpSpPr>
        <p:grpSpPr>
          <a:xfrm>
            <a:off x="9020861" y="2887418"/>
            <a:ext cx="627497" cy="627497"/>
            <a:chOff x="10765456" y="2154483"/>
            <a:chExt cx="640080" cy="640080"/>
          </a:xfrm>
        </p:grpSpPr>
        <p:sp>
          <p:nvSpPr>
            <p:cNvPr id="116" name="Oval 115">
              <a:extLst>
                <a:ext uri="{FF2B5EF4-FFF2-40B4-BE49-F238E27FC236}">
                  <a16:creationId xmlns:a16="http://schemas.microsoft.com/office/drawing/2014/main" id="{4834A4C4-6532-440C-A163-7CCF9FEEDCBD}"/>
                </a:ext>
              </a:extLst>
            </p:cNvPr>
            <p:cNvSpPr/>
            <p:nvPr/>
          </p:nvSpPr>
          <p:spPr bwMode="auto">
            <a:xfrm>
              <a:off x="10765456" y="2154483"/>
              <a:ext cx="640080" cy="640080"/>
            </a:xfrm>
            <a:prstGeom prst="ellipse">
              <a:avLst/>
            </a:prstGeom>
            <a:solidFill>
              <a:srgbClr val="FCFDFE"/>
            </a:solidFill>
            <a:ln w="12700">
              <a:solidFill>
                <a:srgbClr val="1E80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7" name="Scroll: Vertical 116">
              <a:extLst>
                <a:ext uri="{FF2B5EF4-FFF2-40B4-BE49-F238E27FC236}">
                  <a16:creationId xmlns:a16="http://schemas.microsoft.com/office/drawing/2014/main" id="{EE64F36F-4648-496D-8F47-5B7DFA099A24}"/>
                </a:ext>
              </a:extLst>
            </p:cNvPr>
            <p:cNvSpPr/>
            <p:nvPr/>
          </p:nvSpPr>
          <p:spPr>
            <a:xfrm>
              <a:off x="10926793" y="2315820"/>
              <a:ext cx="317406" cy="317407"/>
            </a:xfrm>
            <a:prstGeom prst="verticalScroll">
              <a:avLst/>
            </a:prstGeom>
            <a:noFill/>
            <a:ln w="12700">
              <a:solidFill>
                <a:srgbClr val="1E80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101" name="Group 100">
            <a:extLst>
              <a:ext uri="{FF2B5EF4-FFF2-40B4-BE49-F238E27FC236}">
                <a16:creationId xmlns:a16="http://schemas.microsoft.com/office/drawing/2014/main" id="{1B42453C-83ED-413A-AC59-865B6322AD85}"/>
              </a:ext>
            </a:extLst>
          </p:cNvPr>
          <p:cNvGrpSpPr/>
          <p:nvPr/>
        </p:nvGrpSpPr>
        <p:grpSpPr>
          <a:xfrm>
            <a:off x="9020861" y="3746492"/>
            <a:ext cx="627497" cy="627497"/>
            <a:chOff x="10698781" y="3049833"/>
            <a:chExt cx="640080" cy="640080"/>
          </a:xfrm>
        </p:grpSpPr>
        <p:sp>
          <p:nvSpPr>
            <p:cNvPr id="114" name="Oval 113">
              <a:extLst>
                <a:ext uri="{FF2B5EF4-FFF2-40B4-BE49-F238E27FC236}">
                  <a16:creationId xmlns:a16="http://schemas.microsoft.com/office/drawing/2014/main" id="{05B7BB49-19B5-4162-AD30-7B22FFEE4ACB}"/>
                </a:ext>
              </a:extLst>
            </p:cNvPr>
            <p:cNvSpPr/>
            <p:nvPr/>
          </p:nvSpPr>
          <p:spPr bwMode="auto">
            <a:xfrm>
              <a:off x="10698781" y="3049833"/>
              <a:ext cx="640080" cy="640080"/>
            </a:xfrm>
            <a:prstGeom prst="ellipse">
              <a:avLst/>
            </a:prstGeom>
            <a:solidFill>
              <a:srgbClr val="FCFDFE"/>
            </a:solidFill>
            <a:ln w="12700">
              <a:solidFill>
                <a:srgbClr val="1E80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5" name="shield_3" title="Icon of a shield with an exclamation point inside">
              <a:extLst>
                <a:ext uri="{FF2B5EF4-FFF2-40B4-BE49-F238E27FC236}">
                  <a16:creationId xmlns:a16="http://schemas.microsoft.com/office/drawing/2014/main" id="{F9E4D8BC-82EF-4E26-BA76-7E4E962E42B7}"/>
                </a:ext>
              </a:extLst>
            </p:cNvPr>
            <p:cNvSpPr>
              <a:spLocks noChangeAspect="1" noEditPoints="1"/>
            </p:cNvSpPr>
            <p:nvPr/>
          </p:nvSpPr>
          <p:spPr bwMode="auto">
            <a:xfrm>
              <a:off x="10860749" y="3209664"/>
              <a:ext cx="316145" cy="320418"/>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2700">
              <a:solidFill>
                <a:srgbClr val="1E80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grpSp>
        <p:nvGrpSpPr>
          <p:cNvPr id="102" name="Group 101">
            <a:extLst>
              <a:ext uri="{FF2B5EF4-FFF2-40B4-BE49-F238E27FC236}">
                <a16:creationId xmlns:a16="http://schemas.microsoft.com/office/drawing/2014/main" id="{0683ADCF-446A-4456-B525-0448B0147F9B}"/>
              </a:ext>
            </a:extLst>
          </p:cNvPr>
          <p:cNvGrpSpPr/>
          <p:nvPr/>
        </p:nvGrpSpPr>
        <p:grpSpPr>
          <a:xfrm>
            <a:off x="9020861" y="2028344"/>
            <a:ext cx="627497" cy="627497"/>
            <a:chOff x="10613056" y="2002083"/>
            <a:chExt cx="640080" cy="640080"/>
          </a:xfrm>
        </p:grpSpPr>
        <p:sp>
          <p:nvSpPr>
            <p:cNvPr id="112" name="Oval 111">
              <a:extLst>
                <a:ext uri="{FF2B5EF4-FFF2-40B4-BE49-F238E27FC236}">
                  <a16:creationId xmlns:a16="http://schemas.microsoft.com/office/drawing/2014/main" id="{358F8CD9-6986-4503-BBB5-01E4D18D22BE}"/>
                </a:ext>
              </a:extLst>
            </p:cNvPr>
            <p:cNvSpPr/>
            <p:nvPr/>
          </p:nvSpPr>
          <p:spPr bwMode="auto">
            <a:xfrm>
              <a:off x="10613056" y="2002083"/>
              <a:ext cx="640080" cy="640080"/>
            </a:xfrm>
            <a:prstGeom prst="ellipse">
              <a:avLst/>
            </a:prstGeom>
            <a:solidFill>
              <a:srgbClr val="FCFDFE"/>
            </a:solidFill>
            <a:ln w="12700">
              <a:solidFill>
                <a:srgbClr val="1E80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3" name="scanner" title="Icon of a scanner">
              <a:extLst>
                <a:ext uri="{FF2B5EF4-FFF2-40B4-BE49-F238E27FC236}">
                  <a16:creationId xmlns:a16="http://schemas.microsoft.com/office/drawing/2014/main" id="{1325C141-31C7-4A8F-9959-6D5F974CC048}"/>
                </a:ext>
              </a:extLst>
            </p:cNvPr>
            <p:cNvSpPr>
              <a:spLocks noChangeAspect="1" noEditPoints="1"/>
            </p:cNvSpPr>
            <p:nvPr/>
          </p:nvSpPr>
          <p:spPr bwMode="auto">
            <a:xfrm>
              <a:off x="10746449" y="2168368"/>
              <a:ext cx="373295" cy="307510"/>
            </a:xfrm>
            <a:custGeom>
              <a:avLst/>
              <a:gdLst>
                <a:gd name="T0" fmla="*/ 0 w 337"/>
                <a:gd name="T1" fmla="*/ 199 h 276"/>
                <a:gd name="T2" fmla="*/ 15 w 337"/>
                <a:gd name="T3" fmla="*/ 184 h 276"/>
                <a:gd name="T4" fmla="*/ 337 w 337"/>
                <a:gd name="T5" fmla="*/ 184 h 276"/>
                <a:gd name="T6" fmla="*/ 337 w 337"/>
                <a:gd name="T7" fmla="*/ 276 h 276"/>
                <a:gd name="T8" fmla="*/ 0 w 337"/>
                <a:gd name="T9" fmla="*/ 276 h 276"/>
                <a:gd name="T10" fmla="*/ 0 w 337"/>
                <a:gd name="T11" fmla="*/ 199 h 276"/>
                <a:gd name="T12" fmla="*/ 34 w 337"/>
                <a:gd name="T13" fmla="*/ 139 h 276"/>
                <a:gd name="T14" fmla="*/ 238 w 337"/>
                <a:gd name="T15" fmla="*/ 139 h 276"/>
                <a:gd name="T16" fmla="*/ 337 w 337"/>
                <a:gd name="T17" fmla="*/ 184 h 276"/>
                <a:gd name="T18" fmla="*/ 336 w 337"/>
                <a:gd name="T19" fmla="*/ 147 h 276"/>
                <a:gd name="T20" fmla="*/ 328 w 337"/>
                <a:gd name="T21" fmla="*/ 133 h 276"/>
                <a:gd name="T22" fmla="*/ 56 w 337"/>
                <a:gd name="T23" fmla="*/ 0 h 276"/>
                <a:gd name="T24" fmla="*/ 45 w 337"/>
                <a:gd name="T25" fmla="*/ 234 h 276"/>
                <a:gd name="T26" fmla="*/ 51 w 337"/>
                <a:gd name="T27" fmla="*/ 229 h 276"/>
                <a:gd name="T28" fmla="*/ 45 w 337"/>
                <a:gd name="T29" fmla="*/ 224 h 276"/>
                <a:gd name="T30" fmla="*/ 40 w 337"/>
                <a:gd name="T31" fmla="*/ 229 h 276"/>
                <a:gd name="T32" fmla="*/ 45 w 337"/>
                <a:gd name="T33" fmla="*/ 234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7" h="276">
                  <a:moveTo>
                    <a:pt x="0" y="199"/>
                  </a:moveTo>
                  <a:cubicBezTo>
                    <a:pt x="0" y="191"/>
                    <a:pt x="7" y="184"/>
                    <a:pt x="15" y="184"/>
                  </a:cubicBezTo>
                  <a:cubicBezTo>
                    <a:pt x="337" y="184"/>
                    <a:pt x="337" y="184"/>
                    <a:pt x="337" y="184"/>
                  </a:cubicBezTo>
                  <a:cubicBezTo>
                    <a:pt x="337" y="276"/>
                    <a:pt x="337" y="276"/>
                    <a:pt x="337" y="276"/>
                  </a:cubicBezTo>
                  <a:cubicBezTo>
                    <a:pt x="0" y="276"/>
                    <a:pt x="0" y="276"/>
                    <a:pt x="0" y="276"/>
                  </a:cubicBezTo>
                  <a:lnTo>
                    <a:pt x="0" y="199"/>
                  </a:lnTo>
                  <a:close/>
                  <a:moveTo>
                    <a:pt x="34" y="139"/>
                  </a:moveTo>
                  <a:cubicBezTo>
                    <a:pt x="238" y="139"/>
                    <a:pt x="238" y="139"/>
                    <a:pt x="238" y="139"/>
                  </a:cubicBezTo>
                  <a:moveTo>
                    <a:pt x="337" y="184"/>
                  </a:moveTo>
                  <a:cubicBezTo>
                    <a:pt x="336" y="147"/>
                    <a:pt x="336" y="147"/>
                    <a:pt x="336" y="147"/>
                  </a:cubicBezTo>
                  <a:cubicBezTo>
                    <a:pt x="336" y="142"/>
                    <a:pt x="333" y="135"/>
                    <a:pt x="328" y="133"/>
                  </a:cubicBezTo>
                  <a:cubicBezTo>
                    <a:pt x="56" y="0"/>
                    <a:pt x="56" y="0"/>
                    <a:pt x="56" y="0"/>
                  </a:cubicBezTo>
                  <a:moveTo>
                    <a:pt x="45" y="234"/>
                  </a:moveTo>
                  <a:cubicBezTo>
                    <a:pt x="48" y="234"/>
                    <a:pt x="51" y="232"/>
                    <a:pt x="51" y="229"/>
                  </a:cubicBezTo>
                  <a:cubicBezTo>
                    <a:pt x="51" y="226"/>
                    <a:pt x="48" y="224"/>
                    <a:pt x="45" y="224"/>
                  </a:cubicBezTo>
                  <a:cubicBezTo>
                    <a:pt x="43" y="224"/>
                    <a:pt x="40" y="226"/>
                    <a:pt x="40" y="229"/>
                  </a:cubicBezTo>
                  <a:cubicBezTo>
                    <a:pt x="40" y="232"/>
                    <a:pt x="43" y="234"/>
                    <a:pt x="45" y="234"/>
                  </a:cubicBezTo>
                  <a:close/>
                </a:path>
              </a:pathLst>
            </a:custGeom>
            <a:noFill/>
            <a:ln w="12700">
              <a:solidFill>
                <a:srgbClr val="1E80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grpSp>
      <p:sp>
        <p:nvSpPr>
          <p:cNvPr id="103" name="Rectangle 102">
            <a:extLst>
              <a:ext uri="{FF2B5EF4-FFF2-40B4-BE49-F238E27FC236}">
                <a16:creationId xmlns:a16="http://schemas.microsoft.com/office/drawing/2014/main" id="{09377B9F-7DE7-4967-B37F-6731BF50F3B7}"/>
              </a:ext>
            </a:extLst>
          </p:cNvPr>
          <p:cNvSpPr/>
          <p:nvPr/>
        </p:nvSpPr>
        <p:spPr>
          <a:xfrm>
            <a:off x="9683515" y="2145970"/>
            <a:ext cx="1436264" cy="392245"/>
          </a:xfrm>
          <a:prstGeom prst="rect">
            <a:avLst/>
          </a:prstGeom>
        </p:spPr>
        <p:txBody>
          <a:bodyPr wrap="square">
            <a:spAutoFit/>
          </a:bodyPr>
          <a:lstStyle/>
          <a:p>
            <a:r>
              <a:rPr lang="en-US" sz="980">
                <a:solidFill>
                  <a:srgbClr val="000000"/>
                </a:solidFill>
              </a:rPr>
              <a:t>Vulnerability </a:t>
            </a:r>
            <a:br>
              <a:rPr lang="en-US" sz="980">
                <a:solidFill>
                  <a:srgbClr val="000000"/>
                </a:solidFill>
              </a:rPr>
            </a:br>
            <a:r>
              <a:rPr lang="en-US" sz="980">
                <a:solidFill>
                  <a:srgbClr val="000000"/>
                </a:solidFill>
              </a:rPr>
              <a:t>scanning</a:t>
            </a:r>
          </a:p>
        </p:txBody>
      </p:sp>
      <p:sp>
        <p:nvSpPr>
          <p:cNvPr id="104" name="Rectangle 103">
            <a:extLst>
              <a:ext uri="{FF2B5EF4-FFF2-40B4-BE49-F238E27FC236}">
                <a16:creationId xmlns:a16="http://schemas.microsoft.com/office/drawing/2014/main" id="{D4B768F1-D79C-44DF-9B5A-31EFF7AD8433}"/>
              </a:ext>
            </a:extLst>
          </p:cNvPr>
          <p:cNvSpPr/>
          <p:nvPr/>
        </p:nvSpPr>
        <p:spPr>
          <a:xfrm>
            <a:off x="9683515" y="2998063"/>
            <a:ext cx="1436264" cy="393954"/>
          </a:xfrm>
          <a:prstGeom prst="rect">
            <a:avLst/>
          </a:prstGeom>
        </p:spPr>
        <p:txBody>
          <a:bodyPr wrap="square">
            <a:spAutoFit/>
          </a:bodyPr>
          <a:lstStyle/>
          <a:p>
            <a:r>
              <a:rPr lang="en-US" sz="980">
                <a:solidFill>
                  <a:srgbClr val="000000"/>
                </a:solidFill>
              </a:rPr>
              <a:t>Actionable recommendations</a:t>
            </a:r>
          </a:p>
        </p:txBody>
      </p:sp>
      <p:sp>
        <p:nvSpPr>
          <p:cNvPr id="105" name="Rectangle 104">
            <a:extLst>
              <a:ext uri="{FF2B5EF4-FFF2-40B4-BE49-F238E27FC236}">
                <a16:creationId xmlns:a16="http://schemas.microsoft.com/office/drawing/2014/main" id="{2B587ECD-05A1-4184-9C76-7CC5D661A916}"/>
              </a:ext>
            </a:extLst>
          </p:cNvPr>
          <p:cNvSpPr/>
          <p:nvPr/>
        </p:nvSpPr>
        <p:spPr>
          <a:xfrm>
            <a:off x="9683515" y="3778666"/>
            <a:ext cx="1533119" cy="544765"/>
          </a:xfrm>
          <a:prstGeom prst="rect">
            <a:avLst/>
          </a:prstGeom>
        </p:spPr>
        <p:txBody>
          <a:bodyPr wrap="square">
            <a:spAutoFit/>
          </a:bodyPr>
          <a:lstStyle/>
          <a:p>
            <a:r>
              <a:rPr lang="en-US" sz="980">
                <a:solidFill>
                  <a:srgbClr val="000000"/>
                </a:solidFill>
              </a:rPr>
              <a:t>Variabilities details with severity classification for scanned images </a:t>
            </a:r>
          </a:p>
        </p:txBody>
      </p:sp>
      <p:sp>
        <p:nvSpPr>
          <p:cNvPr id="106" name="people_4" title="Icon of a person">
            <a:extLst>
              <a:ext uri="{FF2B5EF4-FFF2-40B4-BE49-F238E27FC236}">
                <a16:creationId xmlns:a16="http://schemas.microsoft.com/office/drawing/2014/main" id="{0B3BDD6F-3A2B-4528-A5EB-C0DBA1EF38AD}"/>
              </a:ext>
            </a:extLst>
          </p:cNvPr>
          <p:cNvSpPr>
            <a:spLocks noChangeAspect="1" noEditPoints="1"/>
          </p:cNvSpPr>
          <p:nvPr/>
        </p:nvSpPr>
        <p:spPr bwMode="auto">
          <a:xfrm>
            <a:off x="9180057" y="1424981"/>
            <a:ext cx="309107" cy="34557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a:solidFill>
                <a:srgbClr val="505050"/>
              </a:solidFill>
              <a:latin typeface="Segoe UI"/>
            </a:endParaRPr>
          </a:p>
        </p:txBody>
      </p:sp>
      <p:sp>
        <p:nvSpPr>
          <p:cNvPr id="107" name="Title 1">
            <a:extLst>
              <a:ext uri="{FF2B5EF4-FFF2-40B4-BE49-F238E27FC236}">
                <a16:creationId xmlns:a16="http://schemas.microsoft.com/office/drawing/2014/main" id="{A17C80CB-D5EE-44BD-8390-8D8ABA2BBC58}"/>
              </a:ext>
            </a:extLst>
          </p:cNvPr>
          <p:cNvSpPr txBox="1">
            <a:spLocks/>
          </p:cNvSpPr>
          <p:nvPr/>
        </p:nvSpPr>
        <p:spPr>
          <a:xfrm>
            <a:off x="5442138" y="4288168"/>
            <a:ext cx="1920636"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896182">
              <a:lnSpc>
                <a:spcPct val="100000"/>
              </a:lnSpc>
              <a:defRPr/>
            </a:pPr>
            <a:r>
              <a:rPr lang="en-US" sz="1176" spc="0" dirty="0">
                <a:solidFill>
                  <a:srgbClr val="000000"/>
                </a:solidFill>
                <a:latin typeface="Segoe UI Semibold" panose="020B0702040204020203" pitchFamily="34" charset="0"/>
                <a:cs typeface="Segoe UI Semibold" panose="020B0702040204020203" pitchFamily="34" charset="0"/>
              </a:rPr>
              <a:t>AKS</a:t>
            </a:r>
          </a:p>
        </p:txBody>
      </p:sp>
      <p:cxnSp>
        <p:nvCxnSpPr>
          <p:cNvPr id="108" name="Straight Arrow Connector 107">
            <a:extLst>
              <a:ext uri="{FF2B5EF4-FFF2-40B4-BE49-F238E27FC236}">
                <a16:creationId xmlns:a16="http://schemas.microsoft.com/office/drawing/2014/main" id="{DFA2E708-A45B-4626-8342-75CCC273CDF3}"/>
              </a:ext>
            </a:extLst>
          </p:cNvPr>
          <p:cNvCxnSpPr>
            <a:cxnSpLocks/>
            <a:stCxn id="168" idx="2"/>
          </p:cNvCxnSpPr>
          <p:nvPr/>
        </p:nvCxnSpPr>
        <p:spPr>
          <a:xfrm>
            <a:off x="6098868" y="3603348"/>
            <a:ext cx="0" cy="932282"/>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27220138-02D8-42B9-85E4-D66339984C39}"/>
              </a:ext>
            </a:extLst>
          </p:cNvPr>
          <p:cNvCxnSpPr>
            <a:cxnSpLocks/>
            <a:stCxn id="112" idx="2"/>
            <a:endCxn id="114" idx="2"/>
          </p:cNvCxnSpPr>
          <p:nvPr/>
        </p:nvCxnSpPr>
        <p:spPr>
          <a:xfrm rot="10800000" flipV="1">
            <a:off x="9020861" y="2342093"/>
            <a:ext cx="12450" cy="1718148"/>
          </a:xfrm>
          <a:prstGeom prst="bentConnector3">
            <a:avLst>
              <a:gd name="adj1" fmla="val 2637213"/>
            </a:avLst>
          </a:prstGeom>
          <a:ln w="12700">
            <a:solidFill>
              <a:srgbClr val="0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B31E1549-09CE-4A83-921A-8A9456495D72}"/>
              </a:ext>
            </a:extLst>
          </p:cNvPr>
          <p:cNvCxnSpPr>
            <a:cxnSpLocks/>
            <a:stCxn id="123" idx="2"/>
          </p:cNvCxnSpPr>
          <p:nvPr/>
        </p:nvCxnSpPr>
        <p:spPr>
          <a:xfrm>
            <a:off x="7412146" y="3599422"/>
            <a:ext cx="0" cy="932282"/>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DD93A272-737E-49CD-BF7A-5AE3980D7FCF}"/>
              </a:ext>
            </a:extLst>
          </p:cNvPr>
          <p:cNvCxnSpPr>
            <a:cxnSpLocks/>
            <a:stCxn id="123" idx="3"/>
            <a:endCxn id="116" idx="2"/>
          </p:cNvCxnSpPr>
          <p:nvPr/>
        </p:nvCxnSpPr>
        <p:spPr>
          <a:xfrm>
            <a:off x="7815537" y="3196031"/>
            <a:ext cx="1205324" cy="5136"/>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 name="Text Placeholder 3">
            <a:extLst>
              <a:ext uri="{FF2B5EF4-FFF2-40B4-BE49-F238E27FC236}">
                <a16:creationId xmlns:a16="http://schemas.microsoft.com/office/drawing/2014/main" id="{9E65FDCB-E85B-1B40-9D6A-F7308D798284}"/>
              </a:ext>
            </a:extLst>
          </p:cNvPr>
          <p:cNvSpPr txBox="1">
            <a:spLocks/>
          </p:cNvSpPr>
          <p:nvPr/>
        </p:nvSpPr>
        <p:spPr>
          <a:xfrm>
            <a:off x="365761" y="409302"/>
            <a:ext cx="10622030" cy="65241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000" b="1" i="0" kern="1200" spc="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Image Scanning in Azure Security Center</a:t>
            </a:r>
            <a:endParaRPr kumimoji="0" lang="en-US" sz="4000" b="1" i="0" u="none" strike="noStrike" kern="1200" cap="none" spc="0" normalizeH="0" baseline="0" noProof="0" dirty="0">
              <a:ln>
                <a:noFill/>
              </a:ln>
              <a:solidFill>
                <a:srgbClr val="0078D3"/>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1822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345893-7305-7343-BE9D-9717A30C5B8C}"/>
              </a:ext>
            </a:extLst>
          </p:cNvPr>
          <p:cNvPicPr>
            <a:picLocks noChangeAspect="1"/>
          </p:cNvPicPr>
          <p:nvPr/>
        </p:nvPicPr>
        <p:blipFill>
          <a:blip r:embed="rId2"/>
          <a:stretch>
            <a:fillRect/>
          </a:stretch>
        </p:blipFill>
        <p:spPr>
          <a:xfrm>
            <a:off x="1480334" y="838896"/>
            <a:ext cx="8204200" cy="5080000"/>
          </a:xfrm>
          <a:prstGeom prst="rect">
            <a:avLst/>
          </a:prstGeom>
        </p:spPr>
      </p:pic>
    </p:spTree>
    <p:extLst>
      <p:ext uri="{BB962C8B-B14F-4D97-AF65-F5344CB8AC3E}">
        <p14:creationId xmlns:p14="http://schemas.microsoft.com/office/powerpoint/2010/main" val="308867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a:extLst>
              <a:ext uri="{FF2B5EF4-FFF2-40B4-BE49-F238E27FC236}">
                <a16:creationId xmlns:a16="http://schemas.microsoft.com/office/drawing/2014/main" id="{41ECF0F4-CDBA-4DB8-9FEA-974C908C066B}"/>
              </a:ext>
            </a:extLst>
          </p:cNvPr>
          <p:cNvCxnSpPr>
            <a:cxnSpLocks/>
            <a:endCxn id="59" idx="0"/>
          </p:cNvCxnSpPr>
          <p:nvPr/>
        </p:nvCxnSpPr>
        <p:spPr>
          <a:xfrm flipH="1">
            <a:off x="7277713" y="3104293"/>
            <a:ext cx="13021" cy="754087"/>
          </a:xfrm>
          <a:prstGeom prst="straightConnector1">
            <a:avLst/>
          </a:prstGeom>
          <a:noFill/>
          <a:ln w="12700" cap="flat" cmpd="sng" algn="ctr">
            <a:solidFill>
              <a:srgbClr val="000000"/>
            </a:solidFill>
            <a:prstDash val="solid"/>
            <a:headEnd type="triangle"/>
            <a:tailEnd type="triangle"/>
          </a:ln>
          <a:effectLst/>
        </p:spPr>
      </p:cxnSp>
      <p:sp>
        <p:nvSpPr>
          <p:cNvPr id="46" name="Rectangle 45">
            <a:extLst>
              <a:ext uri="{FF2B5EF4-FFF2-40B4-BE49-F238E27FC236}">
                <a16:creationId xmlns:a16="http://schemas.microsoft.com/office/drawing/2014/main" id="{1ED51581-EF4E-4010-9B75-27AC8B432C0D}"/>
              </a:ext>
            </a:extLst>
          </p:cNvPr>
          <p:cNvSpPr/>
          <p:nvPr/>
        </p:nvSpPr>
        <p:spPr>
          <a:xfrm>
            <a:off x="9346405" y="1661937"/>
            <a:ext cx="1436468" cy="400110"/>
          </a:xfrm>
          <a:prstGeom prst="rect">
            <a:avLst/>
          </a:prstGeom>
        </p:spPr>
        <p:txBody>
          <a:bodyPr wrap="square">
            <a:spAutoFit/>
          </a:bodyPr>
          <a:lstStyle/>
          <a:p>
            <a:r>
              <a:rPr lang="en-US" sz="1000" dirty="0"/>
              <a:t>Continuous discovery of managed AKS instances</a:t>
            </a:r>
          </a:p>
        </p:txBody>
      </p:sp>
      <p:grpSp>
        <p:nvGrpSpPr>
          <p:cNvPr id="47" name="Group 46">
            <a:extLst>
              <a:ext uri="{FF2B5EF4-FFF2-40B4-BE49-F238E27FC236}">
                <a16:creationId xmlns:a16="http://schemas.microsoft.com/office/drawing/2014/main" id="{27D04F19-96C1-4D2E-BE4F-0279220FB773}"/>
              </a:ext>
            </a:extLst>
          </p:cNvPr>
          <p:cNvGrpSpPr/>
          <p:nvPr/>
        </p:nvGrpSpPr>
        <p:grpSpPr>
          <a:xfrm>
            <a:off x="8898193" y="2420366"/>
            <a:ext cx="1906334" cy="553998"/>
            <a:chOff x="5226688" y="2324822"/>
            <a:chExt cx="1944560" cy="565106"/>
          </a:xfrm>
        </p:grpSpPr>
        <p:sp>
          <p:nvSpPr>
            <p:cNvPr id="48" name="Scroll: Vertical 47">
              <a:extLst>
                <a:ext uri="{FF2B5EF4-FFF2-40B4-BE49-F238E27FC236}">
                  <a16:creationId xmlns:a16="http://schemas.microsoft.com/office/drawing/2014/main" id="{093B5812-AF69-40D7-B411-6E0094285775}"/>
                </a:ext>
              </a:extLst>
            </p:cNvPr>
            <p:cNvSpPr/>
            <p:nvPr/>
          </p:nvSpPr>
          <p:spPr>
            <a:xfrm>
              <a:off x="5226688" y="2373519"/>
              <a:ext cx="457200" cy="457200"/>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p>
          </p:txBody>
        </p:sp>
        <p:sp>
          <p:nvSpPr>
            <p:cNvPr id="49" name="Rectangle 48">
              <a:extLst>
                <a:ext uri="{FF2B5EF4-FFF2-40B4-BE49-F238E27FC236}">
                  <a16:creationId xmlns:a16="http://schemas.microsoft.com/office/drawing/2014/main" id="{DD86C7D2-55B2-428F-B99B-0AB90B700B6F}"/>
                </a:ext>
              </a:extLst>
            </p:cNvPr>
            <p:cNvSpPr/>
            <p:nvPr/>
          </p:nvSpPr>
          <p:spPr>
            <a:xfrm>
              <a:off x="5705976" y="2324822"/>
              <a:ext cx="1465272" cy="565106"/>
            </a:xfrm>
            <a:prstGeom prst="rect">
              <a:avLst/>
            </a:prstGeom>
          </p:spPr>
          <p:txBody>
            <a:bodyPr wrap="square">
              <a:spAutoFit/>
            </a:bodyPr>
            <a:lstStyle/>
            <a:p>
              <a:r>
                <a:rPr lang="en-US" sz="1000" dirty="0"/>
                <a:t>Actionable recommendations for security best practices </a:t>
              </a:r>
            </a:p>
          </p:txBody>
        </p:sp>
      </p:grpSp>
      <p:sp>
        <p:nvSpPr>
          <p:cNvPr id="52" name="Rectangle 51">
            <a:extLst>
              <a:ext uri="{FF2B5EF4-FFF2-40B4-BE49-F238E27FC236}">
                <a16:creationId xmlns:a16="http://schemas.microsoft.com/office/drawing/2014/main" id="{957D6EA5-2440-41E3-97AE-76954C81944B}"/>
              </a:ext>
            </a:extLst>
          </p:cNvPr>
          <p:cNvSpPr/>
          <p:nvPr/>
        </p:nvSpPr>
        <p:spPr>
          <a:xfrm>
            <a:off x="9327353" y="3155101"/>
            <a:ext cx="1477172" cy="553998"/>
          </a:xfrm>
          <a:prstGeom prst="rect">
            <a:avLst/>
          </a:prstGeom>
        </p:spPr>
        <p:txBody>
          <a:bodyPr wrap="square">
            <a:spAutoFit/>
          </a:bodyPr>
          <a:lstStyle/>
          <a:p>
            <a:r>
              <a:rPr lang="en-US" sz="1000" dirty="0"/>
              <a:t>Detect threats across AKS nodes and clusters using advanced analytics </a:t>
            </a:r>
          </a:p>
        </p:txBody>
      </p:sp>
      <p:cxnSp>
        <p:nvCxnSpPr>
          <p:cNvPr id="53" name="Connector: Elbow 52">
            <a:extLst>
              <a:ext uri="{FF2B5EF4-FFF2-40B4-BE49-F238E27FC236}">
                <a16:creationId xmlns:a16="http://schemas.microsoft.com/office/drawing/2014/main" id="{11334E36-6670-4E9E-92C0-4DE6E5D10FBC}"/>
              </a:ext>
            </a:extLst>
          </p:cNvPr>
          <p:cNvCxnSpPr>
            <a:cxnSpLocks/>
          </p:cNvCxnSpPr>
          <p:nvPr/>
        </p:nvCxnSpPr>
        <p:spPr>
          <a:xfrm flipV="1">
            <a:off x="7976709" y="1918035"/>
            <a:ext cx="942641" cy="77395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E325310A-2CAB-46EB-A1E6-BED28C6F03B9}"/>
              </a:ext>
            </a:extLst>
          </p:cNvPr>
          <p:cNvCxnSpPr>
            <a:cxnSpLocks/>
          </p:cNvCxnSpPr>
          <p:nvPr/>
        </p:nvCxnSpPr>
        <p:spPr>
          <a:xfrm>
            <a:off x="8026900" y="2691171"/>
            <a:ext cx="852243" cy="80720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itle 16">
            <a:extLst>
              <a:ext uri="{FF2B5EF4-FFF2-40B4-BE49-F238E27FC236}">
                <a16:creationId xmlns:a16="http://schemas.microsoft.com/office/drawing/2014/main" id="{EB88FD8D-B00F-47CC-95ED-F89D9EC2EE1C}"/>
              </a:ext>
            </a:extLst>
          </p:cNvPr>
          <p:cNvSpPr txBox="1">
            <a:spLocks/>
          </p:cNvSpPr>
          <p:nvPr/>
        </p:nvSpPr>
        <p:spPr>
          <a:xfrm>
            <a:off x="724526" y="1390184"/>
            <a:ext cx="3726922" cy="316137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68916" indent="-268916">
              <a:spcAft>
                <a:spcPts val="2353"/>
              </a:spcAft>
              <a:buFont typeface="Arial" panose="020B0604020202020204" pitchFamily="34" charset="0"/>
              <a:buChar char="•"/>
              <a:defRPr/>
            </a:pPr>
            <a:r>
              <a:rPr lang="en-US" sz="1568" b="0" spc="0" dirty="0">
                <a:solidFill>
                  <a:srgbClr val="0078D4"/>
                </a:solidFill>
                <a:latin typeface="Segoe UI" panose="020B0502040204020203" pitchFamily="34" charset="0"/>
              </a:rPr>
              <a:t>Continuous discovery of managed AKS instances within Azure Security Center</a:t>
            </a:r>
          </a:p>
          <a:p>
            <a:pPr marL="268916" indent="-268916">
              <a:spcAft>
                <a:spcPts val="2353"/>
              </a:spcAft>
              <a:buFont typeface="Arial" panose="020B0604020202020204" pitchFamily="34" charset="0"/>
              <a:buChar char="•"/>
              <a:defRPr/>
            </a:pPr>
            <a:r>
              <a:rPr lang="en-US" sz="1568" b="0" spc="0" dirty="0">
                <a:solidFill>
                  <a:srgbClr val="0078D4"/>
                </a:solidFill>
                <a:latin typeface="Segoe UI" panose="020B0502040204020203" pitchFamily="34" charset="0"/>
              </a:rPr>
              <a:t>Actionable recommendations for best practices and threat remediation</a:t>
            </a:r>
          </a:p>
          <a:p>
            <a:pPr marL="268916" indent="-268916">
              <a:spcAft>
                <a:spcPts val="2353"/>
              </a:spcAft>
              <a:buFont typeface="Arial" panose="020B0604020202020204" pitchFamily="34" charset="0"/>
              <a:buChar char="•"/>
              <a:defRPr/>
            </a:pPr>
            <a:r>
              <a:rPr lang="en-US" sz="1568" b="0" spc="0" dirty="0">
                <a:solidFill>
                  <a:srgbClr val="0078D4"/>
                </a:solidFill>
                <a:latin typeface="Segoe UI" panose="020B0502040204020203" pitchFamily="34" charset="0"/>
              </a:rPr>
              <a:t>Intelligent analytics for threat detection</a:t>
            </a:r>
          </a:p>
          <a:p>
            <a:pPr marL="268916" indent="-268916">
              <a:spcAft>
                <a:spcPts val="2353"/>
              </a:spcAft>
              <a:buFont typeface="Arial" panose="020B0604020202020204" pitchFamily="34" charset="0"/>
              <a:buChar char="•"/>
              <a:defRPr/>
            </a:pPr>
            <a:r>
              <a:rPr lang="en-US" sz="1568" b="0" spc="0" dirty="0">
                <a:solidFill>
                  <a:srgbClr val="0078D4"/>
                </a:solidFill>
                <a:latin typeface="Segoe UI" panose="020B0502040204020203" pitchFamily="34" charset="0"/>
              </a:rPr>
              <a:t>Seamless native auto provisioning through Azure Security Center</a:t>
            </a:r>
          </a:p>
          <a:p>
            <a:pPr marL="268916" indent="-268916">
              <a:spcAft>
                <a:spcPts val="2353"/>
              </a:spcAft>
              <a:buFont typeface="Arial" panose="020B0604020202020204" pitchFamily="34" charset="0"/>
              <a:buChar char="•"/>
              <a:defRPr/>
            </a:pPr>
            <a:endParaRPr lang="en-US" sz="1568" b="0" spc="0" dirty="0">
              <a:solidFill>
                <a:srgbClr val="0078D4"/>
              </a:solidFill>
              <a:latin typeface="Segoe UI" panose="020B0502040204020203" pitchFamily="34" charset="0"/>
            </a:endParaRPr>
          </a:p>
        </p:txBody>
      </p:sp>
      <p:sp>
        <p:nvSpPr>
          <p:cNvPr id="58" name="Title 1">
            <a:extLst>
              <a:ext uri="{FF2B5EF4-FFF2-40B4-BE49-F238E27FC236}">
                <a16:creationId xmlns:a16="http://schemas.microsoft.com/office/drawing/2014/main" id="{FBA300E1-C10D-4B5F-A983-5578228F3AD7}"/>
              </a:ext>
            </a:extLst>
          </p:cNvPr>
          <p:cNvSpPr txBox="1">
            <a:spLocks/>
          </p:cNvSpPr>
          <p:nvPr/>
        </p:nvSpPr>
        <p:spPr>
          <a:xfrm>
            <a:off x="6526364" y="5181489"/>
            <a:ext cx="1679404"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defRPr/>
            </a:pPr>
            <a:r>
              <a:rPr lang="en-US" sz="980" spc="0" dirty="0">
                <a:solidFill>
                  <a:srgbClr val="000000"/>
                </a:solidFill>
                <a:latin typeface="Segoe UI Semibold" panose="020B0702040204020203" pitchFamily="34" charset="0"/>
                <a:cs typeface="Segoe UI Semibold" panose="020B0702040204020203" pitchFamily="34" charset="0"/>
              </a:rPr>
              <a:t>Azure Kubernetes Service</a:t>
            </a:r>
          </a:p>
        </p:txBody>
      </p:sp>
      <p:sp>
        <p:nvSpPr>
          <p:cNvPr id="59" name="Rectangle: Rounded Corners 58">
            <a:extLst>
              <a:ext uri="{FF2B5EF4-FFF2-40B4-BE49-F238E27FC236}">
                <a16:creationId xmlns:a16="http://schemas.microsoft.com/office/drawing/2014/main" id="{9439A968-7DB5-424F-9090-881953DDA40C}"/>
              </a:ext>
            </a:extLst>
          </p:cNvPr>
          <p:cNvSpPr/>
          <p:nvPr/>
        </p:nvSpPr>
        <p:spPr bwMode="auto">
          <a:xfrm>
            <a:off x="6349654" y="3858380"/>
            <a:ext cx="1856114" cy="1196416"/>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3C3C41"/>
              </a:solidFill>
              <a:latin typeface="Segoe UI"/>
              <a:cs typeface="Segoe UI" pitchFamily="34" charset="0"/>
            </a:endParaRPr>
          </a:p>
        </p:txBody>
      </p:sp>
      <p:grpSp>
        <p:nvGrpSpPr>
          <p:cNvPr id="60" name="Group 59">
            <a:extLst>
              <a:ext uri="{FF2B5EF4-FFF2-40B4-BE49-F238E27FC236}">
                <a16:creationId xmlns:a16="http://schemas.microsoft.com/office/drawing/2014/main" id="{59CBB8F3-7D20-4BCB-A4A4-A21403E4571D}"/>
              </a:ext>
            </a:extLst>
          </p:cNvPr>
          <p:cNvGrpSpPr/>
          <p:nvPr/>
        </p:nvGrpSpPr>
        <p:grpSpPr>
          <a:xfrm>
            <a:off x="6466109" y="4435660"/>
            <a:ext cx="489413" cy="393401"/>
            <a:chOff x="10044865" y="3490686"/>
            <a:chExt cx="401289" cy="401289"/>
          </a:xfrm>
        </p:grpSpPr>
        <p:sp>
          <p:nvSpPr>
            <p:cNvPr id="61" name="Rectangle: Rounded Corners 60">
              <a:extLst>
                <a:ext uri="{FF2B5EF4-FFF2-40B4-BE49-F238E27FC236}">
                  <a16:creationId xmlns:a16="http://schemas.microsoft.com/office/drawing/2014/main" id="{AFDFDBA0-F645-474E-BD78-CC854200F284}"/>
                </a:ext>
              </a:extLst>
            </p:cNvPr>
            <p:cNvSpPr/>
            <p:nvPr/>
          </p:nvSpPr>
          <p:spPr bwMode="auto">
            <a:xfrm>
              <a:off x="10044865" y="3490686"/>
              <a:ext cx="401289" cy="401289"/>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3C3C41"/>
                </a:solidFill>
                <a:latin typeface="Segoe UI"/>
                <a:cs typeface="Segoe UI" pitchFamily="34" charset="0"/>
              </a:endParaRPr>
            </a:p>
          </p:txBody>
        </p:sp>
        <p:sp>
          <p:nvSpPr>
            <p:cNvPr id="62" name="Freeform: Shape 61">
              <a:extLst>
                <a:ext uri="{FF2B5EF4-FFF2-40B4-BE49-F238E27FC236}">
                  <a16:creationId xmlns:a16="http://schemas.microsoft.com/office/drawing/2014/main" id="{3D1F1314-2EA1-40E3-BD03-A756E93EEB22}"/>
                </a:ext>
              </a:extLst>
            </p:cNvPr>
            <p:cNvSpPr/>
            <p:nvPr/>
          </p:nvSpPr>
          <p:spPr>
            <a:xfrm>
              <a:off x="10123418" y="3557529"/>
              <a:ext cx="244182" cy="2676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63" name="Group 62">
            <a:extLst>
              <a:ext uri="{FF2B5EF4-FFF2-40B4-BE49-F238E27FC236}">
                <a16:creationId xmlns:a16="http://schemas.microsoft.com/office/drawing/2014/main" id="{DB5D5FA3-F40D-441F-A843-F0A53521881B}"/>
              </a:ext>
            </a:extLst>
          </p:cNvPr>
          <p:cNvGrpSpPr/>
          <p:nvPr/>
        </p:nvGrpSpPr>
        <p:grpSpPr>
          <a:xfrm>
            <a:off x="7033005" y="4435660"/>
            <a:ext cx="489413" cy="393401"/>
            <a:chOff x="10044865" y="3490686"/>
            <a:chExt cx="401289" cy="401289"/>
          </a:xfrm>
        </p:grpSpPr>
        <p:sp>
          <p:nvSpPr>
            <p:cNvPr id="64" name="Rectangle: Rounded Corners 63">
              <a:extLst>
                <a:ext uri="{FF2B5EF4-FFF2-40B4-BE49-F238E27FC236}">
                  <a16:creationId xmlns:a16="http://schemas.microsoft.com/office/drawing/2014/main" id="{03513458-2802-4F0F-939C-B3183DBA7DD0}"/>
                </a:ext>
              </a:extLst>
            </p:cNvPr>
            <p:cNvSpPr/>
            <p:nvPr/>
          </p:nvSpPr>
          <p:spPr bwMode="auto">
            <a:xfrm>
              <a:off x="10044865" y="3490686"/>
              <a:ext cx="401289" cy="401289"/>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3C3C41"/>
                </a:solidFill>
                <a:latin typeface="Segoe UI"/>
                <a:cs typeface="Segoe UI" pitchFamily="34" charset="0"/>
              </a:endParaRPr>
            </a:p>
          </p:txBody>
        </p:sp>
        <p:sp>
          <p:nvSpPr>
            <p:cNvPr id="65" name="Freeform: Shape 64">
              <a:extLst>
                <a:ext uri="{FF2B5EF4-FFF2-40B4-BE49-F238E27FC236}">
                  <a16:creationId xmlns:a16="http://schemas.microsoft.com/office/drawing/2014/main" id="{67FF9B51-9D65-411B-B760-8443304B3D2F}"/>
                </a:ext>
              </a:extLst>
            </p:cNvPr>
            <p:cNvSpPr/>
            <p:nvPr/>
          </p:nvSpPr>
          <p:spPr>
            <a:xfrm>
              <a:off x="10123418" y="3557529"/>
              <a:ext cx="244182" cy="2676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grpSp>
      <p:grpSp>
        <p:nvGrpSpPr>
          <p:cNvPr id="66" name="Group 65">
            <a:extLst>
              <a:ext uri="{FF2B5EF4-FFF2-40B4-BE49-F238E27FC236}">
                <a16:creationId xmlns:a16="http://schemas.microsoft.com/office/drawing/2014/main" id="{31D6BD0D-DC79-46C2-9A9A-CD101E34E248}"/>
              </a:ext>
            </a:extLst>
          </p:cNvPr>
          <p:cNvGrpSpPr/>
          <p:nvPr/>
        </p:nvGrpSpPr>
        <p:grpSpPr>
          <a:xfrm>
            <a:off x="7599901" y="4435660"/>
            <a:ext cx="489413" cy="393401"/>
            <a:chOff x="10044865" y="3490686"/>
            <a:chExt cx="401289" cy="401289"/>
          </a:xfrm>
        </p:grpSpPr>
        <p:sp>
          <p:nvSpPr>
            <p:cNvPr id="67" name="Rectangle: Rounded Corners 66">
              <a:extLst>
                <a:ext uri="{FF2B5EF4-FFF2-40B4-BE49-F238E27FC236}">
                  <a16:creationId xmlns:a16="http://schemas.microsoft.com/office/drawing/2014/main" id="{3D06293E-639E-42AB-9F3A-D8EC12F04FC3}"/>
                </a:ext>
              </a:extLst>
            </p:cNvPr>
            <p:cNvSpPr/>
            <p:nvPr/>
          </p:nvSpPr>
          <p:spPr bwMode="auto">
            <a:xfrm>
              <a:off x="10044865" y="3490686"/>
              <a:ext cx="401289" cy="401289"/>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3C3C41"/>
                </a:solidFill>
                <a:latin typeface="Segoe UI"/>
                <a:cs typeface="Segoe UI" pitchFamily="34" charset="0"/>
              </a:endParaRPr>
            </a:p>
          </p:txBody>
        </p:sp>
        <p:sp>
          <p:nvSpPr>
            <p:cNvPr id="68" name="Freeform: Shape 67">
              <a:extLst>
                <a:ext uri="{FF2B5EF4-FFF2-40B4-BE49-F238E27FC236}">
                  <a16:creationId xmlns:a16="http://schemas.microsoft.com/office/drawing/2014/main" id="{7AD763BE-A093-40D8-A365-EDEA9C2922A0}"/>
                </a:ext>
              </a:extLst>
            </p:cNvPr>
            <p:cNvSpPr/>
            <p:nvPr/>
          </p:nvSpPr>
          <p:spPr>
            <a:xfrm>
              <a:off x="10123418" y="3557529"/>
              <a:ext cx="244182" cy="2676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354">
                <a:defRPr/>
              </a:pPr>
              <a:endParaRPr lang="en-US" sz="1730">
                <a:solidFill>
                  <a:srgbClr val="FFFFFF"/>
                </a:solidFill>
                <a:latin typeface="Segoe UI"/>
              </a:endParaRPr>
            </a:p>
          </p:txBody>
        </p:sp>
      </p:grpSp>
      <p:cxnSp>
        <p:nvCxnSpPr>
          <p:cNvPr id="82" name="Connector: Elbow 81">
            <a:extLst>
              <a:ext uri="{FF2B5EF4-FFF2-40B4-BE49-F238E27FC236}">
                <a16:creationId xmlns:a16="http://schemas.microsoft.com/office/drawing/2014/main" id="{FA77EF38-F492-4226-B43A-EB87465C6E51}"/>
              </a:ext>
            </a:extLst>
          </p:cNvPr>
          <p:cNvCxnSpPr>
            <a:cxnSpLocks/>
            <a:stCxn id="73" idx="16"/>
            <a:endCxn id="79" idx="0"/>
          </p:cNvCxnSpPr>
          <p:nvPr/>
        </p:nvCxnSpPr>
        <p:spPr>
          <a:xfrm rot="10800000" flipV="1">
            <a:off x="5344795" y="2700695"/>
            <a:ext cx="1209773" cy="1523096"/>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shield_3" title="Icon of a shield with an exclamation point inside">
            <a:extLst>
              <a:ext uri="{FF2B5EF4-FFF2-40B4-BE49-F238E27FC236}">
                <a16:creationId xmlns:a16="http://schemas.microsoft.com/office/drawing/2014/main" id="{C5EB1B42-3ECF-4B6B-A26C-9EF14CA1D2C6}"/>
              </a:ext>
            </a:extLst>
          </p:cNvPr>
          <p:cNvSpPr>
            <a:spLocks noChangeAspect="1" noEditPoints="1"/>
          </p:cNvSpPr>
          <p:nvPr/>
        </p:nvSpPr>
        <p:spPr bwMode="auto">
          <a:xfrm>
            <a:off x="8936786" y="3254267"/>
            <a:ext cx="358323" cy="363165"/>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chemeClr val="lt1"/>
              </a:solidFill>
            </a:endParaRPr>
          </a:p>
        </p:txBody>
      </p:sp>
      <p:grpSp>
        <p:nvGrpSpPr>
          <p:cNvPr id="2" name="Group 1">
            <a:extLst>
              <a:ext uri="{FF2B5EF4-FFF2-40B4-BE49-F238E27FC236}">
                <a16:creationId xmlns:a16="http://schemas.microsoft.com/office/drawing/2014/main" id="{FAC054CC-46A1-46D5-9E1B-EA81DE7C5FD7}"/>
              </a:ext>
            </a:extLst>
          </p:cNvPr>
          <p:cNvGrpSpPr/>
          <p:nvPr/>
        </p:nvGrpSpPr>
        <p:grpSpPr>
          <a:xfrm>
            <a:off x="6523364" y="2090837"/>
            <a:ext cx="1503536" cy="848193"/>
            <a:chOff x="5686389" y="4553042"/>
            <a:chExt cx="4005806" cy="2259803"/>
          </a:xfrm>
        </p:grpSpPr>
        <p:grpSp>
          <p:nvGrpSpPr>
            <p:cNvPr id="72" name="Group 71">
              <a:extLst>
                <a:ext uri="{FF2B5EF4-FFF2-40B4-BE49-F238E27FC236}">
                  <a16:creationId xmlns:a16="http://schemas.microsoft.com/office/drawing/2014/main" id="{FA72F57E-33DE-479A-AFDC-0FE4FBB28520}"/>
                </a:ext>
              </a:extLst>
            </p:cNvPr>
            <p:cNvGrpSpPr/>
            <p:nvPr/>
          </p:nvGrpSpPr>
          <p:grpSpPr>
            <a:xfrm>
              <a:off x="5686389" y="4553042"/>
              <a:ext cx="4005806" cy="2259803"/>
              <a:chOff x="915178" y="2344425"/>
              <a:chExt cx="4005806" cy="2259803"/>
            </a:xfrm>
          </p:grpSpPr>
          <p:sp>
            <p:nvSpPr>
              <p:cNvPr id="73" name="Freeform 95">
                <a:extLst>
                  <a:ext uri="{FF2B5EF4-FFF2-40B4-BE49-F238E27FC236}">
                    <a16:creationId xmlns:a16="http://schemas.microsoft.com/office/drawing/2014/main" id="{A4E171F7-07A0-4C24-9991-AF777A609F5A}"/>
                  </a:ext>
                </a:extLst>
              </p:cNvPr>
              <p:cNvSpPr>
                <a:spLocks/>
              </p:cNvSpPr>
              <p:nvPr/>
            </p:nvSpPr>
            <p:spPr bwMode="auto">
              <a:xfrm flipH="1">
                <a:off x="998311" y="2344425"/>
                <a:ext cx="3922673" cy="225980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85000"/>
                </a:schemeClr>
              </a:solidFill>
              <a:ln w="38100">
                <a:noFill/>
                <a:round/>
                <a:headEnd/>
                <a:tailEnd/>
              </a:ln>
            </p:spPr>
            <p:txBody>
              <a:bodyPr vert="horz" wrap="square" lIns="91388" tIns="45694" rIns="91388" bIns="45694" numCol="1" anchor="t" anchorCtr="0" compatLnSpc="1">
                <a:prstTxWarp prst="textNoShape">
                  <a:avLst/>
                </a:prstTxWarp>
              </a:bodyPr>
              <a:lstStyle/>
              <a:p>
                <a:pPr marL="0" marR="0" lvl="0" indent="0" defTabSz="913698"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75" name="TextBox 74">
                <a:extLst>
                  <a:ext uri="{FF2B5EF4-FFF2-40B4-BE49-F238E27FC236}">
                    <a16:creationId xmlns:a16="http://schemas.microsoft.com/office/drawing/2014/main" id="{BF9CDFAE-99CB-4715-85B1-AA4AF40EF642}"/>
                  </a:ext>
                </a:extLst>
              </p:cNvPr>
              <p:cNvSpPr txBox="1"/>
              <p:nvPr/>
            </p:nvSpPr>
            <p:spPr>
              <a:xfrm>
                <a:off x="915178" y="4122158"/>
                <a:ext cx="4005806" cy="409997"/>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D0D0D"/>
                    </a:solidFill>
                    <a:effectLst/>
                    <a:uLnTx/>
                    <a:uFillTx/>
                    <a:latin typeface="Segoe UI Semibold"/>
                  </a:rPr>
                  <a:t>Azure Security Center</a:t>
                </a:r>
              </a:p>
            </p:txBody>
          </p:sp>
        </p:grpSp>
        <p:pic>
          <p:nvPicPr>
            <p:cNvPr id="76" name="Graphic 75">
              <a:extLst>
                <a:ext uri="{FF2B5EF4-FFF2-40B4-BE49-F238E27FC236}">
                  <a16:creationId xmlns:a16="http://schemas.microsoft.com/office/drawing/2014/main" id="{65FD2D6A-FE92-4ECF-BAA3-C0015FFD72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12803" y="5005920"/>
              <a:ext cx="1040935" cy="1040935"/>
            </a:xfrm>
            <a:prstGeom prst="rect">
              <a:avLst/>
            </a:prstGeom>
          </p:spPr>
        </p:pic>
      </p:grpSp>
      <p:cxnSp>
        <p:nvCxnSpPr>
          <p:cNvPr id="50" name="Connector: Elbow 49">
            <a:extLst>
              <a:ext uri="{FF2B5EF4-FFF2-40B4-BE49-F238E27FC236}">
                <a16:creationId xmlns:a16="http://schemas.microsoft.com/office/drawing/2014/main" id="{4C44D7EB-D79F-46B2-9236-AEA2902C8EF5}"/>
              </a:ext>
            </a:extLst>
          </p:cNvPr>
          <p:cNvCxnSpPr>
            <a:cxnSpLocks/>
          </p:cNvCxnSpPr>
          <p:nvPr/>
        </p:nvCxnSpPr>
        <p:spPr>
          <a:xfrm flipV="1">
            <a:off x="8048555" y="2691919"/>
            <a:ext cx="830588" cy="29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binoculars" title="Icon of binoculars">
            <a:extLst>
              <a:ext uri="{FF2B5EF4-FFF2-40B4-BE49-F238E27FC236}">
                <a16:creationId xmlns:a16="http://schemas.microsoft.com/office/drawing/2014/main" id="{81673DD1-BB5D-4D12-9513-8B2C51C3C23E}"/>
              </a:ext>
            </a:extLst>
          </p:cNvPr>
          <p:cNvSpPr>
            <a:spLocks noChangeAspect="1" noEditPoints="1"/>
          </p:cNvSpPr>
          <p:nvPr/>
        </p:nvSpPr>
        <p:spPr bwMode="auto">
          <a:xfrm>
            <a:off x="8923696" y="1750611"/>
            <a:ext cx="397205" cy="365760"/>
          </a:xfrm>
          <a:custGeom>
            <a:avLst/>
            <a:gdLst>
              <a:gd name="T0" fmla="*/ 0 w 331"/>
              <a:gd name="T1" fmla="*/ 239 h 306"/>
              <a:gd name="T2" fmla="*/ 67 w 331"/>
              <a:gd name="T3" fmla="*/ 172 h 306"/>
              <a:gd name="T4" fmla="*/ 134 w 331"/>
              <a:gd name="T5" fmla="*/ 239 h 306"/>
              <a:gd name="T6" fmla="*/ 67 w 331"/>
              <a:gd name="T7" fmla="*/ 306 h 306"/>
              <a:gd name="T8" fmla="*/ 0 w 331"/>
              <a:gd name="T9" fmla="*/ 239 h 306"/>
              <a:gd name="T10" fmla="*/ 264 w 331"/>
              <a:gd name="T11" fmla="*/ 306 h 306"/>
              <a:gd name="T12" fmla="*/ 331 w 331"/>
              <a:gd name="T13" fmla="*/ 239 h 306"/>
              <a:gd name="T14" fmla="*/ 264 w 331"/>
              <a:gd name="T15" fmla="*/ 172 h 306"/>
              <a:gd name="T16" fmla="*/ 197 w 331"/>
              <a:gd name="T17" fmla="*/ 239 h 306"/>
              <a:gd name="T18" fmla="*/ 264 w 331"/>
              <a:gd name="T19" fmla="*/ 306 h 306"/>
              <a:gd name="T20" fmla="*/ 324 w 331"/>
              <a:gd name="T21" fmla="*/ 209 h 306"/>
              <a:gd name="T22" fmla="*/ 264 w 331"/>
              <a:gd name="T23" fmla="*/ 34 h 306"/>
              <a:gd name="T24" fmla="*/ 231 w 331"/>
              <a:gd name="T25" fmla="*/ 0 h 306"/>
              <a:gd name="T26" fmla="*/ 197 w 331"/>
              <a:gd name="T27" fmla="*/ 34 h 306"/>
              <a:gd name="T28" fmla="*/ 197 w 331"/>
              <a:gd name="T29" fmla="*/ 239 h 306"/>
              <a:gd name="T30" fmla="*/ 134 w 331"/>
              <a:gd name="T31" fmla="*/ 239 h 306"/>
              <a:gd name="T32" fmla="*/ 134 w 331"/>
              <a:gd name="T33" fmla="*/ 34 h 306"/>
              <a:gd name="T34" fmla="*/ 100 w 331"/>
              <a:gd name="T35" fmla="*/ 0 h 306"/>
              <a:gd name="T36" fmla="*/ 67 w 331"/>
              <a:gd name="T37" fmla="*/ 34 h 306"/>
              <a:gd name="T38" fmla="*/ 4 w 331"/>
              <a:gd name="T39" fmla="*/ 217 h 306"/>
              <a:gd name="T40" fmla="*/ 134 w 331"/>
              <a:gd name="T41" fmla="*/ 87 h 306"/>
              <a:gd name="T42" fmla="*/ 197 w 331"/>
              <a:gd name="T43" fmla="*/ 87 h 306"/>
              <a:gd name="T44" fmla="*/ 134 w 331"/>
              <a:gd name="T45" fmla="*/ 154 h 306"/>
              <a:gd name="T46" fmla="*/ 197 w 331"/>
              <a:gd name="T47" fmla="*/ 15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1" h="306">
                <a:moveTo>
                  <a:pt x="0" y="239"/>
                </a:moveTo>
                <a:cubicBezTo>
                  <a:pt x="0" y="202"/>
                  <a:pt x="30" y="172"/>
                  <a:pt x="67" y="172"/>
                </a:cubicBezTo>
                <a:cubicBezTo>
                  <a:pt x="104" y="172"/>
                  <a:pt x="134" y="202"/>
                  <a:pt x="134" y="239"/>
                </a:cubicBezTo>
                <a:cubicBezTo>
                  <a:pt x="134" y="276"/>
                  <a:pt x="104" y="306"/>
                  <a:pt x="67" y="306"/>
                </a:cubicBezTo>
                <a:cubicBezTo>
                  <a:pt x="30" y="306"/>
                  <a:pt x="0" y="276"/>
                  <a:pt x="0" y="239"/>
                </a:cubicBezTo>
                <a:close/>
                <a:moveTo>
                  <a:pt x="264" y="306"/>
                </a:moveTo>
                <a:cubicBezTo>
                  <a:pt x="301" y="306"/>
                  <a:pt x="331" y="276"/>
                  <a:pt x="331" y="239"/>
                </a:cubicBezTo>
                <a:cubicBezTo>
                  <a:pt x="331" y="202"/>
                  <a:pt x="301" y="172"/>
                  <a:pt x="264" y="172"/>
                </a:cubicBezTo>
                <a:cubicBezTo>
                  <a:pt x="227" y="172"/>
                  <a:pt x="197" y="202"/>
                  <a:pt x="197" y="239"/>
                </a:cubicBezTo>
                <a:cubicBezTo>
                  <a:pt x="197" y="276"/>
                  <a:pt x="227" y="306"/>
                  <a:pt x="264" y="306"/>
                </a:cubicBezTo>
                <a:close/>
                <a:moveTo>
                  <a:pt x="324" y="209"/>
                </a:moveTo>
                <a:cubicBezTo>
                  <a:pt x="264" y="34"/>
                  <a:pt x="264" y="34"/>
                  <a:pt x="264" y="34"/>
                </a:cubicBezTo>
                <a:cubicBezTo>
                  <a:pt x="258" y="15"/>
                  <a:pt x="249" y="0"/>
                  <a:pt x="231" y="0"/>
                </a:cubicBezTo>
                <a:cubicBezTo>
                  <a:pt x="212" y="0"/>
                  <a:pt x="197" y="15"/>
                  <a:pt x="197" y="34"/>
                </a:cubicBezTo>
                <a:cubicBezTo>
                  <a:pt x="197" y="239"/>
                  <a:pt x="197" y="239"/>
                  <a:pt x="197" y="239"/>
                </a:cubicBezTo>
                <a:moveTo>
                  <a:pt x="134" y="239"/>
                </a:moveTo>
                <a:cubicBezTo>
                  <a:pt x="134" y="34"/>
                  <a:pt x="134" y="34"/>
                  <a:pt x="134" y="34"/>
                </a:cubicBezTo>
                <a:cubicBezTo>
                  <a:pt x="134" y="15"/>
                  <a:pt x="119" y="0"/>
                  <a:pt x="100" y="0"/>
                </a:cubicBezTo>
                <a:cubicBezTo>
                  <a:pt x="82" y="0"/>
                  <a:pt x="72" y="15"/>
                  <a:pt x="67" y="34"/>
                </a:cubicBezTo>
                <a:cubicBezTo>
                  <a:pt x="4" y="217"/>
                  <a:pt x="4" y="217"/>
                  <a:pt x="4" y="217"/>
                </a:cubicBezTo>
                <a:moveTo>
                  <a:pt x="134" y="87"/>
                </a:moveTo>
                <a:cubicBezTo>
                  <a:pt x="197" y="87"/>
                  <a:pt x="197" y="87"/>
                  <a:pt x="197" y="87"/>
                </a:cubicBezTo>
                <a:moveTo>
                  <a:pt x="134" y="154"/>
                </a:moveTo>
                <a:cubicBezTo>
                  <a:pt x="197" y="154"/>
                  <a:pt x="197" y="154"/>
                  <a:pt x="197" y="15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dirty="0">
              <a:solidFill>
                <a:schemeClr val="lt1"/>
              </a:solidFill>
            </a:endParaRPr>
          </a:p>
        </p:txBody>
      </p:sp>
      <p:pic>
        <p:nvPicPr>
          <p:cNvPr id="42" name="Picture 2" descr="×ª××¦××ª ×ª××× × ×¢×××¨ âªAKS Azureâ¬â">
            <a:extLst>
              <a:ext uri="{FF2B5EF4-FFF2-40B4-BE49-F238E27FC236}">
                <a16:creationId xmlns:a16="http://schemas.microsoft.com/office/drawing/2014/main" id="{09FC008E-0160-4F5E-B591-5CB6750B55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9456" y="3917010"/>
            <a:ext cx="345798" cy="34579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6A501544-662B-4D2A-AD43-076A297E5BAC}"/>
              </a:ext>
            </a:extLst>
          </p:cNvPr>
          <p:cNvGrpSpPr/>
          <p:nvPr/>
        </p:nvGrpSpPr>
        <p:grpSpPr>
          <a:xfrm>
            <a:off x="4195705" y="4223791"/>
            <a:ext cx="1552480" cy="806782"/>
            <a:chOff x="3306705" y="4223791"/>
            <a:chExt cx="1552480" cy="806782"/>
          </a:xfrm>
        </p:grpSpPr>
        <p:grpSp>
          <p:nvGrpSpPr>
            <p:cNvPr id="77" name="Group 76">
              <a:extLst>
                <a:ext uri="{FF2B5EF4-FFF2-40B4-BE49-F238E27FC236}">
                  <a16:creationId xmlns:a16="http://schemas.microsoft.com/office/drawing/2014/main" id="{D27EE334-81F6-4344-8DE6-3693245F44F7}"/>
                </a:ext>
              </a:extLst>
            </p:cNvPr>
            <p:cNvGrpSpPr/>
            <p:nvPr/>
          </p:nvGrpSpPr>
          <p:grpSpPr>
            <a:xfrm>
              <a:off x="3306705" y="4223791"/>
              <a:ext cx="1552480" cy="806782"/>
              <a:chOff x="3711645" y="5008712"/>
              <a:chExt cx="1583610" cy="822960"/>
            </a:xfrm>
          </p:grpSpPr>
          <p:sp>
            <p:nvSpPr>
              <p:cNvPr id="78" name="Title 1">
                <a:extLst>
                  <a:ext uri="{FF2B5EF4-FFF2-40B4-BE49-F238E27FC236}">
                    <a16:creationId xmlns:a16="http://schemas.microsoft.com/office/drawing/2014/main" id="{533DA16E-73B2-435C-9292-4287C20861D8}"/>
                  </a:ext>
                </a:extLst>
              </p:cNvPr>
              <p:cNvSpPr txBox="1">
                <a:spLocks/>
              </p:cNvSpPr>
              <p:nvPr/>
            </p:nvSpPr>
            <p:spPr>
              <a:xfrm>
                <a:off x="3711645" y="5160888"/>
                <a:ext cx="680330" cy="55399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896182">
                  <a:defRPr/>
                </a:pPr>
                <a:r>
                  <a:rPr lang="en-US" sz="1176" dirty="0">
                    <a:solidFill>
                      <a:srgbClr val="000000"/>
                    </a:solidFill>
                  </a:rPr>
                  <a:t>Azure Container Registry</a:t>
                </a:r>
              </a:p>
            </p:txBody>
          </p:sp>
          <p:sp>
            <p:nvSpPr>
              <p:cNvPr id="79" name="Rectangle: Rounded Corners 78">
                <a:extLst>
                  <a:ext uri="{FF2B5EF4-FFF2-40B4-BE49-F238E27FC236}">
                    <a16:creationId xmlns:a16="http://schemas.microsoft.com/office/drawing/2014/main" id="{0CE3D9D7-623F-4024-AC84-7654EFEDCD0A}"/>
                  </a:ext>
                </a:extLst>
              </p:cNvPr>
              <p:cNvSpPr/>
              <p:nvPr/>
            </p:nvSpPr>
            <p:spPr bwMode="auto">
              <a:xfrm>
                <a:off x="4472295" y="500871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grpSp>
        <p:pic>
          <p:nvPicPr>
            <p:cNvPr id="44" name="Picture 2" descr="×ª××¦××ª ×ª××× × ×¢×××¨ âªazure container registryâ¬â">
              <a:extLst>
                <a:ext uri="{FF2B5EF4-FFF2-40B4-BE49-F238E27FC236}">
                  <a16:creationId xmlns:a16="http://schemas.microsoft.com/office/drawing/2014/main" id="{C1C0FB78-20CC-41C8-9B60-56023A92598B}"/>
                </a:ext>
              </a:extLst>
            </p:cNvPr>
            <p:cNvPicPr>
              <a:picLocks noChangeAspect="1" noChangeArrowheads="1"/>
            </p:cNvPicPr>
            <p:nvPr/>
          </p:nvPicPr>
          <p:blipFill>
            <a:blip r:embed="rId5">
              <a:clrChange>
                <a:clrFrom>
                  <a:srgbClr val="FFFFFF"/>
                </a:clrFrom>
                <a:clrTo>
                  <a:srgbClr val="FFFFFF">
                    <a:alpha val="0"/>
                  </a:srgbClr>
                </a:clrTo>
              </a:clrChange>
              <a:alphaModFix/>
              <a:extLst>
                <a:ext uri="{28A0092B-C50C-407E-A947-70E740481C1C}">
                  <a14:useLocalDpi xmlns:a14="http://schemas.microsoft.com/office/drawing/2010/main" val="0"/>
                </a:ext>
              </a:extLst>
            </a:blip>
            <a:srcRect/>
            <a:stretch>
              <a:fillRect/>
            </a:stretch>
          </p:blipFill>
          <p:spPr bwMode="auto">
            <a:xfrm>
              <a:off x="4112484" y="4306500"/>
              <a:ext cx="665586" cy="665586"/>
            </a:xfrm>
            <a:prstGeom prst="rect">
              <a:avLst/>
            </a:prstGeom>
            <a:noFill/>
            <a:extLst>
              <a:ext uri="{909E8E84-426E-40DD-AFC4-6F175D3DCCD1}">
                <a14:hiddenFill xmlns:a14="http://schemas.microsoft.com/office/drawing/2010/main">
                  <a:solidFill>
                    <a:srgbClr val="FFFFFF"/>
                  </a:solidFill>
                </a14:hiddenFill>
              </a:ext>
            </a:extLst>
          </p:spPr>
        </p:pic>
      </p:grpSp>
      <p:pic>
        <p:nvPicPr>
          <p:cNvPr id="51" name="Picture 50">
            <a:extLst>
              <a:ext uri="{FF2B5EF4-FFF2-40B4-BE49-F238E27FC236}">
                <a16:creationId xmlns:a16="http://schemas.microsoft.com/office/drawing/2014/main" id="{84EE664E-A802-491B-8446-21CADD074FCB}"/>
              </a:ext>
            </a:extLst>
          </p:cNvPr>
          <p:cNvPicPr>
            <a:picLocks noChangeAspect="1"/>
          </p:cNvPicPr>
          <p:nvPr/>
        </p:nvPicPr>
        <p:blipFill>
          <a:blip r:embed="rId6"/>
          <a:stretch>
            <a:fillRect/>
          </a:stretch>
        </p:blipFill>
        <p:spPr>
          <a:xfrm>
            <a:off x="10676914" y="2207907"/>
            <a:ext cx="1069544" cy="734079"/>
          </a:xfrm>
          <a:prstGeom prst="rect">
            <a:avLst/>
          </a:prstGeom>
        </p:spPr>
      </p:pic>
      <p:sp>
        <p:nvSpPr>
          <p:cNvPr id="40" name="TextBox 39">
            <a:extLst>
              <a:ext uri="{FF2B5EF4-FFF2-40B4-BE49-F238E27FC236}">
                <a16:creationId xmlns:a16="http://schemas.microsoft.com/office/drawing/2014/main" id="{CC458028-D8F4-A146-B3B7-79689406502D}"/>
              </a:ext>
            </a:extLst>
          </p:cNvPr>
          <p:cNvSpPr txBox="1"/>
          <p:nvPr/>
        </p:nvSpPr>
        <p:spPr>
          <a:xfrm>
            <a:off x="455995" y="5946960"/>
            <a:ext cx="3042936" cy="398279"/>
          </a:xfrm>
          <a:prstGeom prst="rect">
            <a:avLst/>
          </a:prstGeom>
          <a:noFill/>
        </p:spPr>
        <p:txBody>
          <a:bodyPr wrap="square" lIns="89642" tIns="89642" rIns="89642" bIns="89642" rtlCol="0">
            <a:spAutoFit/>
          </a:bodyPr>
          <a:lstStyle/>
          <a:p>
            <a:pPr algn="ctr">
              <a:lnSpc>
                <a:spcPct val="90000"/>
              </a:lnSpc>
              <a:spcAft>
                <a:spcPts val="588"/>
              </a:spcAft>
            </a:pPr>
            <a:r>
              <a:rPr lang="en-US" sz="1568" dirty="0">
                <a:solidFill>
                  <a:srgbClr val="000000"/>
                </a:solidFill>
                <a:latin typeface="+mj-lt"/>
              </a:rPr>
              <a:t>Public Preview Q4 CY19</a:t>
            </a:r>
          </a:p>
        </p:txBody>
      </p:sp>
      <p:sp>
        <p:nvSpPr>
          <p:cNvPr id="43" name="Text Placeholder 3">
            <a:extLst>
              <a:ext uri="{FF2B5EF4-FFF2-40B4-BE49-F238E27FC236}">
                <a16:creationId xmlns:a16="http://schemas.microsoft.com/office/drawing/2014/main" id="{FC5C7653-8C5C-C84F-9F64-2893442F513A}"/>
              </a:ext>
            </a:extLst>
          </p:cNvPr>
          <p:cNvSpPr txBox="1">
            <a:spLocks/>
          </p:cNvSpPr>
          <p:nvPr/>
        </p:nvSpPr>
        <p:spPr>
          <a:xfrm>
            <a:off x="365761" y="409302"/>
            <a:ext cx="10622030" cy="65241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000" b="1" i="0" kern="1200" spc="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AKS </a:t>
            </a:r>
            <a:r>
              <a:rPr kumimoji="0" lang="en-US" sz="4000" b="1" i="0" u="none" strike="noStrike" kern="1200" cap="none" spc="0" normalizeH="0" baseline="0" noProof="0" dirty="0" err="1">
                <a:ln>
                  <a:noFill/>
                </a:ln>
                <a:solidFill>
                  <a:srgbClr val="3C3C41"/>
                </a:solidFill>
                <a:effectLst/>
                <a:uLnTx/>
                <a:uFillTx/>
                <a:latin typeface="Segoe UI Semibold" panose="020B0502040204020203" pitchFamily="34" charset="0"/>
                <a:ea typeface="+mn-ea"/>
                <a:cs typeface="Segoe UI Semibold" panose="020B0502040204020203" pitchFamily="34" charset="0"/>
              </a:rPr>
              <a:t>Su</a:t>
            </a:r>
            <a:r>
              <a:rPr lang="en-US" dirty="0" err="1">
                <a:solidFill>
                  <a:srgbClr val="3C3C41"/>
                </a:solidFill>
              </a:rPr>
              <a:t>pport</a:t>
            </a:r>
            <a:r>
              <a:rPr lang="en-US" dirty="0">
                <a:solidFill>
                  <a:srgbClr val="3C3C41"/>
                </a:solidFill>
              </a:rPr>
              <a:t> in Azure Security Center</a:t>
            </a:r>
            <a:endParaRPr kumimoji="0" lang="en-US" sz="4000" b="1" i="0" u="none" strike="noStrike" kern="1200" cap="none" spc="0" normalizeH="0" baseline="0" noProof="0" dirty="0">
              <a:ln>
                <a:noFill/>
              </a:ln>
              <a:solidFill>
                <a:srgbClr val="0078D3"/>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1543820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1EB496-5360-E347-9ACA-3D6695B74B72}"/>
              </a:ext>
            </a:extLst>
          </p:cNvPr>
          <p:cNvPicPr>
            <a:picLocks noChangeAspect="1"/>
          </p:cNvPicPr>
          <p:nvPr/>
        </p:nvPicPr>
        <p:blipFill>
          <a:blip r:embed="rId2"/>
          <a:stretch>
            <a:fillRect/>
          </a:stretch>
        </p:blipFill>
        <p:spPr>
          <a:xfrm>
            <a:off x="1308100" y="1861942"/>
            <a:ext cx="9575800" cy="2933700"/>
          </a:xfrm>
          <a:prstGeom prst="rect">
            <a:avLst/>
          </a:prstGeom>
        </p:spPr>
      </p:pic>
    </p:spTree>
    <p:extLst>
      <p:ext uri="{BB962C8B-B14F-4D97-AF65-F5344CB8AC3E}">
        <p14:creationId xmlns:p14="http://schemas.microsoft.com/office/powerpoint/2010/main" val="270879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1E69E4E-1200-B042-9B7D-FAC42D8BB12A}"/>
              </a:ext>
            </a:extLst>
          </p:cNvPr>
          <p:cNvSpPr>
            <a:spLocks noGrp="1"/>
          </p:cNvSpPr>
          <p:nvPr>
            <p:ph type="body" sz="quarter" idx="11"/>
          </p:nvPr>
        </p:nvSpPr>
        <p:spPr>
          <a:xfrm>
            <a:off x="0" y="2860653"/>
            <a:ext cx="12192000" cy="951701"/>
          </a:xfrm>
        </p:spPr>
        <p:txBody>
          <a:bodyPr/>
          <a:lstStyle/>
          <a:p>
            <a:r>
              <a:rPr lang="en-US" sz="4800" dirty="0"/>
              <a:t>Securing </a:t>
            </a:r>
          </a:p>
          <a:p>
            <a:r>
              <a:rPr lang="en-US" sz="4800" dirty="0"/>
              <a:t>Workloads/Containers</a:t>
            </a:r>
          </a:p>
        </p:txBody>
      </p:sp>
      <p:pic>
        <p:nvPicPr>
          <p:cNvPr id="4" name="Picture 3">
            <a:extLst>
              <a:ext uri="{FF2B5EF4-FFF2-40B4-BE49-F238E27FC236}">
                <a16:creationId xmlns:a16="http://schemas.microsoft.com/office/drawing/2014/main" id="{C09C43DB-9C8C-AE4A-8496-6BF04B465F3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74775" y="1617659"/>
            <a:ext cx="4149549" cy="4149549"/>
          </a:xfrm>
          <a:prstGeom prst="rect">
            <a:avLst/>
          </a:prstGeom>
        </p:spPr>
      </p:pic>
      <p:pic>
        <p:nvPicPr>
          <p:cNvPr id="5" name="Picture 4">
            <a:extLst>
              <a:ext uri="{FF2B5EF4-FFF2-40B4-BE49-F238E27FC236}">
                <a16:creationId xmlns:a16="http://schemas.microsoft.com/office/drawing/2014/main" id="{DAA0ADEF-E5D0-7A48-861E-7F698679C86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17225" y="1617659"/>
            <a:ext cx="4149549" cy="4149549"/>
          </a:xfrm>
          <a:prstGeom prst="rect">
            <a:avLst/>
          </a:prstGeom>
        </p:spPr>
      </p:pic>
    </p:spTree>
    <p:extLst>
      <p:ext uri="{BB962C8B-B14F-4D97-AF65-F5344CB8AC3E}">
        <p14:creationId xmlns:p14="http://schemas.microsoft.com/office/powerpoint/2010/main" val="131662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1E69E4E-1200-B042-9B7D-FAC42D8BB12A}"/>
              </a:ext>
            </a:extLst>
          </p:cNvPr>
          <p:cNvSpPr>
            <a:spLocks noGrp="1"/>
          </p:cNvSpPr>
          <p:nvPr>
            <p:ph type="body" sz="quarter" idx="11"/>
          </p:nvPr>
        </p:nvSpPr>
        <p:spPr/>
        <p:txBody>
          <a:bodyPr/>
          <a:lstStyle/>
          <a:p>
            <a:r>
              <a:rPr lang="en-US" sz="4800" dirty="0"/>
              <a:t>Securing East/West traffic</a:t>
            </a:r>
          </a:p>
        </p:txBody>
      </p:sp>
      <p:sp>
        <p:nvSpPr>
          <p:cNvPr id="7" name="Text Placeholder 6">
            <a:extLst>
              <a:ext uri="{FF2B5EF4-FFF2-40B4-BE49-F238E27FC236}">
                <a16:creationId xmlns:a16="http://schemas.microsoft.com/office/drawing/2014/main" id="{973D68BF-08BA-0342-B997-E58E59A641F7}"/>
              </a:ext>
            </a:extLst>
          </p:cNvPr>
          <p:cNvSpPr>
            <a:spLocks noGrp="1"/>
          </p:cNvSpPr>
          <p:nvPr>
            <p:ph type="body" sz="quarter" idx="12"/>
          </p:nvPr>
        </p:nvSpPr>
        <p:spPr/>
        <p:txBody>
          <a:bodyPr/>
          <a:lstStyle/>
          <a:p>
            <a:r>
              <a:rPr lang="en-US" sz="2400" dirty="0"/>
              <a:t>Network segmentation</a:t>
            </a:r>
          </a:p>
        </p:txBody>
      </p:sp>
      <p:pic>
        <p:nvPicPr>
          <p:cNvPr id="4" name="Picture 3">
            <a:extLst>
              <a:ext uri="{FF2B5EF4-FFF2-40B4-BE49-F238E27FC236}">
                <a16:creationId xmlns:a16="http://schemas.microsoft.com/office/drawing/2014/main" id="{C09C43DB-9C8C-AE4A-8496-6BF04B465F3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74775" y="1617659"/>
            <a:ext cx="4149549" cy="4149549"/>
          </a:xfrm>
          <a:prstGeom prst="rect">
            <a:avLst/>
          </a:prstGeom>
        </p:spPr>
      </p:pic>
      <p:pic>
        <p:nvPicPr>
          <p:cNvPr id="5" name="Picture 4">
            <a:extLst>
              <a:ext uri="{FF2B5EF4-FFF2-40B4-BE49-F238E27FC236}">
                <a16:creationId xmlns:a16="http://schemas.microsoft.com/office/drawing/2014/main" id="{DAA0ADEF-E5D0-7A48-861E-7F698679C86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17225" y="1617659"/>
            <a:ext cx="4149549" cy="4149549"/>
          </a:xfrm>
          <a:prstGeom prst="rect">
            <a:avLst/>
          </a:prstGeom>
        </p:spPr>
      </p:pic>
    </p:spTree>
    <p:extLst>
      <p:ext uri="{BB962C8B-B14F-4D97-AF65-F5344CB8AC3E}">
        <p14:creationId xmlns:p14="http://schemas.microsoft.com/office/powerpoint/2010/main" val="3501764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2AA618E-5564-4901-86C5-215D45B0D777}"/>
              </a:ext>
            </a:extLst>
          </p:cNvPr>
          <p:cNvSpPr/>
          <p:nvPr/>
        </p:nvSpPr>
        <p:spPr>
          <a:xfrm>
            <a:off x="473716" y="3327474"/>
            <a:ext cx="5951444" cy="1231106"/>
          </a:xfrm>
          <a:prstGeom prst="rect">
            <a:avLst/>
          </a:prstGeom>
        </p:spPr>
        <p:txBody>
          <a:bodyPr wrap="square" lIns="0" tIns="0" rIns="0" bIns="0">
            <a:spAutoFit/>
          </a:bodyPr>
          <a:lstStyle/>
          <a:p>
            <a:pPr marL="0" marR="0" lvl="0" indent="0" algn="l" defTabSz="951121" rtl="0" eaLnBrk="1" fontAlgn="auto" latinLnBrk="0" hangingPunct="1">
              <a:lnSpc>
                <a:spcPct val="100000"/>
              </a:lnSpc>
              <a:spcBef>
                <a:spcPts val="0"/>
              </a:spcBef>
              <a:spcAft>
                <a:spcPts val="1198"/>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Control network traffic within the cluster</a:t>
            </a:r>
          </a:p>
          <a:p>
            <a:pPr marL="0" marR="0" lvl="0" indent="0" algn="l" defTabSz="951121" rtl="0" eaLnBrk="1" fontAlgn="auto" latinLnBrk="0" hangingPunct="1">
              <a:lnSpc>
                <a:spcPct val="100000"/>
              </a:lnSpc>
              <a:spcBef>
                <a:spcPts val="0"/>
              </a:spcBef>
              <a:spcAft>
                <a:spcPts val="1198"/>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Restrict  pod</a:t>
            </a:r>
            <a:r>
              <a:rPr kumimoji="0" lang="en-US" sz="2000" b="0" i="0" u="none" strike="noStrike" kern="1200" cap="none" spc="0" normalizeH="0" baseline="0" noProof="0" dirty="0">
                <a:ln>
                  <a:noFill/>
                </a:ln>
                <a:solidFill>
                  <a:srgbClr val="000000"/>
                </a:solidFill>
                <a:effectLst/>
                <a:uLnTx/>
                <a:uFillTx/>
                <a:latin typeface="Segoe UI"/>
                <a:ea typeface="+mn-ea"/>
                <a:cs typeface="+mn-cs"/>
                <a:sym typeface="Wingdings" pitchFamily="2" charset="2"/>
              </a:rPr>
              <a:t> pod communication in a cluster </a:t>
            </a:r>
          </a:p>
          <a:p>
            <a:pPr marL="0" marR="0" lvl="0" indent="0" algn="l" defTabSz="951121" rtl="0" eaLnBrk="1" fontAlgn="auto" latinLnBrk="0" hangingPunct="1">
              <a:lnSpc>
                <a:spcPct val="100000"/>
              </a:lnSpc>
              <a:spcBef>
                <a:spcPts val="0"/>
              </a:spcBef>
              <a:spcAft>
                <a:spcPts val="1198"/>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Semilight" panose="020B0402040204020203" pitchFamily="34" charset="0"/>
              </a:rPr>
              <a:t>Choice of plugins: Azure-native or OSS Calico project</a:t>
            </a:r>
          </a:p>
        </p:txBody>
      </p:sp>
      <p:sp>
        <p:nvSpPr>
          <p:cNvPr id="6" name="Rectangle: Rounded Corners 2">
            <a:extLst>
              <a:ext uri="{FF2B5EF4-FFF2-40B4-BE49-F238E27FC236}">
                <a16:creationId xmlns:a16="http://schemas.microsoft.com/office/drawing/2014/main" id="{B7D5F2BD-5F7C-2F4F-AC27-E870D9A7B03B}"/>
              </a:ext>
            </a:extLst>
          </p:cNvPr>
          <p:cNvSpPr/>
          <p:nvPr/>
        </p:nvSpPr>
        <p:spPr bwMode="auto">
          <a:xfrm>
            <a:off x="8173844" y="1505415"/>
            <a:ext cx="3454500" cy="3066590"/>
          </a:xfrm>
          <a:prstGeom prst="roundRect">
            <a:avLst>
              <a:gd name="adj" fmla="val 12251"/>
            </a:avLst>
          </a:prstGeom>
          <a:noFill/>
          <a:ln w="15875" cap="rnd">
            <a:solidFill>
              <a:srgbClr val="4FE4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3FB3EBAA-9984-F140-A1CA-2CFC104B1B88}"/>
              </a:ext>
            </a:extLst>
          </p:cNvPr>
          <p:cNvGrpSpPr/>
          <p:nvPr/>
        </p:nvGrpSpPr>
        <p:grpSpPr>
          <a:xfrm>
            <a:off x="8892657" y="2293316"/>
            <a:ext cx="545569" cy="657714"/>
            <a:chOff x="5838027" y="1368184"/>
            <a:chExt cx="1187134" cy="1431157"/>
          </a:xfrm>
        </p:grpSpPr>
        <p:sp>
          <p:nvSpPr>
            <p:cNvPr id="8" name="Freeform: Shape 16">
              <a:extLst>
                <a:ext uri="{FF2B5EF4-FFF2-40B4-BE49-F238E27FC236}">
                  <a16:creationId xmlns:a16="http://schemas.microsoft.com/office/drawing/2014/main" id="{1429411B-0884-4A4F-9817-0FD7CDB82A63}"/>
                </a:ext>
              </a:extLst>
            </p:cNvPr>
            <p:cNvSpPr/>
            <p:nvPr/>
          </p:nvSpPr>
          <p:spPr>
            <a:xfrm>
              <a:off x="5838027" y="2112053"/>
              <a:ext cx="1187134" cy="687288"/>
            </a:xfrm>
            <a:custGeom>
              <a:avLst/>
              <a:gdLst>
                <a:gd name="connsiteX0" fmla="*/ 758526 w 751929"/>
                <a:gd name="connsiteY0" fmla="*/ 209485 h 435327"/>
                <a:gd name="connsiteX1" fmla="*/ 380318 w 751929"/>
                <a:gd name="connsiteY1" fmla="*/ 0 h 435327"/>
                <a:gd name="connsiteX2" fmla="*/ 0 w 751929"/>
                <a:gd name="connsiteY2" fmla="*/ 230592 h 435327"/>
                <a:gd name="connsiteX3" fmla="*/ 367522 w 751929"/>
                <a:gd name="connsiteY3" fmla="*/ 439813 h 435327"/>
                <a:gd name="connsiteX4" fmla="*/ 758526 w 751929"/>
                <a:gd name="connsiteY4" fmla="*/ 209485 h 4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29" h="435327">
                  <a:moveTo>
                    <a:pt x="758526" y="209485"/>
                  </a:moveTo>
                  <a:lnTo>
                    <a:pt x="380318" y="0"/>
                  </a:lnTo>
                  <a:lnTo>
                    <a:pt x="0" y="230592"/>
                  </a:lnTo>
                  <a:lnTo>
                    <a:pt x="367522" y="439813"/>
                  </a:lnTo>
                  <a:lnTo>
                    <a:pt x="758526" y="209485"/>
                  </a:lnTo>
                  <a:close/>
                </a:path>
              </a:pathLst>
            </a:custGeom>
            <a:solidFill>
              <a:srgbClr val="1F1D21">
                <a:alpha val="20000"/>
              </a:srgb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 name="Freeform: Shape 17">
              <a:extLst>
                <a:ext uri="{FF2B5EF4-FFF2-40B4-BE49-F238E27FC236}">
                  <a16:creationId xmlns:a16="http://schemas.microsoft.com/office/drawing/2014/main" id="{F83D4A46-D13C-F448-8D8C-324D657E486B}"/>
                </a:ext>
              </a:extLst>
            </p:cNvPr>
            <p:cNvSpPr/>
            <p:nvPr/>
          </p:nvSpPr>
          <p:spPr>
            <a:xfrm>
              <a:off x="5847815" y="1700513"/>
              <a:ext cx="583153" cy="999691"/>
            </a:xfrm>
            <a:custGeom>
              <a:avLst/>
              <a:gdLst>
                <a:gd name="connsiteX0" fmla="*/ 375041 w 369369"/>
                <a:gd name="connsiteY0" fmla="*/ 215817 h 633204"/>
                <a:gd name="connsiteX1" fmla="*/ 373722 w 369369"/>
                <a:gd name="connsiteY1" fmla="*/ 645340 h 633204"/>
                <a:gd name="connsiteX2" fmla="*/ 0 w 369369"/>
                <a:gd name="connsiteY2" fmla="*/ 429523 h 633204"/>
                <a:gd name="connsiteX3" fmla="*/ 1187 w 369369"/>
                <a:gd name="connsiteY3" fmla="*/ 0 h 633204"/>
              </a:gdLst>
              <a:ahLst/>
              <a:cxnLst>
                <a:cxn ang="0">
                  <a:pos x="connsiteX0" y="connsiteY0"/>
                </a:cxn>
                <a:cxn ang="0">
                  <a:pos x="connsiteX1" y="connsiteY1"/>
                </a:cxn>
                <a:cxn ang="0">
                  <a:pos x="connsiteX2" y="connsiteY2"/>
                </a:cxn>
                <a:cxn ang="0">
                  <a:pos x="connsiteX3" y="connsiteY3"/>
                </a:cxn>
              </a:cxnLst>
              <a:rect l="l" t="t" r="r" b="b"/>
              <a:pathLst>
                <a:path w="369369" h="633204">
                  <a:moveTo>
                    <a:pt x="375041" y="215817"/>
                  </a:moveTo>
                  <a:lnTo>
                    <a:pt x="373722" y="645340"/>
                  </a:lnTo>
                  <a:lnTo>
                    <a:pt x="0" y="429523"/>
                  </a:lnTo>
                  <a:lnTo>
                    <a:pt x="1187" y="0"/>
                  </a:lnTo>
                  <a:close/>
                </a:path>
              </a:pathLst>
            </a:custGeom>
            <a:solidFill>
              <a:srgbClr val="0078D4"/>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Freeform: Shape 18">
              <a:extLst>
                <a:ext uri="{FF2B5EF4-FFF2-40B4-BE49-F238E27FC236}">
                  <a16:creationId xmlns:a16="http://schemas.microsoft.com/office/drawing/2014/main" id="{8960E014-7AF2-CE43-A148-90EF5644CA03}"/>
                </a:ext>
              </a:extLst>
            </p:cNvPr>
            <p:cNvSpPr/>
            <p:nvPr/>
          </p:nvSpPr>
          <p:spPr>
            <a:xfrm>
              <a:off x="6437841" y="1699888"/>
              <a:ext cx="562326" cy="999691"/>
            </a:xfrm>
            <a:custGeom>
              <a:avLst/>
              <a:gdLst>
                <a:gd name="connsiteX0" fmla="*/ 1319 w 356177"/>
                <a:gd name="connsiteY0" fmla="*/ 216213 h 633204"/>
                <a:gd name="connsiteX1" fmla="*/ 365543 w 356177"/>
                <a:gd name="connsiteY1" fmla="*/ 0 h 633204"/>
                <a:gd name="connsiteX2" fmla="*/ 364356 w 356177"/>
                <a:gd name="connsiteY2" fmla="*/ 429523 h 633204"/>
                <a:gd name="connsiteX3" fmla="*/ 0 w 356177"/>
                <a:gd name="connsiteY3" fmla="*/ 645736 h 633204"/>
              </a:gdLst>
              <a:ahLst/>
              <a:cxnLst>
                <a:cxn ang="0">
                  <a:pos x="connsiteX0" y="connsiteY0"/>
                </a:cxn>
                <a:cxn ang="0">
                  <a:pos x="connsiteX1" y="connsiteY1"/>
                </a:cxn>
                <a:cxn ang="0">
                  <a:pos x="connsiteX2" y="connsiteY2"/>
                </a:cxn>
                <a:cxn ang="0">
                  <a:pos x="connsiteX3" y="connsiteY3"/>
                </a:cxn>
              </a:cxnLst>
              <a:rect l="l" t="t" r="r" b="b"/>
              <a:pathLst>
                <a:path w="356177" h="633204">
                  <a:moveTo>
                    <a:pt x="1319" y="216213"/>
                  </a:moveTo>
                  <a:lnTo>
                    <a:pt x="365543" y="0"/>
                  </a:lnTo>
                  <a:lnTo>
                    <a:pt x="364356" y="429523"/>
                  </a:lnTo>
                  <a:lnTo>
                    <a:pt x="0" y="645736"/>
                  </a:lnTo>
                  <a:close/>
                </a:path>
              </a:pathLst>
            </a:custGeom>
            <a:solidFill>
              <a:srgbClr val="156AB3"/>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Shape 19">
              <a:extLst>
                <a:ext uri="{FF2B5EF4-FFF2-40B4-BE49-F238E27FC236}">
                  <a16:creationId xmlns:a16="http://schemas.microsoft.com/office/drawing/2014/main" id="{248EAC10-2967-6243-9062-F82B1B23B392}"/>
                </a:ext>
              </a:extLst>
            </p:cNvPr>
            <p:cNvSpPr/>
            <p:nvPr/>
          </p:nvSpPr>
          <p:spPr>
            <a:xfrm>
              <a:off x="5849689" y="1368184"/>
              <a:ext cx="1145479" cy="666461"/>
            </a:xfrm>
            <a:custGeom>
              <a:avLst/>
              <a:gdLst>
                <a:gd name="connsiteX0" fmla="*/ 0 w 725546"/>
                <a:gd name="connsiteY0" fmla="*/ 216213 h 422136"/>
                <a:gd name="connsiteX1" fmla="*/ 364224 w 725546"/>
                <a:gd name="connsiteY1" fmla="*/ 0 h 422136"/>
                <a:gd name="connsiteX2" fmla="*/ 738078 w 725546"/>
                <a:gd name="connsiteY2" fmla="*/ 215817 h 422136"/>
                <a:gd name="connsiteX3" fmla="*/ 373854 w 725546"/>
                <a:gd name="connsiteY3" fmla="*/ 432030 h 422136"/>
              </a:gdLst>
              <a:ahLst/>
              <a:cxnLst>
                <a:cxn ang="0">
                  <a:pos x="connsiteX0" y="connsiteY0"/>
                </a:cxn>
                <a:cxn ang="0">
                  <a:pos x="connsiteX1" y="connsiteY1"/>
                </a:cxn>
                <a:cxn ang="0">
                  <a:pos x="connsiteX2" y="connsiteY2"/>
                </a:cxn>
                <a:cxn ang="0">
                  <a:pos x="connsiteX3" y="connsiteY3"/>
                </a:cxn>
              </a:cxnLst>
              <a:rect l="l" t="t" r="r" b="b"/>
              <a:pathLst>
                <a:path w="725546" h="422136">
                  <a:moveTo>
                    <a:pt x="0" y="216213"/>
                  </a:moveTo>
                  <a:lnTo>
                    <a:pt x="364224" y="0"/>
                  </a:lnTo>
                  <a:lnTo>
                    <a:pt x="738078" y="215817"/>
                  </a:lnTo>
                  <a:lnTo>
                    <a:pt x="373854" y="432030"/>
                  </a:lnTo>
                  <a:close/>
                </a:path>
              </a:pathLst>
            </a:custGeom>
            <a:solidFill>
              <a:srgbClr val="219DDB"/>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1524D184-2E4C-224E-9925-213A411FF98B}"/>
              </a:ext>
            </a:extLst>
          </p:cNvPr>
          <p:cNvGrpSpPr/>
          <p:nvPr/>
        </p:nvGrpSpPr>
        <p:grpSpPr>
          <a:xfrm>
            <a:off x="8895527" y="3466158"/>
            <a:ext cx="545569" cy="657714"/>
            <a:chOff x="5838027" y="1368184"/>
            <a:chExt cx="1187134" cy="1431157"/>
          </a:xfrm>
        </p:grpSpPr>
        <p:sp>
          <p:nvSpPr>
            <p:cNvPr id="14" name="Freeform: Shape 85">
              <a:extLst>
                <a:ext uri="{FF2B5EF4-FFF2-40B4-BE49-F238E27FC236}">
                  <a16:creationId xmlns:a16="http://schemas.microsoft.com/office/drawing/2014/main" id="{0E81D658-9031-4340-AD64-1E4CEEE24C58}"/>
                </a:ext>
              </a:extLst>
            </p:cNvPr>
            <p:cNvSpPr/>
            <p:nvPr/>
          </p:nvSpPr>
          <p:spPr>
            <a:xfrm>
              <a:off x="5838027" y="2112053"/>
              <a:ext cx="1187134" cy="687288"/>
            </a:xfrm>
            <a:custGeom>
              <a:avLst/>
              <a:gdLst>
                <a:gd name="connsiteX0" fmla="*/ 758526 w 751929"/>
                <a:gd name="connsiteY0" fmla="*/ 209485 h 435327"/>
                <a:gd name="connsiteX1" fmla="*/ 380318 w 751929"/>
                <a:gd name="connsiteY1" fmla="*/ 0 h 435327"/>
                <a:gd name="connsiteX2" fmla="*/ 0 w 751929"/>
                <a:gd name="connsiteY2" fmla="*/ 230592 h 435327"/>
                <a:gd name="connsiteX3" fmla="*/ 367522 w 751929"/>
                <a:gd name="connsiteY3" fmla="*/ 439813 h 435327"/>
                <a:gd name="connsiteX4" fmla="*/ 758526 w 751929"/>
                <a:gd name="connsiteY4" fmla="*/ 209485 h 4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29" h="435327">
                  <a:moveTo>
                    <a:pt x="758526" y="209485"/>
                  </a:moveTo>
                  <a:lnTo>
                    <a:pt x="380318" y="0"/>
                  </a:lnTo>
                  <a:lnTo>
                    <a:pt x="0" y="230592"/>
                  </a:lnTo>
                  <a:lnTo>
                    <a:pt x="367522" y="439813"/>
                  </a:lnTo>
                  <a:lnTo>
                    <a:pt x="758526" y="209485"/>
                  </a:lnTo>
                  <a:close/>
                </a:path>
              </a:pathLst>
            </a:custGeom>
            <a:solidFill>
              <a:srgbClr val="1F1D21">
                <a:alpha val="20000"/>
              </a:srgb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Shape 86">
              <a:extLst>
                <a:ext uri="{FF2B5EF4-FFF2-40B4-BE49-F238E27FC236}">
                  <a16:creationId xmlns:a16="http://schemas.microsoft.com/office/drawing/2014/main" id="{045A5D09-81EA-0741-8A52-6E41EC5D1A7C}"/>
                </a:ext>
              </a:extLst>
            </p:cNvPr>
            <p:cNvSpPr/>
            <p:nvPr/>
          </p:nvSpPr>
          <p:spPr>
            <a:xfrm>
              <a:off x="5847815" y="1700513"/>
              <a:ext cx="583153" cy="999691"/>
            </a:xfrm>
            <a:custGeom>
              <a:avLst/>
              <a:gdLst>
                <a:gd name="connsiteX0" fmla="*/ 375041 w 369369"/>
                <a:gd name="connsiteY0" fmla="*/ 215817 h 633204"/>
                <a:gd name="connsiteX1" fmla="*/ 373722 w 369369"/>
                <a:gd name="connsiteY1" fmla="*/ 645340 h 633204"/>
                <a:gd name="connsiteX2" fmla="*/ 0 w 369369"/>
                <a:gd name="connsiteY2" fmla="*/ 429523 h 633204"/>
                <a:gd name="connsiteX3" fmla="*/ 1187 w 369369"/>
                <a:gd name="connsiteY3" fmla="*/ 0 h 633204"/>
              </a:gdLst>
              <a:ahLst/>
              <a:cxnLst>
                <a:cxn ang="0">
                  <a:pos x="connsiteX0" y="connsiteY0"/>
                </a:cxn>
                <a:cxn ang="0">
                  <a:pos x="connsiteX1" y="connsiteY1"/>
                </a:cxn>
                <a:cxn ang="0">
                  <a:pos x="connsiteX2" y="connsiteY2"/>
                </a:cxn>
                <a:cxn ang="0">
                  <a:pos x="connsiteX3" y="connsiteY3"/>
                </a:cxn>
              </a:cxnLst>
              <a:rect l="l" t="t" r="r" b="b"/>
              <a:pathLst>
                <a:path w="369369" h="633204">
                  <a:moveTo>
                    <a:pt x="375041" y="215817"/>
                  </a:moveTo>
                  <a:lnTo>
                    <a:pt x="373722" y="645340"/>
                  </a:lnTo>
                  <a:lnTo>
                    <a:pt x="0" y="429523"/>
                  </a:lnTo>
                  <a:lnTo>
                    <a:pt x="1187" y="0"/>
                  </a:lnTo>
                  <a:close/>
                </a:path>
              </a:pathLst>
            </a:custGeom>
            <a:solidFill>
              <a:srgbClr val="0078D4"/>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Shape 87">
              <a:extLst>
                <a:ext uri="{FF2B5EF4-FFF2-40B4-BE49-F238E27FC236}">
                  <a16:creationId xmlns:a16="http://schemas.microsoft.com/office/drawing/2014/main" id="{2E081A05-0E58-8F41-BBDA-374420137304}"/>
                </a:ext>
              </a:extLst>
            </p:cNvPr>
            <p:cNvSpPr/>
            <p:nvPr/>
          </p:nvSpPr>
          <p:spPr>
            <a:xfrm>
              <a:off x="6437841" y="1699888"/>
              <a:ext cx="562326" cy="999691"/>
            </a:xfrm>
            <a:custGeom>
              <a:avLst/>
              <a:gdLst>
                <a:gd name="connsiteX0" fmla="*/ 1319 w 356177"/>
                <a:gd name="connsiteY0" fmla="*/ 216213 h 633204"/>
                <a:gd name="connsiteX1" fmla="*/ 365543 w 356177"/>
                <a:gd name="connsiteY1" fmla="*/ 0 h 633204"/>
                <a:gd name="connsiteX2" fmla="*/ 364356 w 356177"/>
                <a:gd name="connsiteY2" fmla="*/ 429523 h 633204"/>
                <a:gd name="connsiteX3" fmla="*/ 0 w 356177"/>
                <a:gd name="connsiteY3" fmla="*/ 645736 h 633204"/>
              </a:gdLst>
              <a:ahLst/>
              <a:cxnLst>
                <a:cxn ang="0">
                  <a:pos x="connsiteX0" y="connsiteY0"/>
                </a:cxn>
                <a:cxn ang="0">
                  <a:pos x="connsiteX1" y="connsiteY1"/>
                </a:cxn>
                <a:cxn ang="0">
                  <a:pos x="connsiteX2" y="connsiteY2"/>
                </a:cxn>
                <a:cxn ang="0">
                  <a:pos x="connsiteX3" y="connsiteY3"/>
                </a:cxn>
              </a:cxnLst>
              <a:rect l="l" t="t" r="r" b="b"/>
              <a:pathLst>
                <a:path w="356177" h="633204">
                  <a:moveTo>
                    <a:pt x="1319" y="216213"/>
                  </a:moveTo>
                  <a:lnTo>
                    <a:pt x="365543" y="0"/>
                  </a:lnTo>
                  <a:lnTo>
                    <a:pt x="364356" y="429523"/>
                  </a:lnTo>
                  <a:lnTo>
                    <a:pt x="0" y="645736"/>
                  </a:lnTo>
                  <a:close/>
                </a:path>
              </a:pathLst>
            </a:custGeom>
            <a:solidFill>
              <a:srgbClr val="156AB3"/>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Shape 88">
              <a:extLst>
                <a:ext uri="{FF2B5EF4-FFF2-40B4-BE49-F238E27FC236}">
                  <a16:creationId xmlns:a16="http://schemas.microsoft.com/office/drawing/2014/main" id="{F45968CB-DE69-954F-9C74-14BC1B7B00ED}"/>
                </a:ext>
              </a:extLst>
            </p:cNvPr>
            <p:cNvSpPr/>
            <p:nvPr/>
          </p:nvSpPr>
          <p:spPr>
            <a:xfrm>
              <a:off x="5849689" y="1368184"/>
              <a:ext cx="1145479" cy="666461"/>
            </a:xfrm>
            <a:custGeom>
              <a:avLst/>
              <a:gdLst>
                <a:gd name="connsiteX0" fmla="*/ 0 w 725546"/>
                <a:gd name="connsiteY0" fmla="*/ 216213 h 422136"/>
                <a:gd name="connsiteX1" fmla="*/ 364224 w 725546"/>
                <a:gd name="connsiteY1" fmla="*/ 0 h 422136"/>
                <a:gd name="connsiteX2" fmla="*/ 738078 w 725546"/>
                <a:gd name="connsiteY2" fmla="*/ 215817 h 422136"/>
                <a:gd name="connsiteX3" fmla="*/ 373854 w 725546"/>
                <a:gd name="connsiteY3" fmla="*/ 432030 h 422136"/>
              </a:gdLst>
              <a:ahLst/>
              <a:cxnLst>
                <a:cxn ang="0">
                  <a:pos x="connsiteX0" y="connsiteY0"/>
                </a:cxn>
                <a:cxn ang="0">
                  <a:pos x="connsiteX1" y="connsiteY1"/>
                </a:cxn>
                <a:cxn ang="0">
                  <a:pos x="connsiteX2" y="connsiteY2"/>
                </a:cxn>
                <a:cxn ang="0">
                  <a:pos x="connsiteX3" y="connsiteY3"/>
                </a:cxn>
              </a:cxnLst>
              <a:rect l="l" t="t" r="r" b="b"/>
              <a:pathLst>
                <a:path w="725546" h="422136">
                  <a:moveTo>
                    <a:pt x="0" y="216213"/>
                  </a:moveTo>
                  <a:lnTo>
                    <a:pt x="364224" y="0"/>
                  </a:lnTo>
                  <a:lnTo>
                    <a:pt x="738078" y="215817"/>
                  </a:lnTo>
                  <a:lnTo>
                    <a:pt x="373854" y="432030"/>
                  </a:lnTo>
                  <a:close/>
                </a:path>
              </a:pathLst>
            </a:custGeom>
            <a:solidFill>
              <a:srgbClr val="219DDB"/>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8" name="Title 1">
            <a:extLst>
              <a:ext uri="{FF2B5EF4-FFF2-40B4-BE49-F238E27FC236}">
                <a16:creationId xmlns:a16="http://schemas.microsoft.com/office/drawing/2014/main" id="{4C5CF1A2-333F-1149-82A3-30E20686C0AC}"/>
              </a:ext>
            </a:extLst>
          </p:cNvPr>
          <p:cNvSpPr txBox="1">
            <a:spLocks/>
          </p:cNvSpPr>
          <p:nvPr/>
        </p:nvSpPr>
        <p:spPr>
          <a:xfrm>
            <a:off x="9049830" y="1590269"/>
            <a:ext cx="1702528" cy="219740"/>
          </a:xfrm>
          <a:prstGeom prst="rect">
            <a:avLst/>
          </a:prstGeom>
          <a:solidFill>
            <a:srgbClr val="243A5E"/>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1428" b="0" i="0" u="none" strike="noStrike" kern="1200" cap="none" spc="0" normalizeH="0" baseline="0" noProof="0">
                <a:ln w="3175">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Kubernetes cluster</a:t>
            </a:r>
          </a:p>
        </p:txBody>
      </p:sp>
      <p:grpSp>
        <p:nvGrpSpPr>
          <p:cNvPr id="19" name="Group 18">
            <a:extLst>
              <a:ext uri="{FF2B5EF4-FFF2-40B4-BE49-F238E27FC236}">
                <a16:creationId xmlns:a16="http://schemas.microsoft.com/office/drawing/2014/main" id="{0087CAE3-4CDE-4244-9AEA-2727EE7DFD6F}"/>
              </a:ext>
            </a:extLst>
          </p:cNvPr>
          <p:cNvGrpSpPr/>
          <p:nvPr/>
        </p:nvGrpSpPr>
        <p:grpSpPr>
          <a:xfrm>
            <a:off x="10419145" y="2306317"/>
            <a:ext cx="545569" cy="657714"/>
            <a:chOff x="5838027" y="1368184"/>
            <a:chExt cx="1187134" cy="1431157"/>
          </a:xfrm>
        </p:grpSpPr>
        <p:sp>
          <p:nvSpPr>
            <p:cNvPr id="20" name="Freeform: Shape 16">
              <a:extLst>
                <a:ext uri="{FF2B5EF4-FFF2-40B4-BE49-F238E27FC236}">
                  <a16:creationId xmlns:a16="http://schemas.microsoft.com/office/drawing/2014/main" id="{96E49066-0DCE-034A-A31B-EE7CADF8C175}"/>
                </a:ext>
              </a:extLst>
            </p:cNvPr>
            <p:cNvSpPr/>
            <p:nvPr/>
          </p:nvSpPr>
          <p:spPr>
            <a:xfrm>
              <a:off x="5838027" y="2112053"/>
              <a:ext cx="1187134" cy="687288"/>
            </a:xfrm>
            <a:custGeom>
              <a:avLst/>
              <a:gdLst>
                <a:gd name="connsiteX0" fmla="*/ 758526 w 751929"/>
                <a:gd name="connsiteY0" fmla="*/ 209485 h 435327"/>
                <a:gd name="connsiteX1" fmla="*/ 380318 w 751929"/>
                <a:gd name="connsiteY1" fmla="*/ 0 h 435327"/>
                <a:gd name="connsiteX2" fmla="*/ 0 w 751929"/>
                <a:gd name="connsiteY2" fmla="*/ 230592 h 435327"/>
                <a:gd name="connsiteX3" fmla="*/ 367522 w 751929"/>
                <a:gd name="connsiteY3" fmla="*/ 439813 h 435327"/>
                <a:gd name="connsiteX4" fmla="*/ 758526 w 751929"/>
                <a:gd name="connsiteY4" fmla="*/ 209485 h 4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29" h="435327">
                  <a:moveTo>
                    <a:pt x="758526" y="209485"/>
                  </a:moveTo>
                  <a:lnTo>
                    <a:pt x="380318" y="0"/>
                  </a:lnTo>
                  <a:lnTo>
                    <a:pt x="0" y="230592"/>
                  </a:lnTo>
                  <a:lnTo>
                    <a:pt x="367522" y="439813"/>
                  </a:lnTo>
                  <a:lnTo>
                    <a:pt x="758526" y="209485"/>
                  </a:lnTo>
                  <a:close/>
                </a:path>
              </a:pathLst>
            </a:custGeom>
            <a:solidFill>
              <a:srgbClr val="1F1D21">
                <a:alpha val="20000"/>
              </a:srgb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17">
              <a:extLst>
                <a:ext uri="{FF2B5EF4-FFF2-40B4-BE49-F238E27FC236}">
                  <a16:creationId xmlns:a16="http://schemas.microsoft.com/office/drawing/2014/main" id="{CFBED69F-E062-7842-AB02-0B20FBE809EC}"/>
                </a:ext>
              </a:extLst>
            </p:cNvPr>
            <p:cNvSpPr/>
            <p:nvPr/>
          </p:nvSpPr>
          <p:spPr>
            <a:xfrm>
              <a:off x="5847815" y="1700513"/>
              <a:ext cx="583153" cy="999691"/>
            </a:xfrm>
            <a:custGeom>
              <a:avLst/>
              <a:gdLst>
                <a:gd name="connsiteX0" fmla="*/ 375041 w 369369"/>
                <a:gd name="connsiteY0" fmla="*/ 215817 h 633204"/>
                <a:gd name="connsiteX1" fmla="*/ 373722 w 369369"/>
                <a:gd name="connsiteY1" fmla="*/ 645340 h 633204"/>
                <a:gd name="connsiteX2" fmla="*/ 0 w 369369"/>
                <a:gd name="connsiteY2" fmla="*/ 429523 h 633204"/>
                <a:gd name="connsiteX3" fmla="*/ 1187 w 369369"/>
                <a:gd name="connsiteY3" fmla="*/ 0 h 633204"/>
              </a:gdLst>
              <a:ahLst/>
              <a:cxnLst>
                <a:cxn ang="0">
                  <a:pos x="connsiteX0" y="connsiteY0"/>
                </a:cxn>
                <a:cxn ang="0">
                  <a:pos x="connsiteX1" y="connsiteY1"/>
                </a:cxn>
                <a:cxn ang="0">
                  <a:pos x="connsiteX2" y="connsiteY2"/>
                </a:cxn>
                <a:cxn ang="0">
                  <a:pos x="connsiteX3" y="connsiteY3"/>
                </a:cxn>
              </a:cxnLst>
              <a:rect l="l" t="t" r="r" b="b"/>
              <a:pathLst>
                <a:path w="369369" h="633204">
                  <a:moveTo>
                    <a:pt x="375041" y="215817"/>
                  </a:moveTo>
                  <a:lnTo>
                    <a:pt x="373722" y="645340"/>
                  </a:lnTo>
                  <a:lnTo>
                    <a:pt x="0" y="429523"/>
                  </a:lnTo>
                  <a:lnTo>
                    <a:pt x="1187" y="0"/>
                  </a:lnTo>
                  <a:close/>
                </a:path>
              </a:pathLst>
            </a:custGeom>
            <a:solidFill>
              <a:srgbClr val="0078D4"/>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18">
              <a:extLst>
                <a:ext uri="{FF2B5EF4-FFF2-40B4-BE49-F238E27FC236}">
                  <a16:creationId xmlns:a16="http://schemas.microsoft.com/office/drawing/2014/main" id="{D8724FC6-4E77-D447-89AB-D7CC65A6CFBA}"/>
                </a:ext>
              </a:extLst>
            </p:cNvPr>
            <p:cNvSpPr/>
            <p:nvPr/>
          </p:nvSpPr>
          <p:spPr>
            <a:xfrm>
              <a:off x="6437841" y="1699888"/>
              <a:ext cx="562326" cy="999691"/>
            </a:xfrm>
            <a:custGeom>
              <a:avLst/>
              <a:gdLst>
                <a:gd name="connsiteX0" fmla="*/ 1319 w 356177"/>
                <a:gd name="connsiteY0" fmla="*/ 216213 h 633204"/>
                <a:gd name="connsiteX1" fmla="*/ 365543 w 356177"/>
                <a:gd name="connsiteY1" fmla="*/ 0 h 633204"/>
                <a:gd name="connsiteX2" fmla="*/ 364356 w 356177"/>
                <a:gd name="connsiteY2" fmla="*/ 429523 h 633204"/>
                <a:gd name="connsiteX3" fmla="*/ 0 w 356177"/>
                <a:gd name="connsiteY3" fmla="*/ 645736 h 633204"/>
              </a:gdLst>
              <a:ahLst/>
              <a:cxnLst>
                <a:cxn ang="0">
                  <a:pos x="connsiteX0" y="connsiteY0"/>
                </a:cxn>
                <a:cxn ang="0">
                  <a:pos x="connsiteX1" y="connsiteY1"/>
                </a:cxn>
                <a:cxn ang="0">
                  <a:pos x="connsiteX2" y="connsiteY2"/>
                </a:cxn>
                <a:cxn ang="0">
                  <a:pos x="connsiteX3" y="connsiteY3"/>
                </a:cxn>
              </a:cxnLst>
              <a:rect l="l" t="t" r="r" b="b"/>
              <a:pathLst>
                <a:path w="356177" h="633204">
                  <a:moveTo>
                    <a:pt x="1319" y="216213"/>
                  </a:moveTo>
                  <a:lnTo>
                    <a:pt x="365543" y="0"/>
                  </a:lnTo>
                  <a:lnTo>
                    <a:pt x="364356" y="429523"/>
                  </a:lnTo>
                  <a:lnTo>
                    <a:pt x="0" y="645736"/>
                  </a:lnTo>
                  <a:close/>
                </a:path>
              </a:pathLst>
            </a:custGeom>
            <a:solidFill>
              <a:srgbClr val="156AB3"/>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19">
              <a:extLst>
                <a:ext uri="{FF2B5EF4-FFF2-40B4-BE49-F238E27FC236}">
                  <a16:creationId xmlns:a16="http://schemas.microsoft.com/office/drawing/2014/main" id="{68A87256-6643-FA48-A6B2-792FE5968E79}"/>
                </a:ext>
              </a:extLst>
            </p:cNvPr>
            <p:cNvSpPr/>
            <p:nvPr/>
          </p:nvSpPr>
          <p:spPr>
            <a:xfrm>
              <a:off x="5849689" y="1368184"/>
              <a:ext cx="1145479" cy="666461"/>
            </a:xfrm>
            <a:custGeom>
              <a:avLst/>
              <a:gdLst>
                <a:gd name="connsiteX0" fmla="*/ 0 w 725546"/>
                <a:gd name="connsiteY0" fmla="*/ 216213 h 422136"/>
                <a:gd name="connsiteX1" fmla="*/ 364224 w 725546"/>
                <a:gd name="connsiteY1" fmla="*/ 0 h 422136"/>
                <a:gd name="connsiteX2" fmla="*/ 738078 w 725546"/>
                <a:gd name="connsiteY2" fmla="*/ 215817 h 422136"/>
                <a:gd name="connsiteX3" fmla="*/ 373854 w 725546"/>
                <a:gd name="connsiteY3" fmla="*/ 432030 h 422136"/>
              </a:gdLst>
              <a:ahLst/>
              <a:cxnLst>
                <a:cxn ang="0">
                  <a:pos x="connsiteX0" y="connsiteY0"/>
                </a:cxn>
                <a:cxn ang="0">
                  <a:pos x="connsiteX1" y="connsiteY1"/>
                </a:cxn>
                <a:cxn ang="0">
                  <a:pos x="connsiteX2" y="connsiteY2"/>
                </a:cxn>
                <a:cxn ang="0">
                  <a:pos x="connsiteX3" y="connsiteY3"/>
                </a:cxn>
              </a:cxnLst>
              <a:rect l="l" t="t" r="r" b="b"/>
              <a:pathLst>
                <a:path w="725546" h="422136">
                  <a:moveTo>
                    <a:pt x="0" y="216213"/>
                  </a:moveTo>
                  <a:lnTo>
                    <a:pt x="364224" y="0"/>
                  </a:lnTo>
                  <a:lnTo>
                    <a:pt x="738078" y="215817"/>
                  </a:lnTo>
                  <a:lnTo>
                    <a:pt x="373854" y="432030"/>
                  </a:lnTo>
                  <a:close/>
                </a:path>
              </a:pathLst>
            </a:custGeom>
            <a:solidFill>
              <a:srgbClr val="219DDB"/>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B911CABB-7896-7642-98E9-6DFB15E8ED2B}"/>
              </a:ext>
            </a:extLst>
          </p:cNvPr>
          <p:cNvGrpSpPr/>
          <p:nvPr/>
        </p:nvGrpSpPr>
        <p:grpSpPr>
          <a:xfrm>
            <a:off x="10415149" y="3450767"/>
            <a:ext cx="545569" cy="657714"/>
            <a:chOff x="5838027" y="1368184"/>
            <a:chExt cx="1187134" cy="1431157"/>
          </a:xfrm>
        </p:grpSpPr>
        <p:sp>
          <p:nvSpPr>
            <p:cNvPr id="25" name="Freeform: Shape 16">
              <a:extLst>
                <a:ext uri="{FF2B5EF4-FFF2-40B4-BE49-F238E27FC236}">
                  <a16:creationId xmlns:a16="http://schemas.microsoft.com/office/drawing/2014/main" id="{3DEFAD96-C6AD-B641-9C2B-2C97B23BF977}"/>
                </a:ext>
              </a:extLst>
            </p:cNvPr>
            <p:cNvSpPr/>
            <p:nvPr/>
          </p:nvSpPr>
          <p:spPr>
            <a:xfrm>
              <a:off x="5838027" y="2112053"/>
              <a:ext cx="1187134" cy="687288"/>
            </a:xfrm>
            <a:custGeom>
              <a:avLst/>
              <a:gdLst>
                <a:gd name="connsiteX0" fmla="*/ 758526 w 751929"/>
                <a:gd name="connsiteY0" fmla="*/ 209485 h 435327"/>
                <a:gd name="connsiteX1" fmla="*/ 380318 w 751929"/>
                <a:gd name="connsiteY1" fmla="*/ 0 h 435327"/>
                <a:gd name="connsiteX2" fmla="*/ 0 w 751929"/>
                <a:gd name="connsiteY2" fmla="*/ 230592 h 435327"/>
                <a:gd name="connsiteX3" fmla="*/ 367522 w 751929"/>
                <a:gd name="connsiteY3" fmla="*/ 439813 h 435327"/>
                <a:gd name="connsiteX4" fmla="*/ 758526 w 751929"/>
                <a:gd name="connsiteY4" fmla="*/ 209485 h 435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29" h="435327">
                  <a:moveTo>
                    <a:pt x="758526" y="209485"/>
                  </a:moveTo>
                  <a:lnTo>
                    <a:pt x="380318" y="0"/>
                  </a:lnTo>
                  <a:lnTo>
                    <a:pt x="0" y="230592"/>
                  </a:lnTo>
                  <a:lnTo>
                    <a:pt x="367522" y="439813"/>
                  </a:lnTo>
                  <a:lnTo>
                    <a:pt x="758526" y="209485"/>
                  </a:lnTo>
                  <a:close/>
                </a:path>
              </a:pathLst>
            </a:custGeom>
            <a:solidFill>
              <a:srgbClr val="1F1D21">
                <a:alpha val="20000"/>
              </a:srgbClr>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17">
              <a:extLst>
                <a:ext uri="{FF2B5EF4-FFF2-40B4-BE49-F238E27FC236}">
                  <a16:creationId xmlns:a16="http://schemas.microsoft.com/office/drawing/2014/main" id="{5E96AC97-EA4B-1340-8E93-EC18E7EC3463}"/>
                </a:ext>
              </a:extLst>
            </p:cNvPr>
            <p:cNvSpPr/>
            <p:nvPr/>
          </p:nvSpPr>
          <p:spPr>
            <a:xfrm>
              <a:off x="5847815" y="1700513"/>
              <a:ext cx="583153" cy="999691"/>
            </a:xfrm>
            <a:custGeom>
              <a:avLst/>
              <a:gdLst>
                <a:gd name="connsiteX0" fmla="*/ 375041 w 369369"/>
                <a:gd name="connsiteY0" fmla="*/ 215817 h 633204"/>
                <a:gd name="connsiteX1" fmla="*/ 373722 w 369369"/>
                <a:gd name="connsiteY1" fmla="*/ 645340 h 633204"/>
                <a:gd name="connsiteX2" fmla="*/ 0 w 369369"/>
                <a:gd name="connsiteY2" fmla="*/ 429523 h 633204"/>
                <a:gd name="connsiteX3" fmla="*/ 1187 w 369369"/>
                <a:gd name="connsiteY3" fmla="*/ 0 h 633204"/>
              </a:gdLst>
              <a:ahLst/>
              <a:cxnLst>
                <a:cxn ang="0">
                  <a:pos x="connsiteX0" y="connsiteY0"/>
                </a:cxn>
                <a:cxn ang="0">
                  <a:pos x="connsiteX1" y="connsiteY1"/>
                </a:cxn>
                <a:cxn ang="0">
                  <a:pos x="connsiteX2" y="connsiteY2"/>
                </a:cxn>
                <a:cxn ang="0">
                  <a:pos x="connsiteX3" y="connsiteY3"/>
                </a:cxn>
              </a:cxnLst>
              <a:rect l="l" t="t" r="r" b="b"/>
              <a:pathLst>
                <a:path w="369369" h="633204">
                  <a:moveTo>
                    <a:pt x="375041" y="215817"/>
                  </a:moveTo>
                  <a:lnTo>
                    <a:pt x="373722" y="645340"/>
                  </a:lnTo>
                  <a:lnTo>
                    <a:pt x="0" y="429523"/>
                  </a:lnTo>
                  <a:lnTo>
                    <a:pt x="1187" y="0"/>
                  </a:lnTo>
                  <a:close/>
                </a:path>
              </a:pathLst>
            </a:custGeom>
            <a:solidFill>
              <a:srgbClr val="0078D4"/>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18">
              <a:extLst>
                <a:ext uri="{FF2B5EF4-FFF2-40B4-BE49-F238E27FC236}">
                  <a16:creationId xmlns:a16="http://schemas.microsoft.com/office/drawing/2014/main" id="{3F1C862C-4CDD-4A4B-B20F-583730A29D61}"/>
                </a:ext>
              </a:extLst>
            </p:cNvPr>
            <p:cNvSpPr/>
            <p:nvPr/>
          </p:nvSpPr>
          <p:spPr>
            <a:xfrm>
              <a:off x="6437841" y="1699888"/>
              <a:ext cx="562326" cy="999691"/>
            </a:xfrm>
            <a:custGeom>
              <a:avLst/>
              <a:gdLst>
                <a:gd name="connsiteX0" fmla="*/ 1319 w 356177"/>
                <a:gd name="connsiteY0" fmla="*/ 216213 h 633204"/>
                <a:gd name="connsiteX1" fmla="*/ 365543 w 356177"/>
                <a:gd name="connsiteY1" fmla="*/ 0 h 633204"/>
                <a:gd name="connsiteX2" fmla="*/ 364356 w 356177"/>
                <a:gd name="connsiteY2" fmla="*/ 429523 h 633204"/>
                <a:gd name="connsiteX3" fmla="*/ 0 w 356177"/>
                <a:gd name="connsiteY3" fmla="*/ 645736 h 633204"/>
              </a:gdLst>
              <a:ahLst/>
              <a:cxnLst>
                <a:cxn ang="0">
                  <a:pos x="connsiteX0" y="connsiteY0"/>
                </a:cxn>
                <a:cxn ang="0">
                  <a:pos x="connsiteX1" y="connsiteY1"/>
                </a:cxn>
                <a:cxn ang="0">
                  <a:pos x="connsiteX2" y="connsiteY2"/>
                </a:cxn>
                <a:cxn ang="0">
                  <a:pos x="connsiteX3" y="connsiteY3"/>
                </a:cxn>
              </a:cxnLst>
              <a:rect l="l" t="t" r="r" b="b"/>
              <a:pathLst>
                <a:path w="356177" h="633204">
                  <a:moveTo>
                    <a:pt x="1319" y="216213"/>
                  </a:moveTo>
                  <a:lnTo>
                    <a:pt x="365543" y="0"/>
                  </a:lnTo>
                  <a:lnTo>
                    <a:pt x="364356" y="429523"/>
                  </a:lnTo>
                  <a:lnTo>
                    <a:pt x="0" y="645736"/>
                  </a:lnTo>
                  <a:close/>
                </a:path>
              </a:pathLst>
            </a:custGeom>
            <a:solidFill>
              <a:srgbClr val="156AB3"/>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19">
              <a:extLst>
                <a:ext uri="{FF2B5EF4-FFF2-40B4-BE49-F238E27FC236}">
                  <a16:creationId xmlns:a16="http://schemas.microsoft.com/office/drawing/2014/main" id="{0FE277C8-375F-6F41-9801-05ED09EA4538}"/>
                </a:ext>
              </a:extLst>
            </p:cNvPr>
            <p:cNvSpPr/>
            <p:nvPr/>
          </p:nvSpPr>
          <p:spPr>
            <a:xfrm>
              <a:off x="5849689" y="1368184"/>
              <a:ext cx="1145479" cy="666461"/>
            </a:xfrm>
            <a:custGeom>
              <a:avLst/>
              <a:gdLst>
                <a:gd name="connsiteX0" fmla="*/ 0 w 725546"/>
                <a:gd name="connsiteY0" fmla="*/ 216213 h 422136"/>
                <a:gd name="connsiteX1" fmla="*/ 364224 w 725546"/>
                <a:gd name="connsiteY1" fmla="*/ 0 h 422136"/>
                <a:gd name="connsiteX2" fmla="*/ 738078 w 725546"/>
                <a:gd name="connsiteY2" fmla="*/ 215817 h 422136"/>
                <a:gd name="connsiteX3" fmla="*/ 373854 w 725546"/>
                <a:gd name="connsiteY3" fmla="*/ 432030 h 422136"/>
              </a:gdLst>
              <a:ahLst/>
              <a:cxnLst>
                <a:cxn ang="0">
                  <a:pos x="connsiteX0" y="connsiteY0"/>
                </a:cxn>
                <a:cxn ang="0">
                  <a:pos x="connsiteX1" y="connsiteY1"/>
                </a:cxn>
                <a:cxn ang="0">
                  <a:pos x="connsiteX2" y="connsiteY2"/>
                </a:cxn>
                <a:cxn ang="0">
                  <a:pos x="connsiteX3" y="connsiteY3"/>
                </a:cxn>
              </a:cxnLst>
              <a:rect l="l" t="t" r="r" b="b"/>
              <a:pathLst>
                <a:path w="725546" h="422136">
                  <a:moveTo>
                    <a:pt x="0" y="216213"/>
                  </a:moveTo>
                  <a:lnTo>
                    <a:pt x="364224" y="0"/>
                  </a:lnTo>
                  <a:lnTo>
                    <a:pt x="738078" y="215817"/>
                  </a:lnTo>
                  <a:lnTo>
                    <a:pt x="373854" y="432030"/>
                  </a:lnTo>
                  <a:close/>
                </a:path>
              </a:pathLst>
            </a:custGeom>
            <a:solidFill>
              <a:srgbClr val="219DDB"/>
            </a:solidFill>
            <a:ln w="131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3" name="Straight Arrow Connector 2">
            <a:extLst>
              <a:ext uri="{FF2B5EF4-FFF2-40B4-BE49-F238E27FC236}">
                <a16:creationId xmlns:a16="http://schemas.microsoft.com/office/drawing/2014/main" id="{AD4B2086-EB2D-1541-8EE3-AF3331A8378A}"/>
              </a:ext>
            </a:extLst>
          </p:cNvPr>
          <p:cNvCxnSpPr/>
          <p:nvPr/>
        </p:nvCxnSpPr>
        <p:spPr>
          <a:xfrm>
            <a:off x="9438226" y="2612601"/>
            <a:ext cx="97692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3F5604F-B1A0-174F-9EBD-D706329D4B5F}"/>
              </a:ext>
            </a:extLst>
          </p:cNvPr>
          <p:cNvCxnSpPr>
            <a:cxnSpLocks/>
            <a:stCxn id="10" idx="3"/>
          </p:cNvCxnSpPr>
          <p:nvPr/>
        </p:nvCxnSpPr>
        <p:spPr>
          <a:xfrm>
            <a:off x="9168312" y="2914276"/>
            <a:ext cx="0" cy="24630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F3ED9443-35D0-5D45-A08C-54B06AA67E01}"/>
              </a:ext>
            </a:extLst>
          </p:cNvPr>
          <p:cNvPicPr>
            <a:picLocks noChangeAspect="1"/>
          </p:cNvPicPr>
          <p:nvPr/>
        </p:nvPicPr>
        <p:blipFill rotWithShape="1">
          <a:blip r:embed="rId3"/>
          <a:srcRect l="32199" t="19838" r="30052" b="43602"/>
          <a:stretch/>
        </p:blipFill>
        <p:spPr>
          <a:xfrm>
            <a:off x="9741731" y="2394227"/>
            <a:ext cx="461164" cy="472322"/>
          </a:xfrm>
          <a:prstGeom prst="rect">
            <a:avLst/>
          </a:prstGeom>
        </p:spPr>
      </p:pic>
      <p:pic>
        <p:nvPicPr>
          <p:cNvPr id="34" name="Picture 33">
            <a:extLst>
              <a:ext uri="{FF2B5EF4-FFF2-40B4-BE49-F238E27FC236}">
                <a16:creationId xmlns:a16="http://schemas.microsoft.com/office/drawing/2014/main" id="{CE927F0E-FD72-D640-B5E9-311CFCCF0276}"/>
              </a:ext>
            </a:extLst>
          </p:cNvPr>
          <p:cNvPicPr>
            <a:picLocks noChangeAspect="1"/>
          </p:cNvPicPr>
          <p:nvPr/>
        </p:nvPicPr>
        <p:blipFill rotWithShape="1">
          <a:blip r:embed="rId4"/>
          <a:srcRect l="27557" t="28358" r="44873" b="44928"/>
          <a:stretch/>
        </p:blipFill>
        <p:spPr>
          <a:xfrm>
            <a:off x="8952141" y="3047958"/>
            <a:ext cx="431765" cy="394757"/>
          </a:xfrm>
          <a:prstGeom prst="rect">
            <a:avLst/>
          </a:prstGeom>
        </p:spPr>
      </p:pic>
      <p:sp>
        <p:nvSpPr>
          <p:cNvPr id="30" name="Text Placeholder 3">
            <a:extLst>
              <a:ext uri="{FF2B5EF4-FFF2-40B4-BE49-F238E27FC236}">
                <a16:creationId xmlns:a16="http://schemas.microsoft.com/office/drawing/2014/main" id="{09A2EB72-C820-CF42-8875-6BE3CE332308}"/>
              </a:ext>
            </a:extLst>
          </p:cNvPr>
          <p:cNvSpPr txBox="1">
            <a:spLocks/>
          </p:cNvSpPr>
          <p:nvPr/>
        </p:nvSpPr>
        <p:spPr>
          <a:xfrm>
            <a:off x="365761" y="2253200"/>
            <a:ext cx="10622030" cy="65241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000" b="1" i="0" kern="1200" spc="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Kubernetes Network Policy</a:t>
            </a:r>
            <a:endParaRPr kumimoji="0" lang="en-US" sz="4000" b="1" i="0" u="none" strike="noStrike" kern="1200" cap="none" spc="0" normalizeH="0" baseline="0" noProof="0" dirty="0">
              <a:ln>
                <a:noFill/>
              </a:ln>
              <a:solidFill>
                <a:srgbClr val="0078D3"/>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3618138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up)">
                                      <p:cBhvr>
                                        <p:cTn id="15" dur="500"/>
                                        <p:tgtEl>
                                          <p:spTgt spid="3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E6AE48-80DB-2F45-B65C-C6C12942B29F}"/>
              </a:ext>
            </a:extLst>
          </p:cNvPr>
          <p:cNvSpPr>
            <a:spLocks noGrp="1"/>
          </p:cNvSpPr>
          <p:nvPr>
            <p:ph idx="1"/>
          </p:nvPr>
        </p:nvSpPr>
        <p:spPr>
          <a:xfrm>
            <a:off x="548640" y="1790163"/>
            <a:ext cx="10805160" cy="4386800"/>
          </a:xfrm>
        </p:spPr>
        <p:txBody>
          <a:bodyPr/>
          <a:lstStyle/>
          <a:p>
            <a:r>
              <a:rPr lang="en-US"/>
              <a:t>Azure Network Security Groups and FW</a:t>
            </a:r>
          </a:p>
          <a:p>
            <a:pPr lvl="1"/>
            <a:r>
              <a:rPr lang="en-US"/>
              <a:t>Use it to filter North-South traffic, that is, traffic entering and leaving your cluster subnet</a:t>
            </a:r>
          </a:p>
          <a:p>
            <a:pPr lvl="1"/>
            <a:endParaRPr lang="en-US"/>
          </a:p>
          <a:p>
            <a:r>
              <a:rPr lang="en-US"/>
              <a:t>Kubernetes Network Policies</a:t>
            </a:r>
          </a:p>
          <a:p>
            <a:pPr lvl="1"/>
            <a:r>
              <a:rPr lang="en-US"/>
              <a:t>Use it to filter East-West traffic, that is, traffic between pods in your cluster </a:t>
            </a:r>
          </a:p>
          <a:p>
            <a:pPr lvl="1"/>
            <a:endParaRPr lang="en-US"/>
          </a:p>
        </p:txBody>
      </p:sp>
      <p:sp>
        <p:nvSpPr>
          <p:cNvPr id="4" name="Text Placeholder 3">
            <a:extLst>
              <a:ext uri="{FF2B5EF4-FFF2-40B4-BE49-F238E27FC236}">
                <a16:creationId xmlns:a16="http://schemas.microsoft.com/office/drawing/2014/main" id="{A0CAC135-0ABD-844B-ACEB-CBB453BC0D17}"/>
              </a:ext>
            </a:extLst>
          </p:cNvPr>
          <p:cNvSpPr txBox="1">
            <a:spLocks/>
          </p:cNvSpPr>
          <p:nvPr/>
        </p:nvSpPr>
        <p:spPr>
          <a:xfrm>
            <a:off x="365761" y="409302"/>
            <a:ext cx="11656350" cy="65241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000" b="1" i="0" kern="1200" spc="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1"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When to use Azure NSG/FW vs. Kubernetes Network policy</a:t>
            </a:r>
            <a:endParaRPr kumimoji="0" lang="en-US" sz="3200" b="1" i="0" u="none" strike="noStrike" kern="1200" cap="none" spc="0" normalizeH="0" baseline="0" noProof="0" dirty="0">
              <a:ln>
                <a:noFill/>
              </a:ln>
              <a:solidFill>
                <a:srgbClr val="0078D3"/>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1321550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A4204D1-647B-C04E-B6BB-C2D0E8C7A2F3}"/>
              </a:ext>
            </a:extLst>
          </p:cNvPr>
          <p:cNvSpPr>
            <a:spLocks noGrp="1"/>
          </p:cNvSpPr>
          <p:nvPr>
            <p:ph type="body" sz="quarter" idx="12"/>
          </p:nvPr>
        </p:nvSpPr>
        <p:spPr/>
        <p:txBody>
          <a:bodyPr/>
          <a:lstStyle/>
          <a:p>
            <a:r>
              <a:rPr lang="en-US" dirty="0">
                <a:solidFill>
                  <a:schemeClr val="accent1"/>
                </a:solidFill>
              </a:rPr>
              <a:t>Contents</a:t>
            </a:r>
          </a:p>
        </p:txBody>
      </p:sp>
      <p:sp>
        <p:nvSpPr>
          <p:cNvPr id="2" name="Text Placeholder 1">
            <a:extLst>
              <a:ext uri="{FF2B5EF4-FFF2-40B4-BE49-F238E27FC236}">
                <a16:creationId xmlns:a16="http://schemas.microsoft.com/office/drawing/2014/main" id="{A04DC131-00FB-5C47-ADC3-5C3FEEB562DE}"/>
              </a:ext>
            </a:extLst>
          </p:cNvPr>
          <p:cNvSpPr>
            <a:spLocks noGrp="1"/>
          </p:cNvSpPr>
          <p:nvPr>
            <p:ph type="body" sz="quarter" idx="11"/>
          </p:nvPr>
        </p:nvSpPr>
        <p:spPr>
          <a:xfrm>
            <a:off x="365760" y="1543324"/>
            <a:ext cx="11390811" cy="2833804"/>
          </a:xfrm>
        </p:spPr>
        <p:txBody>
          <a:bodyPr>
            <a:normAutofit/>
          </a:bodyPr>
          <a:lstStyle/>
          <a:p>
            <a:r>
              <a:rPr lang="en-US" dirty="0"/>
              <a:t>Security</a:t>
            </a:r>
          </a:p>
          <a:p>
            <a:pPr marL="342900" indent="-342900">
              <a:buFont typeface="Arial" panose="020B0604020202020204" pitchFamily="34" charset="0"/>
              <a:buChar char="•"/>
            </a:pPr>
            <a:r>
              <a:rPr lang="en-US" dirty="0"/>
              <a:t>Cluster Security</a:t>
            </a:r>
          </a:p>
          <a:p>
            <a:pPr marL="342900" indent="-342900">
              <a:buFont typeface="Arial" panose="020B0604020202020204" pitchFamily="34" charset="0"/>
              <a:buChar char="•"/>
            </a:pPr>
            <a:r>
              <a:rPr lang="en-US" dirty="0"/>
              <a:t>Image Security</a:t>
            </a:r>
          </a:p>
          <a:p>
            <a:pPr marL="342900" indent="-342900">
              <a:buFont typeface="Arial" panose="020B0604020202020204" pitchFamily="34" charset="0"/>
              <a:buChar char="•"/>
            </a:pPr>
            <a:r>
              <a:rPr lang="en-US" dirty="0"/>
              <a:t>Containers Security</a:t>
            </a:r>
          </a:p>
          <a:p>
            <a:r>
              <a:rPr lang="en-US" dirty="0"/>
              <a:t>Demo</a:t>
            </a:r>
          </a:p>
        </p:txBody>
      </p:sp>
    </p:spTree>
    <p:extLst>
      <p:ext uri="{BB962C8B-B14F-4D97-AF65-F5344CB8AC3E}">
        <p14:creationId xmlns:p14="http://schemas.microsoft.com/office/powerpoint/2010/main" val="2087727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CB50AE66-8053-459B-8916-EF5B819F2A33}"/>
              </a:ext>
            </a:extLst>
          </p:cNvPr>
          <p:cNvGrpSpPr/>
          <p:nvPr/>
        </p:nvGrpSpPr>
        <p:grpSpPr>
          <a:xfrm>
            <a:off x="5409318" y="1587028"/>
            <a:ext cx="5966708" cy="4586749"/>
            <a:chOff x="5114925" y="2026877"/>
            <a:chExt cx="6086353" cy="4678723"/>
          </a:xfrm>
        </p:grpSpPr>
        <p:sp>
          <p:nvSpPr>
            <p:cNvPr id="32" name="Rectangle 31">
              <a:extLst>
                <a:ext uri="{FF2B5EF4-FFF2-40B4-BE49-F238E27FC236}">
                  <a16:creationId xmlns:a16="http://schemas.microsoft.com/office/drawing/2014/main" id="{5F552B3E-BA2E-439F-A886-A254D64E41B8}"/>
                </a:ext>
              </a:extLst>
            </p:cNvPr>
            <p:cNvSpPr/>
            <p:nvPr/>
          </p:nvSpPr>
          <p:spPr bwMode="auto">
            <a:xfrm>
              <a:off x="5142962" y="2282973"/>
              <a:ext cx="4232721" cy="3243847"/>
            </a:xfrm>
            <a:prstGeom prst="rect">
              <a:avLst/>
            </a:prstGeom>
            <a:no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33" name="Title 1">
              <a:extLst>
                <a:ext uri="{FF2B5EF4-FFF2-40B4-BE49-F238E27FC236}">
                  <a16:creationId xmlns:a16="http://schemas.microsoft.com/office/drawing/2014/main" id="{3704CDC5-750B-49D9-A5F9-FD0820EC90BE}"/>
                </a:ext>
              </a:extLst>
            </p:cNvPr>
            <p:cNvSpPr txBox="1">
              <a:spLocks/>
            </p:cNvSpPr>
            <p:nvPr/>
          </p:nvSpPr>
          <p:spPr>
            <a:xfrm>
              <a:off x="5142962" y="2026877"/>
              <a:ext cx="2439280"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176" spc="0">
                  <a:solidFill>
                    <a:schemeClr val="bg1">
                      <a:lumMod val="85000"/>
                    </a:schemeClr>
                  </a:solidFill>
                  <a:latin typeface="Segoe UI Semibold" panose="020B0702040204020203" pitchFamily="34" charset="0"/>
                  <a:cs typeface="Segoe UI Semibold" panose="020B0702040204020203" pitchFamily="34" charset="0"/>
                </a:rPr>
                <a:t>Project</a:t>
              </a:r>
            </a:p>
          </p:txBody>
        </p:sp>
        <p:sp>
          <p:nvSpPr>
            <p:cNvPr id="34" name="Rectangle 33">
              <a:extLst>
                <a:ext uri="{FF2B5EF4-FFF2-40B4-BE49-F238E27FC236}">
                  <a16:creationId xmlns:a16="http://schemas.microsoft.com/office/drawing/2014/main" id="{8E47C651-2B64-4C6D-8AA4-321339CD5C92}"/>
                </a:ext>
              </a:extLst>
            </p:cNvPr>
            <p:cNvSpPr/>
            <p:nvPr/>
          </p:nvSpPr>
          <p:spPr bwMode="auto">
            <a:xfrm>
              <a:off x="5417764" y="2794087"/>
              <a:ext cx="3683116" cy="2479090"/>
            </a:xfrm>
            <a:prstGeom prst="rect">
              <a:avLst/>
            </a:prstGeom>
            <a:no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35" name="Title 1">
              <a:extLst>
                <a:ext uri="{FF2B5EF4-FFF2-40B4-BE49-F238E27FC236}">
                  <a16:creationId xmlns:a16="http://schemas.microsoft.com/office/drawing/2014/main" id="{AA259A18-88AC-4E26-B24E-2B2C6EDC7AA6}"/>
                </a:ext>
              </a:extLst>
            </p:cNvPr>
            <p:cNvSpPr txBox="1">
              <a:spLocks/>
            </p:cNvSpPr>
            <p:nvPr/>
          </p:nvSpPr>
          <p:spPr>
            <a:xfrm>
              <a:off x="5417764" y="2536615"/>
              <a:ext cx="2439280"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176" spc="0">
                  <a:solidFill>
                    <a:schemeClr val="bg1">
                      <a:lumMod val="85000"/>
                    </a:schemeClr>
                  </a:solidFill>
                  <a:latin typeface="Segoe UI Semibold" panose="020B0702040204020203" pitchFamily="34" charset="0"/>
                  <a:cs typeface="Segoe UI Semibold" panose="020B0702040204020203" pitchFamily="34" charset="0"/>
                </a:rPr>
                <a:t>Cluster</a:t>
              </a:r>
            </a:p>
          </p:txBody>
        </p:sp>
        <p:sp>
          <p:nvSpPr>
            <p:cNvPr id="36" name="Rectangle 35">
              <a:extLst>
                <a:ext uri="{FF2B5EF4-FFF2-40B4-BE49-F238E27FC236}">
                  <a16:creationId xmlns:a16="http://schemas.microsoft.com/office/drawing/2014/main" id="{ED30110D-01ED-46FA-AEDC-CE38C23700DD}"/>
                </a:ext>
              </a:extLst>
            </p:cNvPr>
            <p:cNvSpPr/>
            <p:nvPr/>
          </p:nvSpPr>
          <p:spPr bwMode="auto">
            <a:xfrm>
              <a:off x="5680155" y="3286123"/>
              <a:ext cx="2210835" cy="1751572"/>
            </a:xfrm>
            <a:prstGeom prst="rect">
              <a:avLst/>
            </a:prstGeom>
            <a:no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Rounded Corners 36">
              <a:extLst>
                <a:ext uri="{FF2B5EF4-FFF2-40B4-BE49-F238E27FC236}">
                  <a16:creationId xmlns:a16="http://schemas.microsoft.com/office/drawing/2014/main" id="{5D52F62F-E039-4AAB-8ADB-E5D93EAD25F6}"/>
                </a:ext>
              </a:extLst>
            </p:cNvPr>
            <p:cNvSpPr/>
            <p:nvPr/>
          </p:nvSpPr>
          <p:spPr bwMode="auto">
            <a:xfrm>
              <a:off x="6016677" y="3550862"/>
              <a:ext cx="2821813" cy="1222095"/>
            </a:xfrm>
            <a:prstGeom prst="roundRect">
              <a:avLst>
                <a:gd name="adj" fmla="val 14640"/>
              </a:avLst>
            </a:prstGeom>
            <a:noFill/>
            <a:ln w="12700">
              <a:solidFill>
                <a:schemeClr val="bg1">
                  <a:lumMod val="8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Rounded Corners 37">
              <a:extLst>
                <a:ext uri="{FF2B5EF4-FFF2-40B4-BE49-F238E27FC236}">
                  <a16:creationId xmlns:a16="http://schemas.microsoft.com/office/drawing/2014/main" id="{C1C9A67C-5C4F-4264-9F57-AC3D04C2978F}"/>
                </a:ext>
              </a:extLst>
            </p:cNvPr>
            <p:cNvSpPr/>
            <p:nvPr/>
          </p:nvSpPr>
          <p:spPr bwMode="auto">
            <a:xfrm>
              <a:off x="6169767" y="3871520"/>
              <a:ext cx="1572272" cy="680814"/>
            </a:xfrm>
            <a:prstGeom prst="roundRect">
              <a:avLst>
                <a:gd name="adj" fmla="val 10922"/>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39" name="Title 1">
              <a:extLst>
                <a:ext uri="{FF2B5EF4-FFF2-40B4-BE49-F238E27FC236}">
                  <a16:creationId xmlns:a16="http://schemas.microsoft.com/office/drawing/2014/main" id="{0B718E11-FCE3-4DAF-8DB0-38A89619A98C}"/>
                </a:ext>
              </a:extLst>
            </p:cNvPr>
            <p:cNvSpPr txBox="1">
              <a:spLocks/>
            </p:cNvSpPr>
            <p:nvPr/>
          </p:nvSpPr>
          <p:spPr>
            <a:xfrm>
              <a:off x="5680155" y="3029569"/>
              <a:ext cx="2439280"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176" spc="0">
                  <a:solidFill>
                    <a:schemeClr val="bg1">
                      <a:lumMod val="85000"/>
                    </a:schemeClr>
                  </a:solidFill>
                  <a:latin typeface="Segoe UI Semibold" panose="020B0702040204020203" pitchFamily="34" charset="0"/>
                  <a:cs typeface="Segoe UI Semibold" panose="020B0702040204020203" pitchFamily="34" charset="0"/>
                </a:rPr>
                <a:t>Node</a:t>
              </a:r>
            </a:p>
          </p:txBody>
        </p:sp>
        <p:sp>
          <p:nvSpPr>
            <p:cNvPr id="40" name="Title 1">
              <a:extLst>
                <a:ext uri="{FF2B5EF4-FFF2-40B4-BE49-F238E27FC236}">
                  <a16:creationId xmlns:a16="http://schemas.microsoft.com/office/drawing/2014/main" id="{A18838C1-9CCE-4DC8-99B5-70604AC45178}"/>
                </a:ext>
              </a:extLst>
            </p:cNvPr>
            <p:cNvSpPr txBox="1">
              <a:spLocks/>
            </p:cNvSpPr>
            <p:nvPr/>
          </p:nvSpPr>
          <p:spPr>
            <a:xfrm>
              <a:off x="7633439" y="3293559"/>
              <a:ext cx="120505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a:lnSpc>
                  <a:spcPct val="100000"/>
                </a:lnSpc>
              </a:pPr>
              <a:r>
                <a:rPr lang="en-US" sz="1176" spc="0">
                  <a:solidFill>
                    <a:schemeClr val="bg1">
                      <a:lumMod val="85000"/>
                    </a:schemeClr>
                  </a:solidFill>
                  <a:latin typeface="Segoe UI Semibold" panose="020B0702040204020203" pitchFamily="34" charset="0"/>
                  <a:cs typeface="Segoe UI Semibold" panose="020B0702040204020203" pitchFamily="34" charset="0"/>
                </a:rPr>
                <a:t>Namespace</a:t>
              </a:r>
            </a:p>
          </p:txBody>
        </p:sp>
        <p:sp>
          <p:nvSpPr>
            <p:cNvPr id="41" name="Title 1">
              <a:extLst>
                <a:ext uri="{FF2B5EF4-FFF2-40B4-BE49-F238E27FC236}">
                  <a16:creationId xmlns:a16="http://schemas.microsoft.com/office/drawing/2014/main" id="{A262980C-6EBD-4418-A5D6-54835284379E}"/>
                </a:ext>
              </a:extLst>
            </p:cNvPr>
            <p:cNvSpPr txBox="1">
              <a:spLocks/>
            </p:cNvSpPr>
            <p:nvPr/>
          </p:nvSpPr>
          <p:spPr>
            <a:xfrm>
              <a:off x="6493531" y="3614692"/>
              <a:ext cx="924745"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176" spc="0">
                  <a:solidFill>
                    <a:srgbClr val="000000"/>
                  </a:solidFill>
                  <a:latin typeface="Segoe UI Semibold" panose="020B0702040204020203" pitchFamily="34" charset="0"/>
                  <a:cs typeface="Segoe UI Semibold" panose="020B0702040204020203" pitchFamily="34" charset="0"/>
                </a:rPr>
                <a:t>Pod</a:t>
              </a:r>
            </a:p>
          </p:txBody>
        </p:sp>
        <p:sp>
          <p:nvSpPr>
            <p:cNvPr id="42" name="Title 1">
              <a:extLst>
                <a:ext uri="{FF2B5EF4-FFF2-40B4-BE49-F238E27FC236}">
                  <a16:creationId xmlns:a16="http://schemas.microsoft.com/office/drawing/2014/main" id="{7B8135D4-A607-4AAB-BD75-8A46DB06DB7F}"/>
                </a:ext>
              </a:extLst>
            </p:cNvPr>
            <p:cNvSpPr txBox="1">
              <a:spLocks/>
            </p:cNvSpPr>
            <p:nvPr/>
          </p:nvSpPr>
          <p:spPr>
            <a:xfrm>
              <a:off x="6493531" y="3943979"/>
              <a:ext cx="924745"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176" spc="0">
                  <a:solidFill>
                    <a:srgbClr val="000000"/>
                  </a:solidFill>
                  <a:latin typeface="Segoe UI Semibold" panose="020B0702040204020203" pitchFamily="34" charset="0"/>
                  <a:cs typeface="Segoe UI Semibold" panose="020B0702040204020203" pitchFamily="34" charset="0"/>
                </a:rPr>
                <a:t>Containers</a:t>
              </a:r>
            </a:p>
          </p:txBody>
        </p:sp>
        <p:grpSp>
          <p:nvGrpSpPr>
            <p:cNvPr id="43" name="Group 42">
              <a:extLst>
                <a:ext uri="{FF2B5EF4-FFF2-40B4-BE49-F238E27FC236}">
                  <a16:creationId xmlns:a16="http://schemas.microsoft.com/office/drawing/2014/main" id="{2A95E987-4AE2-40C1-8FC5-2BF9CB9F9ED9}"/>
                </a:ext>
              </a:extLst>
            </p:cNvPr>
            <p:cNvGrpSpPr/>
            <p:nvPr/>
          </p:nvGrpSpPr>
          <p:grpSpPr>
            <a:xfrm>
              <a:off x="6291007" y="4193264"/>
              <a:ext cx="1329792" cy="285236"/>
              <a:chOff x="8963246" y="3519424"/>
              <a:chExt cx="1329792" cy="285236"/>
            </a:xfrm>
          </p:grpSpPr>
          <p:sp>
            <p:nvSpPr>
              <p:cNvPr id="104" name="Freeform: Shape 103">
                <a:extLst>
                  <a:ext uri="{FF2B5EF4-FFF2-40B4-BE49-F238E27FC236}">
                    <a16:creationId xmlns:a16="http://schemas.microsoft.com/office/drawing/2014/main" id="{8C896C7D-C334-4C4B-A734-4F96B0FDA6E6}"/>
                  </a:ext>
                </a:extLst>
              </p:cNvPr>
              <p:cNvSpPr/>
              <p:nvPr/>
            </p:nvSpPr>
            <p:spPr>
              <a:xfrm>
                <a:off x="8963246" y="3519424"/>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endParaRPr lang="en-US" sz="1730">
                  <a:solidFill>
                    <a:srgbClr val="FFFFFF"/>
                  </a:solidFill>
                  <a:latin typeface="Segoe UI"/>
                </a:endParaRPr>
              </a:p>
            </p:txBody>
          </p:sp>
          <p:sp>
            <p:nvSpPr>
              <p:cNvPr id="105" name="Freeform: Shape 104">
                <a:extLst>
                  <a:ext uri="{FF2B5EF4-FFF2-40B4-BE49-F238E27FC236}">
                    <a16:creationId xmlns:a16="http://schemas.microsoft.com/office/drawing/2014/main" id="{71E7B570-B973-468C-9FDC-CA149580C672}"/>
                  </a:ext>
                </a:extLst>
              </p:cNvPr>
              <p:cNvSpPr/>
              <p:nvPr/>
            </p:nvSpPr>
            <p:spPr>
              <a:xfrm>
                <a:off x="9319753" y="3519424"/>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endParaRPr lang="en-US" sz="1730">
                  <a:solidFill>
                    <a:srgbClr val="FFFFFF"/>
                  </a:solidFill>
                  <a:latin typeface="Segoe UI"/>
                </a:endParaRPr>
              </a:p>
            </p:txBody>
          </p:sp>
          <p:sp>
            <p:nvSpPr>
              <p:cNvPr id="106" name="Freeform: Shape 105">
                <a:extLst>
                  <a:ext uri="{FF2B5EF4-FFF2-40B4-BE49-F238E27FC236}">
                    <a16:creationId xmlns:a16="http://schemas.microsoft.com/office/drawing/2014/main" id="{6B5A37C1-11D6-40A7-969F-CA15132A6D18}"/>
                  </a:ext>
                </a:extLst>
              </p:cNvPr>
              <p:cNvSpPr/>
              <p:nvPr/>
            </p:nvSpPr>
            <p:spPr>
              <a:xfrm>
                <a:off x="9676260" y="3519424"/>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endParaRPr lang="en-US" sz="1730">
                  <a:solidFill>
                    <a:srgbClr val="FFFFFF"/>
                  </a:solidFill>
                  <a:latin typeface="Segoe UI"/>
                </a:endParaRPr>
              </a:p>
            </p:txBody>
          </p:sp>
          <p:sp>
            <p:nvSpPr>
              <p:cNvPr id="107" name="Freeform: Shape 106">
                <a:extLst>
                  <a:ext uri="{FF2B5EF4-FFF2-40B4-BE49-F238E27FC236}">
                    <a16:creationId xmlns:a16="http://schemas.microsoft.com/office/drawing/2014/main" id="{1E135D74-0FA5-4ED5-8348-42450F578368}"/>
                  </a:ext>
                </a:extLst>
              </p:cNvPr>
              <p:cNvSpPr/>
              <p:nvPr/>
            </p:nvSpPr>
            <p:spPr>
              <a:xfrm>
                <a:off x="10032767" y="3519424"/>
                <a:ext cx="260271" cy="285236"/>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endParaRPr lang="en-US" sz="1730">
                  <a:solidFill>
                    <a:srgbClr val="FFFFFF"/>
                  </a:solidFill>
                  <a:latin typeface="Segoe UI"/>
                </a:endParaRPr>
              </a:p>
            </p:txBody>
          </p:sp>
        </p:grpSp>
        <p:sp>
          <p:nvSpPr>
            <p:cNvPr id="112" name="TextBox 111">
              <a:extLst>
                <a:ext uri="{FF2B5EF4-FFF2-40B4-BE49-F238E27FC236}">
                  <a16:creationId xmlns:a16="http://schemas.microsoft.com/office/drawing/2014/main" id="{F9ED8218-B016-4128-98C0-2AFAF589B98F}"/>
                </a:ext>
              </a:extLst>
            </p:cNvPr>
            <p:cNvSpPr txBox="1"/>
            <p:nvPr/>
          </p:nvSpPr>
          <p:spPr>
            <a:xfrm>
              <a:off x="9788511" y="4703232"/>
              <a:ext cx="1412767" cy="609398"/>
            </a:xfrm>
            <a:prstGeom prst="rect">
              <a:avLst/>
            </a:prstGeom>
            <a:noFill/>
          </p:spPr>
          <p:txBody>
            <a:bodyPr wrap="square" lIns="89642" tIns="89642" rIns="89642" bIns="143428" rtlCol="0">
              <a:spAutoFit/>
            </a:bodyPr>
            <a:lstStyle/>
            <a:p>
              <a:pPr>
                <a:spcAft>
                  <a:spcPts val="294"/>
                </a:spcAft>
              </a:pPr>
              <a:r>
                <a:rPr lang="en-US" sz="1176">
                  <a:gradFill>
                    <a:gsLst>
                      <a:gs pos="2917">
                        <a:schemeClr val="tx1"/>
                      </a:gs>
                      <a:gs pos="30000">
                        <a:schemeClr val="tx1"/>
                      </a:gs>
                    </a:gsLst>
                    <a:lin ang="5400000" scaled="0"/>
                  </a:gradFill>
                </a:rPr>
                <a:t>Validate requests with policies </a:t>
              </a:r>
            </a:p>
          </p:txBody>
        </p:sp>
        <p:cxnSp>
          <p:nvCxnSpPr>
            <p:cNvPr id="116" name="Connector: Elbow 115">
              <a:extLst>
                <a:ext uri="{FF2B5EF4-FFF2-40B4-BE49-F238E27FC236}">
                  <a16:creationId xmlns:a16="http://schemas.microsoft.com/office/drawing/2014/main" id="{EA8C85FB-1D6A-4448-9ECB-3230225B952D}"/>
                </a:ext>
              </a:extLst>
            </p:cNvPr>
            <p:cNvCxnSpPr>
              <a:cxnSpLocks/>
            </p:cNvCxnSpPr>
            <p:nvPr/>
          </p:nvCxnSpPr>
          <p:spPr>
            <a:xfrm>
              <a:off x="7168942" y="3718584"/>
              <a:ext cx="2586253" cy="1289348"/>
            </a:xfrm>
            <a:prstGeom prst="bentConnector3">
              <a:avLst>
                <a:gd name="adj1" fmla="val 50000"/>
              </a:avLst>
            </a:prstGeom>
            <a:ln w="12700">
              <a:solidFill>
                <a:srgbClr val="0F78D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8" name="Title 1">
              <a:extLst>
                <a:ext uri="{FF2B5EF4-FFF2-40B4-BE49-F238E27FC236}">
                  <a16:creationId xmlns:a16="http://schemas.microsoft.com/office/drawing/2014/main" id="{9664D0C6-662D-4B40-A4D7-B3D0C0DF41BD}"/>
                </a:ext>
              </a:extLst>
            </p:cNvPr>
            <p:cNvSpPr txBox="1">
              <a:spLocks/>
            </p:cNvSpPr>
            <p:nvPr/>
          </p:nvSpPr>
          <p:spPr>
            <a:xfrm>
              <a:off x="7796493" y="5738826"/>
              <a:ext cx="724934" cy="369332"/>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l"/>
              <a:r>
                <a:rPr lang="en-US" sz="1176">
                  <a:solidFill>
                    <a:srgbClr val="000000"/>
                  </a:solidFill>
                </a:rPr>
                <a:t>Azure </a:t>
              </a:r>
              <a:br>
                <a:rPr lang="en-US" sz="1176">
                  <a:solidFill>
                    <a:srgbClr val="000000"/>
                  </a:solidFill>
                </a:rPr>
              </a:br>
              <a:r>
                <a:rPr lang="en-US" sz="1176">
                  <a:solidFill>
                    <a:srgbClr val="000000"/>
                  </a:solidFill>
                </a:rPr>
                <a:t>Key Vault</a:t>
              </a:r>
            </a:p>
          </p:txBody>
        </p:sp>
        <p:sp>
          <p:nvSpPr>
            <p:cNvPr id="74" name="Title 1">
              <a:extLst>
                <a:ext uri="{FF2B5EF4-FFF2-40B4-BE49-F238E27FC236}">
                  <a16:creationId xmlns:a16="http://schemas.microsoft.com/office/drawing/2014/main" id="{117580EB-2583-435F-A183-88E83C998E7C}"/>
                </a:ext>
              </a:extLst>
            </p:cNvPr>
            <p:cNvSpPr txBox="1">
              <a:spLocks/>
            </p:cNvSpPr>
            <p:nvPr/>
          </p:nvSpPr>
          <p:spPr>
            <a:xfrm>
              <a:off x="7796493" y="6303559"/>
              <a:ext cx="724934" cy="369332"/>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algn="l"/>
              <a:r>
                <a:rPr lang="en-US" sz="1176">
                  <a:solidFill>
                    <a:srgbClr val="000000"/>
                  </a:solidFill>
                </a:rPr>
                <a:t>Azure </a:t>
              </a:r>
              <a:br>
                <a:rPr lang="en-US" sz="1176">
                  <a:solidFill>
                    <a:srgbClr val="000000"/>
                  </a:solidFill>
                </a:rPr>
              </a:br>
              <a:r>
                <a:rPr lang="en-US" sz="1176">
                  <a:solidFill>
                    <a:srgbClr val="000000"/>
                  </a:solidFill>
                </a:rPr>
                <a:t>Storage</a:t>
              </a:r>
            </a:p>
          </p:txBody>
        </p:sp>
        <p:cxnSp>
          <p:nvCxnSpPr>
            <p:cNvPr id="77" name="Connector: Elbow 76">
              <a:extLst>
                <a:ext uri="{FF2B5EF4-FFF2-40B4-BE49-F238E27FC236}">
                  <a16:creationId xmlns:a16="http://schemas.microsoft.com/office/drawing/2014/main" id="{B02439EF-C78C-49ED-A51A-BD8DE9521B9A}"/>
                </a:ext>
              </a:extLst>
            </p:cNvPr>
            <p:cNvCxnSpPr>
              <a:cxnSpLocks/>
              <a:stCxn id="38" idx="2"/>
            </p:cNvCxnSpPr>
            <p:nvPr/>
          </p:nvCxnSpPr>
          <p:spPr>
            <a:xfrm rot="16200000" flipH="1">
              <a:off x="6231841" y="5276395"/>
              <a:ext cx="1650729" cy="202605"/>
            </a:xfrm>
            <a:prstGeom prst="bentConnector2">
              <a:avLst/>
            </a:prstGeom>
            <a:ln w="12700">
              <a:solidFill>
                <a:srgbClr val="0F78D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 name="Rectangle: Rounded Corners 68">
              <a:extLst>
                <a:ext uri="{FF2B5EF4-FFF2-40B4-BE49-F238E27FC236}">
                  <a16:creationId xmlns:a16="http://schemas.microsoft.com/office/drawing/2014/main" id="{716D0ACC-88C8-4CB5-A187-71B9EFD163CA}"/>
                </a:ext>
              </a:extLst>
            </p:cNvPr>
            <p:cNvSpPr/>
            <p:nvPr/>
          </p:nvSpPr>
          <p:spPr bwMode="auto">
            <a:xfrm>
              <a:off x="6763217" y="4838517"/>
              <a:ext cx="385372" cy="385372"/>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pic>
          <p:nvPicPr>
            <p:cNvPr id="70" name="Picture 69" descr="A picture containing object&#10;&#10;Description generated with high confidence">
              <a:extLst>
                <a:ext uri="{FF2B5EF4-FFF2-40B4-BE49-F238E27FC236}">
                  <a16:creationId xmlns:a16="http://schemas.microsoft.com/office/drawing/2014/main" id="{CFF6580D-AAF1-4093-8758-517AC117AF6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97567" y="4872867"/>
              <a:ext cx="316672" cy="316672"/>
            </a:xfrm>
            <a:prstGeom prst="rect">
              <a:avLst/>
            </a:prstGeom>
          </p:spPr>
        </p:pic>
        <p:sp>
          <p:nvSpPr>
            <p:cNvPr id="78" name="TextBox 77">
              <a:extLst>
                <a:ext uri="{FF2B5EF4-FFF2-40B4-BE49-F238E27FC236}">
                  <a16:creationId xmlns:a16="http://schemas.microsoft.com/office/drawing/2014/main" id="{C9E08617-67E5-4044-8385-626C069AA601}"/>
                </a:ext>
              </a:extLst>
            </p:cNvPr>
            <p:cNvSpPr txBox="1"/>
            <p:nvPr/>
          </p:nvSpPr>
          <p:spPr>
            <a:xfrm>
              <a:off x="5114925" y="5806030"/>
              <a:ext cx="1754555" cy="794064"/>
            </a:xfrm>
            <a:prstGeom prst="rect">
              <a:avLst/>
            </a:prstGeom>
            <a:noFill/>
          </p:spPr>
          <p:txBody>
            <a:bodyPr wrap="square" lIns="89642" tIns="89642" rIns="89642" bIns="143428" rtlCol="0">
              <a:spAutoFit/>
            </a:bodyPr>
            <a:lstStyle/>
            <a:p>
              <a:pPr algn="r">
                <a:spcAft>
                  <a:spcPts val="294"/>
                </a:spcAft>
              </a:pPr>
              <a:r>
                <a:rPr lang="en-US" sz="1176">
                  <a:gradFill>
                    <a:gsLst>
                      <a:gs pos="2917">
                        <a:schemeClr val="tx1"/>
                      </a:gs>
                      <a:gs pos="30000">
                        <a:schemeClr val="tx1"/>
                      </a:gs>
                    </a:gsLst>
                    <a:lin ang="5400000" scaled="0"/>
                  </a:gradFill>
                </a:rPr>
                <a:t>Secure communication between Pods and other Azure services</a:t>
              </a:r>
            </a:p>
          </p:txBody>
        </p:sp>
        <p:cxnSp>
          <p:nvCxnSpPr>
            <p:cNvPr id="84" name="Straight Connector 83">
              <a:extLst>
                <a:ext uri="{FF2B5EF4-FFF2-40B4-BE49-F238E27FC236}">
                  <a16:creationId xmlns:a16="http://schemas.microsoft.com/office/drawing/2014/main" id="{3309CB4D-BC55-4794-BF14-1EA05CFA82E3}"/>
                </a:ext>
              </a:extLst>
            </p:cNvPr>
            <p:cNvCxnSpPr>
              <a:cxnSpLocks/>
            </p:cNvCxnSpPr>
            <p:nvPr/>
          </p:nvCxnSpPr>
          <p:spPr>
            <a:xfrm>
              <a:off x="7158508" y="5700524"/>
              <a:ext cx="0" cy="1005076"/>
            </a:xfrm>
            <a:prstGeom prst="line">
              <a:avLst/>
            </a:prstGeom>
            <a:ln w="12700">
              <a:solidFill>
                <a:srgbClr val="0F78D4"/>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4E08F84F-2C87-4F51-81E3-843FCD690356}"/>
                </a:ext>
              </a:extLst>
            </p:cNvPr>
            <p:cNvGrpSpPr/>
            <p:nvPr/>
          </p:nvGrpSpPr>
          <p:grpSpPr>
            <a:xfrm>
              <a:off x="7309127" y="5730806"/>
              <a:ext cx="385372" cy="385372"/>
              <a:chOff x="8539701" y="5577771"/>
              <a:chExt cx="385372" cy="385372"/>
            </a:xfrm>
          </p:grpSpPr>
          <p:sp>
            <p:nvSpPr>
              <p:cNvPr id="85" name="Rectangle: Rounded Corners 68">
                <a:extLst>
                  <a:ext uri="{FF2B5EF4-FFF2-40B4-BE49-F238E27FC236}">
                    <a16:creationId xmlns:a16="http://schemas.microsoft.com/office/drawing/2014/main" id="{57511D67-FF82-4A37-87B0-E726647B45F2}"/>
                  </a:ext>
                </a:extLst>
              </p:cNvPr>
              <p:cNvSpPr/>
              <p:nvPr/>
            </p:nvSpPr>
            <p:spPr bwMode="auto">
              <a:xfrm>
                <a:off x="8539701" y="5577771"/>
                <a:ext cx="385372" cy="385372"/>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pic>
            <p:nvPicPr>
              <p:cNvPr id="66" name="Picture 65" descr="A close up of a sign&#10;&#10;Description automatically generated">
                <a:extLst>
                  <a:ext uri="{FF2B5EF4-FFF2-40B4-BE49-F238E27FC236}">
                    <a16:creationId xmlns:a16="http://schemas.microsoft.com/office/drawing/2014/main" id="{B96A874F-E024-419A-BB50-62713705E3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6613" y="5634683"/>
                <a:ext cx="271549" cy="271549"/>
              </a:xfrm>
              <a:prstGeom prst="rect">
                <a:avLst/>
              </a:prstGeom>
            </p:spPr>
          </p:pic>
        </p:grpSp>
        <p:grpSp>
          <p:nvGrpSpPr>
            <p:cNvPr id="18" name="Group 17">
              <a:extLst>
                <a:ext uri="{FF2B5EF4-FFF2-40B4-BE49-F238E27FC236}">
                  <a16:creationId xmlns:a16="http://schemas.microsoft.com/office/drawing/2014/main" id="{7FA58A11-AA07-4E6D-888C-0BC92B6301BB}"/>
                </a:ext>
              </a:extLst>
            </p:cNvPr>
            <p:cNvGrpSpPr/>
            <p:nvPr/>
          </p:nvGrpSpPr>
          <p:grpSpPr>
            <a:xfrm>
              <a:off x="7309127" y="6295539"/>
              <a:ext cx="385372" cy="385372"/>
              <a:chOff x="9586030" y="5627812"/>
              <a:chExt cx="385372" cy="385372"/>
            </a:xfrm>
          </p:grpSpPr>
          <p:sp>
            <p:nvSpPr>
              <p:cNvPr id="86" name="Rectangle: Rounded Corners 68">
                <a:extLst>
                  <a:ext uri="{FF2B5EF4-FFF2-40B4-BE49-F238E27FC236}">
                    <a16:creationId xmlns:a16="http://schemas.microsoft.com/office/drawing/2014/main" id="{06229D03-736E-4A79-A67D-9BEBE2BEBCE1}"/>
                  </a:ext>
                </a:extLst>
              </p:cNvPr>
              <p:cNvSpPr/>
              <p:nvPr/>
            </p:nvSpPr>
            <p:spPr bwMode="auto">
              <a:xfrm>
                <a:off x="9586030" y="5627812"/>
                <a:ext cx="385372" cy="385372"/>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76">
                  <a:solidFill>
                    <a:srgbClr val="505050"/>
                  </a:solidFill>
                  <a:latin typeface="Segoe UI"/>
                  <a:cs typeface="Segoe UI" pitchFamily="34" charset="0"/>
                </a:endParaRPr>
              </a:p>
            </p:txBody>
          </p:sp>
          <p:sp>
            <p:nvSpPr>
              <p:cNvPr id="73" name="Freeform: Shape 72">
                <a:extLst>
                  <a:ext uri="{FF2B5EF4-FFF2-40B4-BE49-F238E27FC236}">
                    <a16:creationId xmlns:a16="http://schemas.microsoft.com/office/drawing/2014/main" id="{68503838-DEE5-4325-9429-29F610948041}"/>
                  </a:ext>
                </a:extLst>
              </p:cNvPr>
              <p:cNvSpPr/>
              <p:nvPr/>
            </p:nvSpPr>
            <p:spPr>
              <a:xfrm>
                <a:off x="9632616" y="5694451"/>
                <a:ext cx="292200" cy="252094"/>
              </a:xfrm>
              <a:custGeom>
                <a:avLst/>
                <a:gdLst>
                  <a:gd name="connsiteX0" fmla="*/ 414814 w 485775"/>
                  <a:gd name="connsiteY0" fmla="*/ 168116 h 419100"/>
                  <a:gd name="connsiteX1" fmla="*/ 383381 w 485775"/>
                  <a:gd name="connsiteY1" fmla="*/ 168116 h 419100"/>
                  <a:gd name="connsiteX2" fmla="*/ 383381 w 485775"/>
                  <a:gd name="connsiteY2" fmla="*/ 21431 h 419100"/>
                  <a:gd name="connsiteX3" fmla="*/ 369094 w 485775"/>
                  <a:gd name="connsiteY3" fmla="*/ 7144 h 419100"/>
                  <a:gd name="connsiteX4" fmla="*/ 21431 w 485775"/>
                  <a:gd name="connsiteY4" fmla="*/ 7144 h 419100"/>
                  <a:gd name="connsiteX5" fmla="*/ 7144 w 485775"/>
                  <a:gd name="connsiteY5" fmla="*/ 21431 h 419100"/>
                  <a:gd name="connsiteX6" fmla="*/ 7144 w 485775"/>
                  <a:gd name="connsiteY6" fmla="*/ 313849 h 419100"/>
                  <a:gd name="connsiteX7" fmla="*/ 21431 w 485775"/>
                  <a:gd name="connsiteY7" fmla="*/ 328136 h 419100"/>
                  <a:gd name="connsiteX8" fmla="*/ 218599 w 485775"/>
                  <a:gd name="connsiteY8" fmla="*/ 328136 h 419100"/>
                  <a:gd name="connsiteX9" fmla="*/ 270034 w 485775"/>
                  <a:gd name="connsiteY9" fmla="*/ 417671 h 419100"/>
                  <a:gd name="connsiteX10" fmla="*/ 413861 w 485775"/>
                  <a:gd name="connsiteY10" fmla="*/ 417671 h 419100"/>
                  <a:gd name="connsiteX11" fmla="*/ 485299 w 485775"/>
                  <a:gd name="connsiteY11" fmla="*/ 292894 h 419100"/>
                  <a:gd name="connsiteX12" fmla="*/ 414814 w 485775"/>
                  <a:gd name="connsiteY12" fmla="*/ 168116 h 419100"/>
                  <a:gd name="connsiteX13" fmla="*/ 286226 w 485775"/>
                  <a:gd name="connsiteY13" fmla="*/ 90964 h 419100"/>
                  <a:gd name="connsiteX14" fmla="*/ 355759 w 485775"/>
                  <a:gd name="connsiteY14" fmla="*/ 90964 h 419100"/>
                  <a:gd name="connsiteX15" fmla="*/ 355759 w 485775"/>
                  <a:gd name="connsiteY15" fmla="*/ 132874 h 419100"/>
                  <a:gd name="connsiteX16" fmla="*/ 286226 w 485775"/>
                  <a:gd name="connsiteY16" fmla="*/ 132874 h 419100"/>
                  <a:gd name="connsiteX17" fmla="*/ 286226 w 485775"/>
                  <a:gd name="connsiteY17" fmla="*/ 90964 h 419100"/>
                  <a:gd name="connsiteX18" fmla="*/ 355759 w 485775"/>
                  <a:gd name="connsiteY18" fmla="*/ 147161 h 419100"/>
                  <a:gd name="connsiteX19" fmla="*/ 355759 w 485775"/>
                  <a:gd name="connsiteY19" fmla="*/ 168116 h 419100"/>
                  <a:gd name="connsiteX20" fmla="*/ 286226 w 485775"/>
                  <a:gd name="connsiteY20" fmla="*/ 168116 h 419100"/>
                  <a:gd name="connsiteX21" fmla="*/ 286226 w 485775"/>
                  <a:gd name="connsiteY21" fmla="*/ 147161 h 419100"/>
                  <a:gd name="connsiteX22" fmla="*/ 355759 w 485775"/>
                  <a:gd name="connsiteY22" fmla="*/ 147161 h 419100"/>
                  <a:gd name="connsiteX23" fmla="*/ 202406 w 485775"/>
                  <a:gd name="connsiteY23" fmla="*/ 90964 h 419100"/>
                  <a:gd name="connsiteX24" fmla="*/ 271939 w 485775"/>
                  <a:gd name="connsiteY24" fmla="*/ 90964 h 419100"/>
                  <a:gd name="connsiteX25" fmla="*/ 271939 w 485775"/>
                  <a:gd name="connsiteY25" fmla="*/ 132874 h 419100"/>
                  <a:gd name="connsiteX26" fmla="*/ 202406 w 485775"/>
                  <a:gd name="connsiteY26" fmla="*/ 132874 h 419100"/>
                  <a:gd name="connsiteX27" fmla="*/ 202406 w 485775"/>
                  <a:gd name="connsiteY27" fmla="*/ 90964 h 419100"/>
                  <a:gd name="connsiteX28" fmla="*/ 202406 w 485775"/>
                  <a:gd name="connsiteY28" fmla="*/ 147161 h 419100"/>
                  <a:gd name="connsiteX29" fmla="*/ 271939 w 485775"/>
                  <a:gd name="connsiteY29" fmla="*/ 147161 h 419100"/>
                  <a:gd name="connsiteX30" fmla="*/ 271939 w 485775"/>
                  <a:gd name="connsiteY30" fmla="*/ 168116 h 419100"/>
                  <a:gd name="connsiteX31" fmla="*/ 270034 w 485775"/>
                  <a:gd name="connsiteY31" fmla="*/ 168116 h 419100"/>
                  <a:gd name="connsiteX32" fmla="*/ 257651 w 485775"/>
                  <a:gd name="connsiteY32" fmla="*/ 189071 h 419100"/>
                  <a:gd name="connsiteX33" fmla="*/ 201454 w 485775"/>
                  <a:gd name="connsiteY33" fmla="*/ 189071 h 419100"/>
                  <a:gd name="connsiteX34" fmla="*/ 201454 w 485775"/>
                  <a:gd name="connsiteY34" fmla="*/ 147161 h 419100"/>
                  <a:gd name="connsiteX35" fmla="*/ 202406 w 485775"/>
                  <a:gd name="connsiteY35" fmla="*/ 202406 h 419100"/>
                  <a:gd name="connsiteX36" fmla="*/ 250031 w 485775"/>
                  <a:gd name="connsiteY36" fmla="*/ 202406 h 419100"/>
                  <a:gd name="connsiteX37" fmla="*/ 226219 w 485775"/>
                  <a:gd name="connsiteY37" fmla="*/ 244316 h 419100"/>
                  <a:gd name="connsiteX38" fmla="*/ 202406 w 485775"/>
                  <a:gd name="connsiteY38" fmla="*/ 244316 h 419100"/>
                  <a:gd name="connsiteX39" fmla="*/ 202406 w 485775"/>
                  <a:gd name="connsiteY39" fmla="*/ 202406 h 419100"/>
                  <a:gd name="connsiteX40" fmla="*/ 218599 w 485775"/>
                  <a:gd name="connsiteY40" fmla="*/ 257651 h 419100"/>
                  <a:gd name="connsiteX41" fmla="*/ 202406 w 485775"/>
                  <a:gd name="connsiteY41" fmla="*/ 285274 h 419100"/>
                  <a:gd name="connsiteX42" fmla="*/ 202406 w 485775"/>
                  <a:gd name="connsiteY42" fmla="*/ 257651 h 419100"/>
                  <a:gd name="connsiteX43" fmla="*/ 218599 w 485775"/>
                  <a:gd name="connsiteY43" fmla="*/ 257651 h 419100"/>
                  <a:gd name="connsiteX44" fmla="*/ 105251 w 485775"/>
                  <a:gd name="connsiteY44" fmla="*/ 299561 h 419100"/>
                  <a:gd name="connsiteX45" fmla="*/ 35719 w 485775"/>
                  <a:gd name="connsiteY45" fmla="*/ 299561 h 419100"/>
                  <a:gd name="connsiteX46" fmla="*/ 35719 w 485775"/>
                  <a:gd name="connsiteY46" fmla="*/ 257651 h 419100"/>
                  <a:gd name="connsiteX47" fmla="*/ 105251 w 485775"/>
                  <a:gd name="connsiteY47" fmla="*/ 257651 h 419100"/>
                  <a:gd name="connsiteX48" fmla="*/ 105251 w 485775"/>
                  <a:gd name="connsiteY48" fmla="*/ 299561 h 419100"/>
                  <a:gd name="connsiteX49" fmla="*/ 105251 w 485775"/>
                  <a:gd name="connsiteY49" fmla="*/ 244316 h 419100"/>
                  <a:gd name="connsiteX50" fmla="*/ 35719 w 485775"/>
                  <a:gd name="connsiteY50" fmla="*/ 244316 h 419100"/>
                  <a:gd name="connsiteX51" fmla="*/ 35719 w 485775"/>
                  <a:gd name="connsiteY51" fmla="*/ 202406 h 419100"/>
                  <a:gd name="connsiteX52" fmla="*/ 105251 w 485775"/>
                  <a:gd name="connsiteY52" fmla="*/ 202406 h 419100"/>
                  <a:gd name="connsiteX53" fmla="*/ 105251 w 485775"/>
                  <a:gd name="connsiteY53" fmla="*/ 244316 h 419100"/>
                  <a:gd name="connsiteX54" fmla="*/ 105251 w 485775"/>
                  <a:gd name="connsiteY54" fmla="*/ 188119 h 419100"/>
                  <a:gd name="connsiteX55" fmla="*/ 35719 w 485775"/>
                  <a:gd name="connsiteY55" fmla="*/ 188119 h 419100"/>
                  <a:gd name="connsiteX56" fmla="*/ 35719 w 485775"/>
                  <a:gd name="connsiteY56" fmla="*/ 146209 h 419100"/>
                  <a:gd name="connsiteX57" fmla="*/ 105251 w 485775"/>
                  <a:gd name="connsiteY57" fmla="*/ 146209 h 419100"/>
                  <a:gd name="connsiteX58" fmla="*/ 105251 w 485775"/>
                  <a:gd name="connsiteY58" fmla="*/ 188119 h 419100"/>
                  <a:gd name="connsiteX59" fmla="*/ 105251 w 485775"/>
                  <a:gd name="connsiteY59" fmla="*/ 132874 h 419100"/>
                  <a:gd name="connsiteX60" fmla="*/ 35719 w 485775"/>
                  <a:gd name="connsiteY60" fmla="*/ 132874 h 419100"/>
                  <a:gd name="connsiteX61" fmla="*/ 35719 w 485775"/>
                  <a:gd name="connsiteY61" fmla="*/ 90964 h 419100"/>
                  <a:gd name="connsiteX62" fmla="*/ 105251 w 485775"/>
                  <a:gd name="connsiteY62" fmla="*/ 90964 h 419100"/>
                  <a:gd name="connsiteX63" fmla="*/ 105251 w 485775"/>
                  <a:gd name="connsiteY63" fmla="*/ 132874 h 419100"/>
                  <a:gd name="connsiteX64" fmla="*/ 189071 w 485775"/>
                  <a:gd name="connsiteY64" fmla="*/ 299561 h 419100"/>
                  <a:gd name="connsiteX65" fmla="*/ 119539 w 485775"/>
                  <a:gd name="connsiteY65" fmla="*/ 299561 h 419100"/>
                  <a:gd name="connsiteX66" fmla="*/ 119539 w 485775"/>
                  <a:gd name="connsiteY66" fmla="*/ 257651 h 419100"/>
                  <a:gd name="connsiteX67" fmla="*/ 189071 w 485775"/>
                  <a:gd name="connsiteY67" fmla="*/ 257651 h 419100"/>
                  <a:gd name="connsiteX68" fmla="*/ 189071 w 485775"/>
                  <a:gd name="connsiteY68" fmla="*/ 299561 h 419100"/>
                  <a:gd name="connsiteX69" fmla="*/ 189071 w 485775"/>
                  <a:gd name="connsiteY69" fmla="*/ 244316 h 419100"/>
                  <a:gd name="connsiteX70" fmla="*/ 119539 w 485775"/>
                  <a:gd name="connsiteY70" fmla="*/ 244316 h 419100"/>
                  <a:gd name="connsiteX71" fmla="*/ 119539 w 485775"/>
                  <a:gd name="connsiteY71" fmla="*/ 202406 h 419100"/>
                  <a:gd name="connsiteX72" fmla="*/ 189071 w 485775"/>
                  <a:gd name="connsiteY72" fmla="*/ 202406 h 419100"/>
                  <a:gd name="connsiteX73" fmla="*/ 189071 w 485775"/>
                  <a:gd name="connsiteY73" fmla="*/ 244316 h 419100"/>
                  <a:gd name="connsiteX74" fmla="*/ 189071 w 485775"/>
                  <a:gd name="connsiteY74" fmla="*/ 188119 h 419100"/>
                  <a:gd name="connsiteX75" fmla="*/ 119539 w 485775"/>
                  <a:gd name="connsiteY75" fmla="*/ 188119 h 419100"/>
                  <a:gd name="connsiteX76" fmla="*/ 119539 w 485775"/>
                  <a:gd name="connsiteY76" fmla="*/ 146209 h 419100"/>
                  <a:gd name="connsiteX77" fmla="*/ 189071 w 485775"/>
                  <a:gd name="connsiteY77" fmla="*/ 146209 h 419100"/>
                  <a:gd name="connsiteX78" fmla="*/ 189071 w 485775"/>
                  <a:gd name="connsiteY78" fmla="*/ 188119 h 419100"/>
                  <a:gd name="connsiteX79" fmla="*/ 189071 w 485775"/>
                  <a:gd name="connsiteY79" fmla="*/ 132874 h 419100"/>
                  <a:gd name="connsiteX80" fmla="*/ 119539 w 485775"/>
                  <a:gd name="connsiteY80" fmla="*/ 132874 h 419100"/>
                  <a:gd name="connsiteX81" fmla="*/ 119539 w 485775"/>
                  <a:gd name="connsiteY81" fmla="*/ 90964 h 419100"/>
                  <a:gd name="connsiteX82" fmla="*/ 189071 w 485775"/>
                  <a:gd name="connsiteY82" fmla="*/ 90964 h 419100"/>
                  <a:gd name="connsiteX83" fmla="*/ 189071 w 485775"/>
                  <a:gd name="connsiteY83" fmla="*/ 132874 h 419100"/>
                  <a:gd name="connsiteX84" fmla="*/ 202406 w 485775"/>
                  <a:gd name="connsiteY84" fmla="*/ 299561 h 419100"/>
                  <a:gd name="connsiteX85" fmla="*/ 202406 w 485775"/>
                  <a:gd name="connsiteY85" fmla="*/ 298609 h 419100"/>
                  <a:gd name="connsiteX86" fmla="*/ 202406 w 485775"/>
                  <a:gd name="connsiteY86" fmla="*/ 299561 h 419100"/>
                  <a:gd name="connsiteX87" fmla="*/ 202406 w 485775"/>
                  <a:gd name="connsiteY87" fmla="*/ 29956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85775" h="419100">
                    <a:moveTo>
                      <a:pt x="414814" y="168116"/>
                    </a:moveTo>
                    <a:lnTo>
                      <a:pt x="383381" y="168116"/>
                    </a:lnTo>
                    <a:lnTo>
                      <a:pt x="383381" y="21431"/>
                    </a:lnTo>
                    <a:cubicBezTo>
                      <a:pt x="383381" y="13811"/>
                      <a:pt x="376714" y="7144"/>
                      <a:pt x="369094" y="7144"/>
                    </a:cubicBezTo>
                    <a:lnTo>
                      <a:pt x="21431" y="7144"/>
                    </a:lnTo>
                    <a:cubicBezTo>
                      <a:pt x="13811" y="7144"/>
                      <a:pt x="7144" y="13811"/>
                      <a:pt x="7144" y="21431"/>
                    </a:cubicBezTo>
                    <a:lnTo>
                      <a:pt x="7144" y="313849"/>
                    </a:lnTo>
                    <a:cubicBezTo>
                      <a:pt x="7144" y="321469"/>
                      <a:pt x="13811" y="328136"/>
                      <a:pt x="21431" y="328136"/>
                    </a:cubicBezTo>
                    <a:lnTo>
                      <a:pt x="218599" y="328136"/>
                    </a:lnTo>
                    <a:lnTo>
                      <a:pt x="270034" y="417671"/>
                    </a:lnTo>
                    <a:lnTo>
                      <a:pt x="413861" y="417671"/>
                    </a:lnTo>
                    <a:lnTo>
                      <a:pt x="485299" y="292894"/>
                    </a:lnTo>
                    <a:lnTo>
                      <a:pt x="414814" y="168116"/>
                    </a:lnTo>
                    <a:close/>
                    <a:moveTo>
                      <a:pt x="286226" y="90964"/>
                    </a:moveTo>
                    <a:lnTo>
                      <a:pt x="355759" y="90964"/>
                    </a:lnTo>
                    <a:lnTo>
                      <a:pt x="355759" y="132874"/>
                    </a:lnTo>
                    <a:lnTo>
                      <a:pt x="286226" y="132874"/>
                    </a:lnTo>
                    <a:lnTo>
                      <a:pt x="286226" y="90964"/>
                    </a:lnTo>
                    <a:close/>
                    <a:moveTo>
                      <a:pt x="355759" y="147161"/>
                    </a:moveTo>
                    <a:lnTo>
                      <a:pt x="355759" y="168116"/>
                    </a:lnTo>
                    <a:lnTo>
                      <a:pt x="286226" y="168116"/>
                    </a:lnTo>
                    <a:lnTo>
                      <a:pt x="286226" y="147161"/>
                    </a:lnTo>
                    <a:lnTo>
                      <a:pt x="355759" y="147161"/>
                    </a:lnTo>
                    <a:close/>
                    <a:moveTo>
                      <a:pt x="202406" y="90964"/>
                    </a:moveTo>
                    <a:lnTo>
                      <a:pt x="271939" y="90964"/>
                    </a:lnTo>
                    <a:lnTo>
                      <a:pt x="271939" y="132874"/>
                    </a:lnTo>
                    <a:lnTo>
                      <a:pt x="202406" y="132874"/>
                    </a:lnTo>
                    <a:lnTo>
                      <a:pt x="202406" y="90964"/>
                    </a:lnTo>
                    <a:close/>
                    <a:moveTo>
                      <a:pt x="202406" y="147161"/>
                    </a:moveTo>
                    <a:lnTo>
                      <a:pt x="271939" y="147161"/>
                    </a:lnTo>
                    <a:lnTo>
                      <a:pt x="271939" y="168116"/>
                    </a:lnTo>
                    <a:lnTo>
                      <a:pt x="270034" y="168116"/>
                    </a:lnTo>
                    <a:lnTo>
                      <a:pt x="257651" y="189071"/>
                    </a:lnTo>
                    <a:lnTo>
                      <a:pt x="201454" y="189071"/>
                    </a:lnTo>
                    <a:lnTo>
                      <a:pt x="201454" y="147161"/>
                    </a:lnTo>
                    <a:close/>
                    <a:moveTo>
                      <a:pt x="202406" y="202406"/>
                    </a:moveTo>
                    <a:lnTo>
                      <a:pt x="250031" y="202406"/>
                    </a:lnTo>
                    <a:lnTo>
                      <a:pt x="226219" y="244316"/>
                    </a:lnTo>
                    <a:lnTo>
                      <a:pt x="202406" y="244316"/>
                    </a:lnTo>
                    <a:lnTo>
                      <a:pt x="202406" y="202406"/>
                    </a:lnTo>
                    <a:close/>
                    <a:moveTo>
                      <a:pt x="218599" y="257651"/>
                    </a:moveTo>
                    <a:lnTo>
                      <a:pt x="202406" y="285274"/>
                    </a:lnTo>
                    <a:lnTo>
                      <a:pt x="202406" y="257651"/>
                    </a:lnTo>
                    <a:lnTo>
                      <a:pt x="218599" y="257651"/>
                    </a:lnTo>
                    <a:close/>
                    <a:moveTo>
                      <a:pt x="105251" y="299561"/>
                    </a:moveTo>
                    <a:lnTo>
                      <a:pt x="35719" y="299561"/>
                    </a:lnTo>
                    <a:lnTo>
                      <a:pt x="35719" y="257651"/>
                    </a:lnTo>
                    <a:lnTo>
                      <a:pt x="105251" y="257651"/>
                    </a:lnTo>
                    <a:lnTo>
                      <a:pt x="105251" y="299561"/>
                    </a:lnTo>
                    <a:close/>
                    <a:moveTo>
                      <a:pt x="105251" y="244316"/>
                    </a:moveTo>
                    <a:lnTo>
                      <a:pt x="35719" y="244316"/>
                    </a:lnTo>
                    <a:lnTo>
                      <a:pt x="35719" y="202406"/>
                    </a:lnTo>
                    <a:lnTo>
                      <a:pt x="105251" y="202406"/>
                    </a:lnTo>
                    <a:lnTo>
                      <a:pt x="105251" y="244316"/>
                    </a:lnTo>
                    <a:close/>
                    <a:moveTo>
                      <a:pt x="105251" y="188119"/>
                    </a:moveTo>
                    <a:lnTo>
                      <a:pt x="35719" y="188119"/>
                    </a:lnTo>
                    <a:lnTo>
                      <a:pt x="35719" y="146209"/>
                    </a:lnTo>
                    <a:lnTo>
                      <a:pt x="105251" y="146209"/>
                    </a:lnTo>
                    <a:lnTo>
                      <a:pt x="105251" y="188119"/>
                    </a:lnTo>
                    <a:close/>
                    <a:moveTo>
                      <a:pt x="105251" y="132874"/>
                    </a:moveTo>
                    <a:lnTo>
                      <a:pt x="35719" y="132874"/>
                    </a:lnTo>
                    <a:lnTo>
                      <a:pt x="35719" y="90964"/>
                    </a:lnTo>
                    <a:lnTo>
                      <a:pt x="105251" y="90964"/>
                    </a:lnTo>
                    <a:lnTo>
                      <a:pt x="105251" y="132874"/>
                    </a:lnTo>
                    <a:close/>
                    <a:moveTo>
                      <a:pt x="189071" y="299561"/>
                    </a:moveTo>
                    <a:lnTo>
                      <a:pt x="119539" y="299561"/>
                    </a:lnTo>
                    <a:lnTo>
                      <a:pt x="119539" y="257651"/>
                    </a:lnTo>
                    <a:lnTo>
                      <a:pt x="189071" y="257651"/>
                    </a:lnTo>
                    <a:lnTo>
                      <a:pt x="189071" y="299561"/>
                    </a:lnTo>
                    <a:close/>
                    <a:moveTo>
                      <a:pt x="189071" y="244316"/>
                    </a:moveTo>
                    <a:lnTo>
                      <a:pt x="119539" y="244316"/>
                    </a:lnTo>
                    <a:lnTo>
                      <a:pt x="119539" y="202406"/>
                    </a:lnTo>
                    <a:lnTo>
                      <a:pt x="189071" y="202406"/>
                    </a:lnTo>
                    <a:lnTo>
                      <a:pt x="189071" y="244316"/>
                    </a:lnTo>
                    <a:close/>
                    <a:moveTo>
                      <a:pt x="189071" y="188119"/>
                    </a:moveTo>
                    <a:lnTo>
                      <a:pt x="119539" y="188119"/>
                    </a:lnTo>
                    <a:lnTo>
                      <a:pt x="119539" y="146209"/>
                    </a:lnTo>
                    <a:lnTo>
                      <a:pt x="189071" y="146209"/>
                    </a:lnTo>
                    <a:lnTo>
                      <a:pt x="189071" y="188119"/>
                    </a:lnTo>
                    <a:close/>
                    <a:moveTo>
                      <a:pt x="189071" y="132874"/>
                    </a:moveTo>
                    <a:lnTo>
                      <a:pt x="119539" y="132874"/>
                    </a:lnTo>
                    <a:lnTo>
                      <a:pt x="119539" y="90964"/>
                    </a:lnTo>
                    <a:lnTo>
                      <a:pt x="189071" y="90964"/>
                    </a:lnTo>
                    <a:lnTo>
                      <a:pt x="189071" y="132874"/>
                    </a:lnTo>
                    <a:close/>
                    <a:moveTo>
                      <a:pt x="202406" y="299561"/>
                    </a:moveTo>
                    <a:lnTo>
                      <a:pt x="202406" y="298609"/>
                    </a:lnTo>
                    <a:lnTo>
                      <a:pt x="202406" y="299561"/>
                    </a:lnTo>
                    <a:lnTo>
                      <a:pt x="202406" y="299561"/>
                    </a:lnTo>
                    <a:close/>
                  </a:path>
                </a:pathLst>
              </a:custGeom>
              <a:solidFill>
                <a:srgbClr val="0F78D4"/>
              </a:solidFill>
              <a:ln w="9525" cap="flat">
                <a:noFill/>
                <a:prstDash val="solid"/>
                <a:miter/>
              </a:ln>
            </p:spPr>
            <p:txBody>
              <a:bodyPr rtlCol="0" anchor="ctr"/>
              <a:lstStyle/>
              <a:p>
                <a:endParaRPr lang="en-US" sz="1176"/>
              </a:p>
            </p:txBody>
          </p:sp>
        </p:grpSp>
        <p:cxnSp>
          <p:nvCxnSpPr>
            <p:cNvPr id="87" name="Straight Connector 86">
              <a:extLst>
                <a:ext uri="{FF2B5EF4-FFF2-40B4-BE49-F238E27FC236}">
                  <a16:creationId xmlns:a16="http://schemas.microsoft.com/office/drawing/2014/main" id="{0A337EEC-6B3E-430F-9F70-08BB5923ADE0}"/>
                </a:ext>
              </a:extLst>
            </p:cNvPr>
            <p:cNvCxnSpPr>
              <a:cxnSpLocks/>
            </p:cNvCxnSpPr>
            <p:nvPr/>
          </p:nvCxnSpPr>
          <p:spPr>
            <a:xfrm>
              <a:off x="9755195" y="4844845"/>
              <a:ext cx="0" cy="331839"/>
            </a:xfrm>
            <a:prstGeom prst="line">
              <a:avLst/>
            </a:prstGeom>
            <a:ln w="12700">
              <a:solidFill>
                <a:srgbClr val="0F78D4"/>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 name="TextBox 60">
            <a:extLst>
              <a:ext uri="{FF2B5EF4-FFF2-40B4-BE49-F238E27FC236}">
                <a16:creationId xmlns:a16="http://schemas.microsoft.com/office/drawing/2014/main" id="{8B4885F0-9314-41B9-B66D-136B1A34D540}"/>
              </a:ext>
            </a:extLst>
          </p:cNvPr>
          <p:cNvSpPr txBox="1"/>
          <p:nvPr/>
        </p:nvSpPr>
        <p:spPr>
          <a:xfrm>
            <a:off x="365761" y="6482819"/>
            <a:ext cx="1609810" cy="316812"/>
          </a:xfrm>
          <a:prstGeom prst="rect">
            <a:avLst/>
          </a:prstGeom>
          <a:noFill/>
        </p:spPr>
        <p:txBody>
          <a:bodyPr wrap="square" lIns="89642" tIns="89642" rIns="89642" bIns="89642" rtlCol="0">
            <a:spAutoFit/>
          </a:bodyPr>
          <a:lstStyle/>
          <a:p>
            <a:pPr algn="r">
              <a:lnSpc>
                <a:spcPct val="90000"/>
              </a:lnSpc>
              <a:spcAft>
                <a:spcPts val="588"/>
              </a:spcAft>
            </a:pPr>
            <a:r>
              <a:rPr lang="en-US" sz="980">
                <a:solidFill>
                  <a:schemeClr val="tx1">
                    <a:alpha val="50000"/>
                  </a:schemeClr>
                </a:solidFill>
              </a:rPr>
              <a:t>Microsoft Confidential</a:t>
            </a:r>
          </a:p>
        </p:txBody>
      </p:sp>
      <p:sp>
        <p:nvSpPr>
          <p:cNvPr id="88" name="Rectangle 87">
            <a:extLst>
              <a:ext uri="{FF2B5EF4-FFF2-40B4-BE49-F238E27FC236}">
                <a16:creationId xmlns:a16="http://schemas.microsoft.com/office/drawing/2014/main" id="{E749672E-1759-47F1-9FDB-46BA8A507006}"/>
              </a:ext>
            </a:extLst>
          </p:cNvPr>
          <p:cNvSpPr/>
          <p:nvPr/>
        </p:nvSpPr>
        <p:spPr bwMode="auto">
          <a:xfrm>
            <a:off x="628092" y="2133743"/>
            <a:ext cx="3903485" cy="3762222"/>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ts val="1176"/>
              </a:spcAft>
            </a:pPr>
            <a:endParaRPr lang="en-US" sz="1568" dirty="0">
              <a:solidFill>
                <a:srgbClr val="000000"/>
              </a:solidFill>
              <a:ea typeface="Segoe UI" pitchFamily="34" charset="0"/>
              <a:cs typeface="Segoe UI" pitchFamily="34" charset="0"/>
            </a:endParaRPr>
          </a:p>
        </p:txBody>
      </p:sp>
      <p:sp>
        <p:nvSpPr>
          <p:cNvPr id="89" name="Rectangle 88">
            <a:extLst>
              <a:ext uri="{FF2B5EF4-FFF2-40B4-BE49-F238E27FC236}">
                <a16:creationId xmlns:a16="http://schemas.microsoft.com/office/drawing/2014/main" id="{46796A63-D9A2-4540-9D31-33A81EC53C33}"/>
              </a:ext>
            </a:extLst>
          </p:cNvPr>
          <p:cNvSpPr/>
          <p:nvPr/>
        </p:nvSpPr>
        <p:spPr bwMode="auto">
          <a:xfrm>
            <a:off x="566326" y="1371873"/>
            <a:ext cx="4027016" cy="448030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ts val="1765"/>
              </a:spcAft>
            </a:pPr>
            <a:r>
              <a:rPr lang="en-US" sz="1961" dirty="0">
                <a:solidFill>
                  <a:srgbClr val="0F78D4"/>
                </a:solidFill>
                <a:latin typeface="+mj-lt"/>
                <a:cs typeface="Segoe UI" pitchFamily="34" charset="0"/>
              </a:rPr>
              <a:t>Pod identity</a:t>
            </a:r>
          </a:p>
          <a:p>
            <a:pPr defTabSz="914102" fontAlgn="base">
              <a:lnSpc>
                <a:spcPct val="90000"/>
              </a:lnSpc>
              <a:spcBef>
                <a:spcPct val="0"/>
              </a:spcBef>
              <a:spcAft>
                <a:spcPts val="1176"/>
              </a:spcAft>
            </a:pPr>
            <a:r>
              <a:rPr lang="en-US" sz="1568" dirty="0">
                <a:solidFill>
                  <a:srgbClr val="000000"/>
                </a:solidFill>
                <a:ea typeface="Segoe UI" pitchFamily="34" charset="0"/>
                <a:cs typeface="Segoe UI" pitchFamily="34" charset="0"/>
              </a:rPr>
              <a:t>Securely communicate with a variety of Azure services, like Key Vault and Storage </a:t>
            </a:r>
          </a:p>
          <a:p>
            <a:pPr defTabSz="914102" fontAlgn="base">
              <a:lnSpc>
                <a:spcPct val="90000"/>
              </a:lnSpc>
              <a:spcBef>
                <a:spcPct val="0"/>
              </a:spcBef>
              <a:spcAft>
                <a:spcPts val="1176"/>
              </a:spcAft>
            </a:pPr>
            <a:r>
              <a:rPr lang="en-US" sz="1568" dirty="0">
                <a:solidFill>
                  <a:srgbClr val="000000"/>
                </a:solidFill>
                <a:ea typeface="Segoe UI" pitchFamily="34" charset="0"/>
                <a:cs typeface="Segoe UI" pitchFamily="34" charset="0"/>
              </a:rPr>
              <a:t>Give Kubernetes pods their own first-class identity in Azure Active Directory </a:t>
            </a:r>
          </a:p>
          <a:p>
            <a:pPr defTabSz="914102" fontAlgn="base">
              <a:lnSpc>
                <a:spcPct val="90000"/>
              </a:lnSpc>
              <a:spcBef>
                <a:spcPct val="0"/>
              </a:spcBef>
              <a:spcAft>
                <a:spcPts val="1176"/>
              </a:spcAft>
            </a:pPr>
            <a:r>
              <a:rPr lang="en-US" sz="1568" dirty="0">
                <a:solidFill>
                  <a:srgbClr val="000000"/>
                </a:solidFill>
                <a:ea typeface="Segoe UI" pitchFamily="34" charset="0"/>
                <a:cs typeface="Segoe UI" pitchFamily="34" charset="0"/>
              </a:rPr>
              <a:t>No additional keys or secrets to manage</a:t>
            </a:r>
            <a:br>
              <a:rPr lang="en-US" sz="1568" dirty="0">
                <a:solidFill>
                  <a:srgbClr val="000000"/>
                </a:solidFill>
                <a:ea typeface="Segoe UI" pitchFamily="34" charset="0"/>
                <a:cs typeface="Segoe UI" pitchFamily="34" charset="0"/>
              </a:rPr>
            </a:br>
            <a:br>
              <a:rPr lang="en-US" sz="1568" dirty="0">
                <a:solidFill>
                  <a:srgbClr val="000000"/>
                </a:solidFill>
                <a:ea typeface="Segoe UI" pitchFamily="34" charset="0"/>
                <a:cs typeface="Segoe UI" pitchFamily="34" charset="0"/>
              </a:rPr>
            </a:br>
            <a:r>
              <a:rPr lang="en-GB" sz="2000" dirty="0">
                <a:hlinkClick r:id="rId5"/>
              </a:rPr>
              <a:t>https://github.com/Azure/aad-pod-identity</a:t>
            </a:r>
            <a:endParaRPr lang="en-GB" sz="2000" dirty="0"/>
          </a:p>
          <a:p>
            <a:pPr defTabSz="914102" fontAlgn="base">
              <a:lnSpc>
                <a:spcPct val="90000"/>
              </a:lnSpc>
              <a:spcBef>
                <a:spcPct val="0"/>
              </a:spcBef>
              <a:spcAft>
                <a:spcPts val="1176"/>
              </a:spcAft>
            </a:pPr>
            <a:endParaRPr lang="en-US" sz="1961" dirty="0">
              <a:solidFill>
                <a:srgbClr val="000000"/>
              </a:solidFill>
              <a:ea typeface="Segoe UI" pitchFamily="34" charset="0"/>
              <a:cs typeface="Segoe UI" pitchFamily="34" charset="0"/>
            </a:endParaRPr>
          </a:p>
          <a:p>
            <a:pPr defTabSz="914102" fontAlgn="base">
              <a:lnSpc>
                <a:spcPct val="90000"/>
              </a:lnSpc>
              <a:spcBef>
                <a:spcPct val="0"/>
              </a:spcBef>
              <a:spcAft>
                <a:spcPts val="1176"/>
              </a:spcAft>
            </a:pPr>
            <a:r>
              <a:rPr lang="en-US" sz="1568" dirty="0">
                <a:solidFill>
                  <a:srgbClr val="000000"/>
                </a:solidFill>
              </a:rPr>
              <a:t>GA Upstream</a:t>
            </a:r>
          </a:p>
          <a:p>
            <a:pPr defTabSz="914102" fontAlgn="base">
              <a:lnSpc>
                <a:spcPct val="90000"/>
              </a:lnSpc>
              <a:spcBef>
                <a:spcPct val="0"/>
              </a:spcBef>
              <a:spcAft>
                <a:spcPts val="1176"/>
              </a:spcAft>
            </a:pPr>
            <a:br>
              <a:rPr lang="en-US" sz="1568" dirty="0">
                <a:solidFill>
                  <a:srgbClr val="000000"/>
                </a:solidFill>
              </a:rPr>
            </a:br>
            <a:r>
              <a:rPr lang="en-US" sz="1568" dirty="0">
                <a:solidFill>
                  <a:srgbClr val="000000"/>
                </a:solidFill>
              </a:rPr>
              <a:t>*Coming to AKS as managed plugin soon</a:t>
            </a:r>
            <a:endParaRPr lang="en-GB" sz="1568" dirty="0">
              <a:solidFill>
                <a:srgbClr val="000000"/>
              </a:solidFill>
            </a:endParaRPr>
          </a:p>
        </p:txBody>
      </p:sp>
      <p:sp>
        <p:nvSpPr>
          <p:cNvPr id="44" name="Text Placeholder 3">
            <a:extLst>
              <a:ext uri="{FF2B5EF4-FFF2-40B4-BE49-F238E27FC236}">
                <a16:creationId xmlns:a16="http://schemas.microsoft.com/office/drawing/2014/main" id="{7D6A074B-A050-914E-A559-2CC9BC37078F}"/>
              </a:ext>
            </a:extLst>
          </p:cNvPr>
          <p:cNvSpPr txBox="1">
            <a:spLocks/>
          </p:cNvSpPr>
          <p:nvPr/>
        </p:nvSpPr>
        <p:spPr>
          <a:xfrm>
            <a:off x="365761" y="409302"/>
            <a:ext cx="10622030" cy="65241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000" b="1" i="0" kern="1200" spc="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Pod Identity</a:t>
            </a:r>
            <a:endParaRPr kumimoji="0" lang="en-US" sz="4000" b="1" i="0" u="none" strike="noStrike" kern="1200" cap="none" spc="0" normalizeH="0" baseline="0" noProof="0" dirty="0">
              <a:ln>
                <a:noFill/>
              </a:ln>
              <a:solidFill>
                <a:srgbClr val="0078D3"/>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613783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TextBox 145">
            <a:extLst>
              <a:ext uri="{FF2B5EF4-FFF2-40B4-BE49-F238E27FC236}">
                <a16:creationId xmlns:a16="http://schemas.microsoft.com/office/drawing/2014/main" id="{4D1B7279-93B2-4F44-808E-E0B01F91AD65}"/>
              </a:ext>
            </a:extLst>
          </p:cNvPr>
          <p:cNvSpPr txBox="1"/>
          <p:nvPr/>
        </p:nvSpPr>
        <p:spPr>
          <a:xfrm>
            <a:off x="380415" y="6482819"/>
            <a:ext cx="1609810" cy="316812"/>
          </a:xfrm>
          <a:prstGeom prst="rect">
            <a:avLst/>
          </a:prstGeom>
          <a:noFill/>
        </p:spPr>
        <p:txBody>
          <a:bodyPr wrap="square" lIns="89642" tIns="89642" rIns="89642" bIns="89642" rtlCol="0">
            <a:spAutoFit/>
          </a:bodyPr>
          <a:lstStyle/>
          <a:p>
            <a:pPr algn="r">
              <a:lnSpc>
                <a:spcPct val="90000"/>
              </a:lnSpc>
              <a:spcAft>
                <a:spcPts val="588"/>
              </a:spcAft>
            </a:pPr>
            <a:r>
              <a:rPr lang="en-US" sz="980">
                <a:solidFill>
                  <a:schemeClr val="tx1">
                    <a:alpha val="50000"/>
                  </a:schemeClr>
                </a:solidFill>
              </a:rPr>
              <a:t>Microsoft Confidential</a:t>
            </a:r>
          </a:p>
        </p:txBody>
      </p:sp>
      <p:grpSp>
        <p:nvGrpSpPr>
          <p:cNvPr id="148" name="Group 147">
            <a:extLst>
              <a:ext uri="{FF2B5EF4-FFF2-40B4-BE49-F238E27FC236}">
                <a16:creationId xmlns:a16="http://schemas.microsoft.com/office/drawing/2014/main" id="{CF8009F9-D126-4575-9B58-D9E1B6E66B0C}"/>
              </a:ext>
            </a:extLst>
          </p:cNvPr>
          <p:cNvGrpSpPr/>
          <p:nvPr/>
        </p:nvGrpSpPr>
        <p:grpSpPr>
          <a:xfrm>
            <a:off x="566326" y="1371873"/>
            <a:ext cx="4027016" cy="4524092"/>
            <a:chOff x="577682" y="1398885"/>
            <a:chExt cx="4107766" cy="4614810"/>
          </a:xfrm>
        </p:grpSpPr>
        <p:sp>
          <p:nvSpPr>
            <p:cNvPr id="150" name="Rectangle 149">
              <a:extLst>
                <a:ext uri="{FF2B5EF4-FFF2-40B4-BE49-F238E27FC236}">
                  <a16:creationId xmlns:a16="http://schemas.microsoft.com/office/drawing/2014/main" id="{62A66531-92D1-4CBA-B8EA-4DAC6DCFF196}"/>
                </a:ext>
              </a:extLst>
            </p:cNvPr>
            <p:cNvSpPr/>
            <p:nvPr/>
          </p:nvSpPr>
          <p:spPr bwMode="auto">
            <a:xfrm>
              <a:off x="640686" y="2176033"/>
              <a:ext cx="3981758" cy="3837662"/>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ts val="1176"/>
                </a:spcAft>
              </a:pPr>
              <a:endParaRPr lang="en-US" sz="1568">
                <a:solidFill>
                  <a:srgbClr val="000000"/>
                </a:solidFill>
                <a:ea typeface="Segoe UI" pitchFamily="34" charset="0"/>
                <a:cs typeface="Segoe UI" pitchFamily="34" charset="0"/>
              </a:endParaRPr>
            </a:p>
          </p:txBody>
        </p:sp>
        <p:sp>
          <p:nvSpPr>
            <p:cNvPr id="151" name="Rectangle 150">
              <a:extLst>
                <a:ext uri="{FF2B5EF4-FFF2-40B4-BE49-F238E27FC236}">
                  <a16:creationId xmlns:a16="http://schemas.microsoft.com/office/drawing/2014/main" id="{CB548033-6BE0-426A-9F74-F2D1FA40F412}"/>
                </a:ext>
              </a:extLst>
            </p:cNvPr>
            <p:cNvSpPr/>
            <p:nvPr/>
          </p:nvSpPr>
          <p:spPr bwMode="auto">
            <a:xfrm>
              <a:off x="577682" y="1398885"/>
              <a:ext cx="4107766" cy="45701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ts val="1176"/>
                </a:spcAft>
              </a:pPr>
              <a:r>
                <a:rPr lang="en-US" sz="1961" dirty="0">
                  <a:solidFill>
                    <a:srgbClr val="0F78D4"/>
                  </a:solidFill>
                  <a:latin typeface="+mj-lt"/>
                  <a:ea typeface="Segoe UI" pitchFamily="34" charset="0"/>
                  <a:cs typeface="Segoe UI" pitchFamily="34" charset="0"/>
                </a:rPr>
                <a:t>Key Vault Flex Volume driver</a:t>
              </a:r>
              <a:br>
                <a:rPr lang="en-US" sz="1961" dirty="0">
                  <a:solidFill>
                    <a:srgbClr val="0F78D4"/>
                  </a:solidFill>
                  <a:latin typeface="+mj-lt"/>
                  <a:ea typeface="Segoe UI" pitchFamily="34" charset="0"/>
                  <a:cs typeface="Segoe UI" pitchFamily="34" charset="0"/>
                </a:rPr>
              </a:br>
              <a:r>
                <a:rPr lang="en-US" sz="1961" dirty="0">
                  <a:solidFill>
                    <a:srgbClr val="0F78D4"/>
                  </a:solidFill>
                  <a:latin typeface="+mj-lt"/>
                  <a:ea typeface="Segoe UI" pitchFamily="34" charset="0"/>
                  <a:cs typeface="Segoe UI" pitchFamily="34" charset="0"/>
                </a:rPr>
                <a:t>for Kubernetes</a:t>
              </a:r>
            </a:p>
            <a:p>
              <a:pPr defTabSz="914102" fontAlgn="base">
                <a:lnSpc>
                  <a:spcPct val="90000"/>
                </a:lnSpc>
                <a:spcBef>
                  <a:spcPct val="0"/>
                </a:spcBef>
                <a:spcAft>
                  <a:spcPts val="1176"/>
                </a:spcAft>
              </a:pPr>
              <a:r>
                <a:rPr lang="en-US" sz="1568" dirty="0">
                  <a:solidFill>
                    <a:srgbClr val="000000"/>
                  </a:solidFill>
                  <a:ea typeface="Segoe UI" pitchFamily="34" charset="0"/>
                  <a:cs typeface="Segoe UI" pitchFamily="34" charset="0"/>
                </a:rPr>
                <a:t>Meet rigorous compliance requirements with secrets centrally stored outside of clusters​</a:t>
              </a:r>
            </a:p>
            <a:p>
              <a:pPr defTabSz="914102" fontAlgn="base">
                <a:lnSpc>
                  <a:spcPct val="90000"/>
                </a:lnSpc>
                <a:spcBef>
                  <a:spcPct val="0"/>
                </a:spcBef>
                <a:spcAft>
                  <a:spcPts val="1176"/>
                </a:spcAft>
              </a:pPr>
              <a:r>
                <a:rPr lang="en-US" sz="1568" dirty="0">
                  <a:solidFill>
                    <a:srgbClr val="000000"/>
                  </a:solidFill>
                  <a:ea typeface="Segoe UI" pitchFamily="34" charset="0"/>
                  <a:cs typeface="Segoe UI" pitchFamily="34" charset="0"/>
                </a:rPr>
                <a:t>Access application-specific keys, secrets, and certificates natively within Kubernetes from Azure Key Vault</a:t>
              </a:r>
            </a:p>
            <a:p>
              <a:pPr defTabSz="914102" fontAlgn="base">
                <a:lnSpc>
                  <a:spcPct val="90000"/>
                </a:lnSpc>
                <a:spcBef>
                  <a:spcPct val="0"/>
                </a:spcBef>
                <a:spcAft>
                  <a:spcPts val="1176"/>
                </a:spcAft>
              </a:pPr>
              <a:r>
                <a:rPr lang="en-US" sz="1568" dirty="0">
                  <a:solidFill>
                    <a:srgbClr val="000000"/>
                  </a:solidFill>
                  <a:ea typeface="Segoe UI" pitchFamily="34" charset="0"/>
                  <a:cs typeface="Segoe UI" pitchFamily="34" charset="0"/>
                </a:rPr>
                <a:t>Mount Azure Key Vault stores via </a:t>
              </a:r>
              <a:r>
                <a:rPr lang="en-US" sz="1568" dirty="0" err="1">
                  <a:solidFill>
                    <a:srgbClr val="000000"/>
                  </a:solidFill>
                  <a:ea typeface="Segoe UI" pitchFamily="34" charset="0"/>
                  <a:cs typeface="Segoe UI" pitchFamily="34" charset="0"/>
                </a:rPr>
                <a:t>flexvolume</a:t>
              </a:r>
              <a:r>
                <a:rPr lang="en-US" sz="1568" dirty="0">
                  <a:solidFill>
                    <a:srgbClr val="000000"/>
                  </a:solidFill>
                  <a:ea typeface="Segoe UI" pitchFamily="34" charset="0"/>
                  <a:cs typeface="Segoe UI" pitchFamily="34" charset="0"/>
                </a:rPr>
                <a:t> driver</a:t>
              </a:r>
            </a:p>
            <a:p>
              <a:pPr defTabSz="914102" fontAlgn="base">
                <a:lnSpc>
                  <a:spcPct val="90000"/>
                </a:lnSpc>
                <a:spcBef>
                  <a:spcPct val="0"/>
                </a:spcBef>
                <a:spcAft>
                  <a:spcPts val="1176"/>
                </a:spcAft>
              </a:pPr>
              <a:r>
                <a:rPr lang="en-GB" sz="1600" dirty="0">
                  <a:hlinkClick r:id="rId3"/>
                </a:rPr>
                <a:t>https://github.com/Azure/kubernetes-keyvault-flexvol</a:t>
              </a:r>
              <a:endParaRPr lang="en-US" sz="1568" dirty="0">
                <a:solidFill>
                  <a:srgbClr val="000000"/>
                </a:solidFill>
                <a:ea typeface="Segoe UI" pitchFamily="34" charset="0"/>
                <a:cs typeface="Segoe UI" pitchFamily="34" charset="0"/>
              </a:endParaRPr>
            </a:p>
            <a:p>
              <a:pPr defTabSz="914102" fontAlgn="base">
                <a:lnSpc>
                  <a:spcPct val="90000"/>
                </a:lnSpc>
                <a:spcBef>
                  <a:spcPct val="0"/>
                </a:spcBef>
                <a:spcAft>
                  <a:spcPts val="1176"/>
                </a:spcAft>
              </a:pPr>
              <a:r>
                <a:rPr lang="en-US" sz="1568" dirty="0">
                  <a:solidFill>
                    <a:srgbClr val="000000"/>
                  </a:solidFill>
                  <a:ea typeface="Segoe UI" pitchFamily="34" charset="0"/>
                  <a:cs typeface="Segoe UI" pitchFamily="34" charset="0"/>
                </a:rPr>
                <a:t>CSI driver support is coming in Q1-20</a:t>
              </a:r>
            </a:p>
            <a:p>
              <a:pPr defTabSz="914102" fontAlgn="base">
                <a:lnSpc>
                  <a:spcPct val="90000"/>
                </a:lnSpc>
                <a:spcBef>
                  <a:spcPct val="0"/>
                </a:spcBef>
                <a:spcAft>
                  <a:spcPts val="1176"/>
                </a:spcAft>
              </a:pPr>
              <a:r>
                <a:rPr lang="en-US" sz="1568" dirty="0">
                  <a:solidFill>
                    <a:srgbClr val="000000"/>
                  </a:solidFill>
                  <a:ea typeface="Segoe UI" pitchFamily="34" charset="0"/>
                  <a:cs typeface="Segoe UI" pitchFamily="34" charset="0"/>
                </a:rPr>
                <a:t>GA Upstream</a:t>
              </a:r>
            </a:p>
            <a:p>
              <a:pPr defTabSz="914102" fontAlgn="base">
                <a:lnSpc>
                  <a:spcPct val="90000"/>
                </a:lnSpc>
                <a:spcBef>
                  <a:spcPct val="0"/>
                </a:spcBef>
                <a:spcAft>
                  <a:spcPts val="1176"/>
                </a:spcAft>
              </a:pPr>
              <a:r>
                <a:rPr lang="en-US" sz="1568" dirty="0">
                  <a:solidFill>
                    <a:srgbClr val="000000"/>
                  </a:solidFill>
                  <a:ea typeface="Segoe UI" pitchFamily="34" charset="0"/>
                  <a:cs typeface="Segoe UI" pitchFamily="34" charset="0"/>
                </a:rPr>
                <a:t>Coming to AKS as managed plugin soon​</a:t>
              </a:r>
            </a:p>
          </p:txBody>
        </p:sp>
      </p:grpSp>
      <p:grpSp>
        <p:nvGrpSpPr>
          <p:cNvPr id="40" name="Group 39">
            <a:extLst>
              <a:ext uri="{FF2B5EF4-FFF2-40B4-BE49-F238E27FC236}">
                <a16:creationId xmlns:a16="http://schemas.microsoft.com/office/drawing/2014/main" id="{082109C4-099C-42DA-8EE4-CBC4516CD542}"/>
              </a:ext>
            </a:extLst>
          </p:cNvPr>
          <p:cNvGrpSpPr/>
          <p:nvPr/>
        </p:nvGrpSpPr>
        <p:grpSpPr>
          <a:xfrm>
            <a:off x="5816762" y="1969102"/>
            <a:ext cx="1850777" cy="1157397"/>
            <a:chOff x="5372692" y="2060335"/>
            <a:chExt cx="1887889" cy="1180605"/>
          </a:xfrm>
        </p:grpSpPr>
        <p:sp>
          <p:nvSpPr>
            <p:cNvPr id="32" name="Title 1">
              <a:extLst>
                <a:ext uri="{FF2B5EF4-FFF2-40B4-BE49-F238E27FC236}">
                  <a16:creationId xmlns:a16="http://schemas.microsoft.com/office/drawing/2014/main" id="{93672311-9603-444B-A531-0548CDE52527}"/>
                </a:ext>
              </a:extLst>
            </p:cNvPr>
            <p:cNvSpPr txBox="1">
              <a:spLocks/>
            </p:cNvSpPr>
            <p:nvPr/>
          </p:nvSpPr>
          <p:spPr>
            <a:xfrm>
              <a:off x="5372692" y="2060335"/>
              <a:ext cx="1887889"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176" spc="0">
                  <a:solidFill>
                    <a:srgbClr val="000000"/>
                  </a:solidFill>
                  <a:latin typeface="Segoe UI Semibold" panose="020B0702040204020203" pitchFamily="34" charset="0"/>
                  <a:cs typeface="Segoe UI Semibold" panose="020B0702040204020203" pitchFamily="34" charset="0"/>
                </a:rPr>
                <a:t>Key Management System</a:t>
              </a:r>
            </a:p>
          </p:txBody>
        </p:sp>
        <p:grpSp>
          <p:nvGrpSpPr>
            <p:cNvPr id="35" name="Group 34">
              <a:extLst>
                <a:ext uri="{FF2B5EF4-FFF2-40B4-BE49-F238E27FC236}">
                  <a16:creationId xmlns:a16="http://schemas.microsoft.com/office/drawing/2014/main" id="{502B94F3-DADA-4E93-8090-24F4FDE33229}"/>
                </a:ext>
              </a:extLst>
            </p:cNvPr>
            <p:cNvGrpSpPr/>
            <p:nvPr/>
          </p:nvGrpSpPr>
          <p:grpSpPr>
            <a:xfrm>
              <a:off x="5372692" y="2316795"/>
              <a:ext cx="1824062" cy="924145"/>
              <a:chOff x="5372692" y="2316795"/>
              <a:chExt cx="1824062" cy="924145"/>
            </a:xfrm>
          </p:grpSpPr>
          <p:sp>
            <p:nvSpPr>
              <p:cNvPr id="56" name="Rectangle: Rounded Corners 118">
                <a:extLst>
                  <a:ext uri="{FF2B5EF4-FFF2-40B4-BE49-F238E27FC236}">
                    <a16:creationId xmlns:a16="http://schemas.microsoft.com/office/drawing/2014/main" id="{27EB2E0F-6F71-4179-82F5-2D10B4EF1229}"/>
                  </a:ext>
                </a:extLst>
              </p:cNvPr>
              <p:cNvSpPr/>
              <p:nvPr/>
            </p:nvSpPr>
            <p:spPr bwMode="auto">
              <a:xfrm>
                <a:off x="5372692" y="2316795"/>
                <a:ext cx="1824062" cy="924145"/>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grpSp>
            <p:nvGrpSpPr>
              <p:cNvPr id="31" name="Group 30">
                <a:extLst>
                  <a:ext uri="{FF2B5EF4-FFF2-40B4-BE49-F238E27FC236}">
                    <a16:creationId xmlns:a16="http://schemas.microsoft.com/office/drawing/2014/main" id="{A44C0347-A221-44FD-89C0-D2C4BC69A2DA}"/>
                  </a:ext>
                </a:extLst>
              </p:cNvPr>
              <p:cNvGrpSpPr/>
              <p:nvPr/>
            </p:nvGrpSpPr>
            <p:grpSpPr>
              <a:xfrm>
                <a:off x="5435120" y="2453647"/>
                <a:ext cx="1699207" cy="650441"/>
                <a:chOff x="5427332" y="2423606"/>
                <a:chExt cx="1699207" cy="650441"/>
              </a:xfrm>
            </p:grpSpPr>
            <p:grpSp>
              <p:nvGrpSpPr>
                <p:cNvPr id="26" name="Group 25">
                  <a:extLst>
                    <a:ext uri="{FF2B5EF4-FFF2-40B4-BE49-F238E27FC236}">
                      <a16:creationId xmlns:a16="http://schemas.microsoft.com/office/drawing/2014/main" id="{AB090ECD-6470-428A-973F-8DDB5FB86F9B}"/>
                    </a:ext>
                  </a:extLst>
                </p:cNvPr>
                <p:cNvGrpSpPr/>
                <p:nvPr/>
              </p:nvGrpSpPr>
              <p:grpSpPr>
                <a:xfrm>
                  <a:off x="6577899" y="2423606"/>
                  <a:ext cx="548640" cy="650441"/>
                  <a:chOff x="6921395" y="2423606"/>
                  <a:chExt cx="548640" cy="650441"/>
                </a:xfrm>
              </p:grpSpPr>
              <p:sp>
                <p:nvSpPr>
                  <p:cNvPr id="39" name="Title 1">
                    <a:extLst>
                      <a:ext uri="{FF2B5EF4-FFF2-40B4-BE49-F238E27FC236}">
                        <a16:creationId xmlns:a16="http://schemas.microsoft.com/office/drawing/2014/main" id="{84D4EC35-EEBD-4E87-BF98-D79991087147}"/>
                      </a:ext>
                    </a:extLst>
                  </p:cNvPr>
                  <p:cNvSpPr txBox="1">
                    <a:spLocks/>
                  </p:cNvSpPr>
                  <p:nvPr/>
                </p:nvSpPr>
                <p:spPr>
                  <a:xfrm>
                    <a:off x="6921395" y="2423606"/>
                    <a:ext cx="54864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980" spc="0">
                        <a:solidFill>
                          <a:srgbClr val="000000"/>
                        </a:solidFill>
                        <a:latin typeface="Segoe UI Semibold" panose="020B0702040204020203" pitchFamily="34" charset="0"/>
                        <a:cs typeface="Segoe UI Semibold" panose="020B0702040204020203" pitchFamily="34" charset="0"/>
                      </a:rPr>
                      <a:t>Certs</a:t>
                    </a:r>
                  </a:p>
                </p:txBody>
              </p:sp>
              <p:sp>
                <p:nvSpPr>
                  <p:cNvPr id="57" name="Rectangle: Rounded Corners 118">
                    <a:extLst>
                      <a:ext uri="{FF2B5EF4-FFF2-40B4-BE49-F238E27FC236}">
                        <a16:creationId xmlns:a16="http://schemas.microsoft.com/office/drawing/2014/main" id="{ADFF9EB5-0F6C-4D90-9715-D6ED9248B21F}"/>
                      </a:ext>
                    </a:extLst>
                  </p:cNvPr>
                  <p:cNvSpPr/>
                  <p:nvPr/>
                </p:nvSpPr>
                <p:spPr bwMode="auto">
                  <a:xfrm>
                    <a:off x="6980831" y="2646919"/>
                    <a:ext cx="429768" cy="427128"/>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34" name="Script_F03A" title="Icon of an unrolled document with writing on it">
                    <a:extLst>
                      <a:ext uri="{FF2B5EF4-FFF2-40B4-BE49-F238E27FC236}">
                        <a16:creationId xmlns:a16="http://schemas.microsoft.com/office/drawing/2014/main" id="{A19C1050-B0E0-43F5-8FAD-E37261245B50}"/>
                      </a:ext>
                    </a:extLst>
                  </p:cNvPr>
                  <p:cNvSpPr>
                    <a:spLocks noChangeAspect="1" noEditPoints="1"/>
                  </p:cNvSpPr>
                  <p:nvPr/>
                </p:nvSpPr>
                <p:spPr bwMode="auto">
                  <a:xfrm>
                    <a:off x="7083577" y="2748290"/>
                    <a:ext cx="224277" cy="224386"/>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30" name="Group 29">
                  <a:extLst>
                    <a:ext uri="{FF2B5EF4-FFF2-40B4-BE49-F238E27FC236}">
                      <a16:creationId xmlns:a16="http://schemas.microsoft.com/office/drawing/2014/main" id="{C65DF72B-7413-43A8-86D9-ED33B9DA3DDA}"/>
                    </a:ext>
                  </a:extLst>
                </p:cNvPr>
                <p:cNvGrpSpPr/>
                <p:nvPr/>
              </p:nvGrpSpPr>
              <p:grpSpPr>
                <a:xfrm>
                  <a:off x="6002615" y="2423606"/>
                  <a:ext cx="548640" cy="650441"/>
                  <a:chOff x="6174364" y="2423606"/>
                  <a:chExt cx="548640" cy="650441"/>
                </a:xfrm>
              </p:grpSpPr>
              <p:sp>
                <p:nvSpPr>
                  <p:cNvPr id="59" name="Title 1">
                    <a:extLst>
                      <a:ext uri="{FF2B5EF4-FFF2-40B4-BE49-F238E27FC236}">
                        <a16:creationId xmlns:a16="http://schemas.microsoft.com/office/drawing/2014/main" id="{3FE52A24-CE32-479A-9029-AA3FFB229673}"/>
                      </a:ext>
                    </a:extLst>
                  </p:cNvPr>
                  <p:cNvSpPr txBox="1">
                    <a:spLocks/>
                  </p:cNvSpPr>
                  <p:nvPr/>
                </p:nvSpPr>
                <p:spPr>
                  <a:xfrm>
                    <a:off x="6174364" y="2423606"/>
                    <a:ext cx="54864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980" spc="0">
                        <a:solidFill>
                          <a:srgbClr val="000000"/>
                        </a:solidFill>
                        <a:latin typeface="Segoe UI Semibold" panose="020B0702040204020203" pitchFamily="34" charset="0"/>
                        <a:cs typeface="Segoe UI Semibold" panose="020B0702040204020203" pitchFamily="34" charset="0"/>
                      </a:rPr>
                      <a:t>Secrets</a:t>
                    </a:r>
                  </a:p>
                </p:txBody>
              </p:sp>
              <p:sp>
                <p:nvSpPr>
                  <p:cNvPr id="60" name="Rectangle: Rounded Corners 118">
                    <a:extLst>
                      <a:ext uri="{FF2B5EF4-FFF2-40B4-BE49-F238E27FC236}">
                        <a16:creationId xmlns:a16="http://schemas.microsoft.com/office/drawing/2014/main" id="{4B8F2B17-0F4D-4B49-88B1-4A24D60111E0}"/>
                      </a:ext>
                    </a:extLst>
                  </p:cNvPr>
                  <p:cNvSpPr/>
                  <p:nvPr/>
                </p:nvSpPr>
                <p:spPr bwMode="auto">
                  <a:xfrm>
                    <a:off x="6233800" y="2646919"/>
                    <a:ext cx="429768" cy="427128"/>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36" name="speech_2" title="Icon of a chat bubble">
                    <a:extLst>
                      <a:ext uri="{FF2B5EF4-FFF2-40B4-BE49-F238E27FC236}">
                        <a16:creationId xmlns:a16="http://schemas.microsoft.com/office/drawing/2014/main" id="{0975047E-94A5-48C7-B392-B41979DC3382}"/>
                      </a:ext>
                    </a:extLst>
                  </p:cNvPr>
                  <p:cNvSpPr>
                    <a:spLocks noChangeAspect="1" noEditPoints="1"/>
                  </p:cNvSpPr>
                  <p:nvPr/>
                </p:nvSpPr>
                <p:spPr bwMode="auto">
                  <a:xfrm>
                    <a:off x="6344904" y="2768287"/>
                    <a:ext cx="207561" cy="184392"/>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grpSp>
            <p:grpSp>
              <p:nvGrpSpPr>
                <p:cNvPr id="27" name="Group 26">
                  <a:extLst>
                    <a:ext uri="{FF2B5EF4-FFF2-40B4-BE49-F238E27FC236}">
                      <a16:creationId xmlns:a16="http://schemas.microsoft.com/office/drawing/2014/main" id="{C142A520-2256-4B05-9C2D-152673607032}"/>
                    </a:ext>
                  </a:extLst>
                </p:cNvPr>
                <p:cNvGrpSpPr/>
                <p:nvPr/>
              </p:nvGrpSpPr>
              <p:grpSpPr>
                <a:xfrm>
                  <a:off x="5427332" y="2423606"/>
                  <a:ext cx="548640" cy="650441"/>
                  <a:chOff x="5427332" y="2423606"/>
                  <a:chExt cx="548640" cy="650441"/>
                </a:xfrm>
              </p:grpSpPr>
              <p:sp>
                <p:nvSpPr>
                  <p:cNvPr id="64" name="Title 1">
                    <a:extLst>
                      <a:ext uri="{FF2B5EF4-FFF2-40B4-BE49-F238E27FC236}">
                        <a16:creationId xmlns:a16="http://schemas.microsoft.com/office/drawing/2014/main" id="{D1420DC7-BA1E-4F94-996F-2D500B61FA58}"/>
                      </a:ext>
                    </a:extLst>
                  </p:cNvPr>
                  <p:cNvSpPr txBox="1">
                    <a:spLocks/>
                  </p:cNvSpPr>
                  <p:nvPr/>
                </p:nvSpPr>
                <p:spPr>
                  <a:xfrm>
                    <a:off x="5427332" y="2423606"/>
                    <a:ext cx="54864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980" spc="0">
                        <a:solidFill>
                          <a:srgbClr val="000000"/>
                        </a:solidFill>
                        <a:latin typeface="Segoe UI Semibold" panose="020B0702040204020203" pitchFamily="34" charset="0"/>
                        <a:cs typeface="Segoe UI Semibold" panose="020B0702040204020203" pitchFamily="34" charset="0"/>
                      </a:rPr>
                      <a:t>Keys</a:t>
                    </a:r>
                  </a:p>
                </p:txBody>
              </p:sp>
              <p:sp>
                <p:nvSpPr>
                  <p:cNvPr id="66" name="Rectangle: Rounded Corners 118">
                    <a:extLst>
                      <a:ext uri="{FF2B5EF4-FFF2-40B4-BE49-F238E27FC236}">
                        <a16:creationId xmlns:a16="http://schemas.microsoft.com/office/drawing/2014/main" id="{CC1DAF0D-D5AC-4070-87A9-024D3C0BBD21}"/>
                      </a:ext>
                    </a:extLst>
                  </p:cNvPr>
                  <p:cNvSpPr/>
                  <p:nvPr/>
                </p:nvSpPr>
                <p:spPr bwMode="auto">
                  <a:xfrm>
                    <a:off x="5486768" y="2646919"/>
                    <a:ext cx="429768" cy="427128"/>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33" name="key" title="Icon of a key">
                    <a:extLst>
                      <a:ext uri="{FF2B5EF4-FFF2-40B4-BE49-F238E27FC236}">
                        <a16:creationId xmlns:a16="http://schemas.microsoft.com/office/drawing/2014/main" id="{88D73B21-CE22-489A-9ED3-D37FF1B3CB03}"/>
                      </a:ext>
                    </a:extLst>
                  </p:cNvPr>
                  <p:cNvSpPr>
                    <a:spLocks noChangeAspect="1" noEditPoints="1"/>
                  </p:cNvSpPr>
                  <p:nvPr/>
                </p:nvSpPr>
                <p:spPr bwMode="auto">
                  <a:xfrm>
                    <a:off x="5588881" y="2748290"/>
                    <a:ext cx="225543" cy="224386"/>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grpSp>
      <p:sp>
        <p:nvSpPr>
          <p:cNvPr id="111" name="Title 1">
            <a:extLst>
              <a:ext uri="{FF2B5EF4-FFF2-40B4-BE49-F238E27FC236}">
                <a16:creationId xmlns:a16="http://schemas.microsoft.com/office/drawing/2014/main" id="{660841C9-9681-40C0-9100-FF0A2C48344D}"/>
              </a:ext>
            </a:extLst>
          </p:cNvPr>
          <p:cNvSpPr txBox="1">
            <a:spLocks/>
          </p:cNvSpPr>
          <p:nvPr/>
        </p:nvSpPr>
        <p:spPr>
          <a:xfrm>
            <a:off x="5816762" y="3301703"/>
            <a:ext cx="1820608"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176" spc="0">
                <a:solidFill>
                  <a:srgbClr val="000000"/>
                </a:solidFill>
                <a:latin typeface="Segoe UI Semibold" panose="020B0702040204020203" pitchFamily="34" charset="0"/>
                <a:cs typeface="Segoe UI Semibold" panose="020B0702040204020203" pitchFamily="34" charset="0"/>
              </a:rPr>
              <a:t>Key Management System</a:t>
            </a:r>
          </a:p>
        </p:txBody>
      </p:sp>
      <p:grpSp>
        <p:nvGrpSpPr>
          <p:cNvPr id="112" name="Group 111">
            <a:extLst>
              <a:ext uri="{FF2B5EF4-FFF2-40B4-BE49-F238E27FC236}">
                <a16:creationId xmlns:a16="http://schemas.microsoft.com/office/drawing/2014/main" id="{A021CB6D-FF05-4383-8501-72CAC8ADD5D5}"/>
              </a:ext>
            </a:extLst>
          </p:cNvPr>
          <p:cNvGrpSpPr/>
          <p:nvPr/>
        </p:nvGrpSpPr>
        <p:grpSpPr>
          <a:xfrm>
            <a:off x="5816761" y="3553123"/>
            <a:ext cx="1788205" cy="905978"/>
            <a:chOff x="5372692" y="2316795"/>
            <a:chExt cx="1824062" cy="924145"/>
          </a:xfrm>
        </p:grpSpPr>
        <p:sp>
          <p:nvSpPr>
            <p:cNvPr id="113" name="Rectangle: Rounded Corners 118">
              <a:extLst>
                <a:ext uri="{FF2B5EF4-FFF2-40B4-BE49-F238E27FC236}">
                  <a16:creationId xmlns:a16="http://schemas.microsoft.com/office/drawing/2014/main" id="{4280EF75-2D2E-4FDB-B565-6C0E9F77B5BE}"/>
                </a:ext>
              </a:extLst>
            </p:cNvPr>
            <p:cNvSpPr/>
            <p:nvPr/>
          </p:nvSpPr>
          <p:spPr bwMode="auto">
            <a:xfrm>
              <a:off x="5372692" y="2316795"/>
              <a:ext cx="1824062" cy="924145"/>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grpSp>
          <p:nvGrpSpPr>
            <p:cNvPr id="114" name="Group 113">
              <a:extLst>
                <a:ext uri="{FF2B5EF4-FFF2-40B4-BE49-F238E27FC236}">
                  <a16:creationId xmlns:a16="http://schemas.microsoft.com/office/drawing/2014/main" id="{080EA21A-507A-451A-BFBC-C914A34BA69A}"/>
                </a:ext>
              </a:extLst>
            </p:cNvPr>
            <p:cNvGrpSpPr/>
            <p:nvPr/>
          </p:nvGrpSpPr>
          <p:grpSpPr>
            <a:xfrm>
              <a:off x="5435120" y="2453647"/>
              <a:ext cx="1699207" cy="650441"/>
              <a:chOff x="5427332" y="2423606"/>
              <a:chExt cx="1699207" cy="650441"/>
            </a:xfrm>
          </p:grpSpPr>
          <p:grpSp>
            <p:nvGrpSpPr>
              <p:cNvPr id="115" name="Group 114">
                <a:extLst>
                  <a:ext uri="{FF2B5EF4-FFF2-40B4-BE49-F238E27FC236}">
                    <a16:creationId xmlns:a16="http://schemas.microsoft.com/office/drawing/2014/main" id="{9999EAFF-94CA-4727-AEE2-7BE0A01A5576}"/>
                  </a:ext>
                </a:extLst>
              </p:cNvPr>
              <p:cNvGrpSpPr/>
              <p:nvPr/>
            </p:nvGrpSpPr>
            <p:grpSpPr>
              <a:xfrm>
                <a:off x="6577899" y="2423606"/>
                <a:ext cx="548640" cy="650441"/>
                <a:chOff x="6921395" y="2423606"/>
                <a:chExt cx="548640" cy="650441"/>
              </a:xfrm>
            </p:grpSpPr>
            <p:sp>
              <p:nvSpPr>
                <p:cNvPr id="124" name="Title 1">
                  <a:extLst>
                    <a:ext uri="{FF2B5EF4-FFF2-40B4-BE49-F238E27FC236}">
                      <a16:creationId xmlns:a16="http://schemas.microsoft.com/office/drawing/2014/main" id="{5C69BAE7-EB1B-43EF-B5CF-2ACD177C26EC}"/>
                    </a:ext>
                  </a:extLst>
                </p:cNvPr>
                <p:cNvSpPr txBox="1">
                  <a:spLocks/>
                </p:cNvSpPr>
                <p:nvPr/>
              </p:nvSpPr>
              <p:spPr>
                <a:xfrm>
                  <a:off x="6921395" y="2423606"/>
                  <a:ext cx="54864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980" spc="0">
                      <a:solidFill>
                        <a:srgbClr val="000000"/>
                      </a:solidFill>
                      <a:latin typeface="Segoe UI Semibold" panose="020B0702040204020203" pitchFamily="34" charset="0"/>
                      <a:cs typeface="Segoe UI Semibold" panose="020B0702040204020203" pitchFamily="34" charset="0"/>
                    </a:rPr>
                    <a:t>Certs</a:t>
                  </a:r>
                </a:p>
              </p:txBody>
            </p:sp>
            <p:sp>
              <p:nvSpPr>
                <p:cNvPr id="125" name="Rectangle: Rounded Corners 118">
                  <a:extLst>
                    <a:ext uri="{FF2B5EF4-FFF2-40B4-BE49-F238E27FC236}">
                      <a16:creationId xmlns:a16="http://schemas.microsoft.com/office/drawing/2014/main" id="{BB63BE7B-7479-4CE0-B734-A88DFE1554D1}"/>
                    </a:ext>
                  </a:extLst>
                </p:cNvPr>
                <p:cNvSpPr/>
                <p:nvPr/>
              </p:nvSpPr>
              <p:spPr bwMode="auto">
                <a:xfrm>
                  <a:off x="6980831" y="2646919"/>
                  <a:ext cx="429768" cy="427128"/>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126" name="Script_F03A" title="Icon of an unrolled document with writing on it">
                  <a:extLst>
                    <a:ext uri="{FF2B5EF4-FFF2-40B4-BE49-F238E27FC236}">
                      <a16:creationId xmlns:a16="http://schemas.microsoft.com/office/drawing/2014/main" id="{65B8A689-7A54-4A28-B14B-D3B28D99ED18}"/>
                    </a:ext>
                  </a:extLst>
                </p:cNvPr>
                <p:cNvSpPr>
                  <a:spLocks noChangeAspect="1" noEditPoints="1"/>
                </p:cNvSpPr>
                <p:nvPr/>
              </p:nvSpPr>
              <p:spPr bwMode="auto">
                <a:xfrm>
                  <a:off x="7083577" y="2748290"/>
                  <a:ext cx="224277" cy="224386"/>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116" name="Group 115">
                <a:extLst>
                  <a:ext uri="{FF2B5EF4-FFF2-40B4-BE49-F238E27FC236}">
                    <a16:creationId xmlns:a16="http://schemas.microsoft.com/office/drawing/2014/main" id="{2C14778A-F27F-4513-9CCD-5B52D4D2BDE1}"/>
                  </a:ext>
                </a:extLst>
              </p:cNvPr>
              <p:cNvGrpSpPr/>
              <p:nvPr/>
            </p:nvGrpSpPr>
            <p:grpSpPr>
              <a:xfrm>
                <a:off x="6002615" y="2423606"/>
                <a:ext cx="548640" cy="650441"/>
                <a:chOff x="6174364" y="2423606"/>
                <a:chExt cx="548640" cy="650441"/>
              </a:xfrm>
            </p:grpSpPr>
            <p:sp>
              <p:nvSpPr>
                <p:cNvPr id="121" name="Title 1">
                  <a:extLst>
                    <a:ext uri="{FF2B5EF4-FFF2-40B4-BE49-F238E27FC236}">
                      <a16:creationId xmlns:a16="http://schemas.microsoft.com/office/drawing/2014/main" id="{07672BDA-EFDF-4FB5-8A33-17ED80CA5B39}"/>
                    </a:ext>
                  </a:extLst>
                </p:cNvPr>
                <p:cNvSpPr txBox="1">
                  <a:spLocks/>
                </p:cNvSpPr>
                <p:nvPr/>
              </p:nvSpPr>
              <p:spPr>
                <a:xfrm>
                  <a:off x="6174364" y="2423606"/>
                  <a:ext cx="54864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980" spc="0">
                      <a:solidFill>
                        <a:srgbClr val="000000"/>
                      </a:solidFill>
                      <a:latin typeface="Segoe UI Semibold" panose="020B0702040204020203" pitchFamily="34" charset="0"/>
                      <a:cs typeface="Segoe UI Semibold" panose="020B0702040204020203" pitchFamily="34" charset="0"/>
                    </a:rPr>
                    <a:t>Secrets</a:t>
                  </a:r>
                </a:p>
              </p:txBody>
            </p:sp>
            <p:sp>
              <p:nvSpPr>
                <p:cNvPr id="122" name="Rectangle: Rounded Corners 118">
                  <a:extLst>
                    <a:ext uri="{FF2B5EF4-FFF2-40B4-BE49-F238E27FC236}">
                      <a16:creationId xmlns:a16="http://schemas.microsoft.com/office/drawing/2014/main" id="{B06B2DEA-5DEF-490B-9A04-39BC305E8D90}"/>
                    </a:ext>
                  </a:extLst>
                </p:cNvPr>
                <p:cNvSpPr/>
                <p:nvPr/>
              </p:nvSpPr>
              <p:spPr bwMode="auto">
                <a:xfrm>
                  <a:off x="6233800" y="2646919"/>
                  <a:ext cx="429768" cy="427128"/>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123" name="speech_2" title="Icon of a chat bubble">
                  <a:extLst>
                    <a:ext uri="{FF2B5EF4-FFF2-40B4-BE49-F238E27FC236}">
                      <a16:creationId xmlns:a16="http://schemas.microsoft.com/office/drawing/2014/main" id="{4CF7F3E5-3347-46DF-89CD-FA47FEA24173}"/>
                    </a:ext>
                  </a:extLst>
                </p:cNvPr>
                <p:cNvSpPr>
                  <a:spLocks noChangeAspect="1" noEditPoints="1"/>
                </p:cNvSpPr>
                <p:nvPr/>
              </p:nvSpPr>
              <p:spPr bwMode="auto">
                <a:xfrm>
                  <a:off x="6344904" y="2768287"/>
                  <a:ext cx="207561" cy="184392"/>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grpSp>
          <p:grpSp>
            <p:nvGrpSpPr>
              <p:cNvPr id="117" name="Group 116">
                <a:extLst>
                  <a:ext uri="{FF2B5EF4-FFF2-40B4-BE49-F238E27FC236}">
                    <a16:creationId xmlns:a16="http://schemas.microsoft.com/office/drawing/2014/main" id="{4D189F7F-E937-4A60-96B7-36E95B6347C0}"/>
                  </a:ext>
                </a:extLst>
              </p:cNvPr>
              <p:cNvGrpSpPr/>
              <p:nvPr/>
            </p:nvGrpSpPr>
            <p:grpSpPr>
              <a:xfrm>
                <a:off x="5427332" y="2423606"/>
                <a:ext cx="548640" cy="650441"/>
                <a:chOff x="5427332" y="2423606"/>
                <a:chExt cx="548640" cy="650441"/>
              </a:xfrm>
            </p:grpSpPr>
            <p:sp>
              <p:nvSpPr>
                <p:cNvPr id="118" name="Title 1">
                  <a:extLst>
                    <a:ext uri="{FF2B5EF4-FFF2-40B4-BE49-F238E27FC236}">
                      <a16:creationId xmlns:a16="http://schemas.microsoft.com/office/drawing/2014/main" id="{8037E1BE-0FF8-4E85-9A2F-336CC42486E0}"/>
                    </a:ext>
                  </a:extLst>
                </p:cNvPr>
                <p:cNvSpPr txBox="1">
                  <a:spLocks/>
                </p:cNvSpPr>
                <p:nvPr/>
              </p:nvSpPr>
              <p:spPr>
                <a:xfrm>
                  <a:off x="5427332" y="2423606"/>
                  <a:ext cx="54864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980" spc="0">
                      <a:solidFill>
                        <a:srgbClr val="000000"/>
                      </a:solidFill>
                      <a:latin typeface="Segoe UI Semibold" panose="020B0702040204020203" pitchFamily="34" charset="0"/>
                      <a:cs typeface="Segoe UI Semibold" panose="020B0702040204020203" pitchFamily="34" charset="0"/>
                    </a:rPr>
                    <a:t>Keys</a:t>
                  </a:r>
                </a:p>
              </p:txBody>
            </p:sp>
            <p:sp>
              <p:nvSpPr>
                <p:cNvPr id="119" name="Rectangle: Rounded Corners 118">
                  <a:extLst>
                    <a:ext uri="{FF2B5EF4-FFF2-40B4-BE49-F238E27FC236}">
                      <a16:creationId xmlns:a16="http://schemas.microsoft.com/office/drawing/2014/main" id="{AB31739F-07C8-484D-858A-FB5358808A72}"/>
                    </a:ext>
                  </a:extLst>
                </p:cNvPr>
                <p:cNvSpPr/>
                <p:nvPr/>
              </p:nvSpPr>
              <p:spPr bwMode="auto">
                <a:xfrm>
                  <a:off x="5486768" y="2646919"/>
                  <a:ext cx="429768" cy="427128"/>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120" name="key" title="Icon of a key">
                  <a:extLst>
                    <a:ext uri="{FF2B5EF4-FFF2-40B4-BE49-F238E27FC236}">
                      <a16:creationId xmlns:a16="http://schemas.microsoft.com/office/drawing/2014/main" id="{1E096853-D6F6-489A-914D-D5764A8E703C}"/>
                    </a:ext>
                  </a:extLst>
                </p:cNvPr>
                <p:cNvSpPr>
                  <a:spLocks noChangeAspect="1" noEditPoints="1"/>
                </p:cNvSpPr>
                <p:nvPr/>
              </p:nvSpPr>
              <p:spPr bwMode="auto">
                <a:xfrm>
                  <a:off x="5588881" y="2748290"/>
                  <a:ext cx="225543" cy="224386"/>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grpSp>
        <p:nvGrpSpPr>
          <p:cNvPr id="127" name="Group 126">
            <a:extLst>
              <a:ext uri="{FF2B5EF4-FFF2-40B4-BE49-F238E27FC236}">
                <a16:creationId xmlns:a16="http://schemas.microsoft.com/office/drawing/2014/main" id="{043C68F0-9180-4530-9C5F-A4269C69B61A}"/>
              </a:ext>
            </a:extLst>
          </p:cNvPr>
          <p:cNvGrpSpPr/>
          <p:nvPr/>
        </p:nvGrpSpPr>
        <p:grpSpPr>
          <a:xfrm>
            <a:off x="5816761" y="4634306"/>
            <a:ext cx="2014546" cy="1157397"/>
            <a:chOff x="5372692" y="2060335"/>
            <a:chExt cx="2054942" cy="1180605"/>
          </a:xfrm>
        </p:grpSpPr>
        <p:sp>
          <p:nvSpPr>
            <p:cNvPr id="128" name="Title 1">
              <a:extLst>
                <a:ext uri="{FF2B5EF4-FFF2-40B4-BE49-F238E27FC236}">
                  <a16:creationId xmlns:a16="http://schemas.microsoft.com/office/drawing/2014/main" id="{3749F8E6-109B-42F2-9D24-80A8E0448961}"/>
                </a:ext>
              </a:extLst>
            </p:cNvPr>
            <p:cNvSpPr txBox="1">
              <a:spLocks/>
            </p:cNvSpPr>
            <p:nvPr/>
          </p:nvSpPr>
          <p:spPr>
            <a:xfrm>
              <a:off x="5372692" y="2060335"/>
              <a:ext cx="2054942"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176" spc="0">
                  <a:solidFill>
                    <a:srgbClr val="000000"/>
                  </a:solidFill>
                  <a:latin typeface="Segoe UI Semibold" panose="020B0702040204020203" pitchFamily="34" charset="0"/>
                  <a:cs typeface="Segoe UI Semibold" panose="020B0702040204020203" pitchFamily="34" charset="0"/>
                </a:rPr>
                <a:t>Key Management System</a:t>
              </a:r>
            </a:p>
          </p:txBody>
        </p:sp>
        <p:grpSp>
          <p:nvGrpSpPr>
            <p:cNvPr id="129" name="Group 128">
              <a:extLst>
                <a:ext uri="{FF2B5EF4-FFF2-40B4-BE49-F238E27FC236}">
                  <a16:creationId xmlns:a16="http://schemas.microsoft.com/office/drawing/2014/main" id="{DA0357B6-1110-4A4E-B36B-AB51D95750C2}"/>
                </a:ext>
              </a:extLst>
            </p:cNvPr>
            <p:cNvGrpSpPr/>
            <p:nvPr/>
          </p:nvGrpSpPr>
          <p:grpSpPr>
            <a:xfrm>
              <a:off x="5372692" y="2316795"/>
              <a:ext cx="1824062" cy="924145"/>
              <a:chOff x="5372692" y="2316795"/>
              <a:chExt cx="1824062" cy="924145"/>
            </a:xfrm>
          </p:grpSpPr>
          <p:sp>
            <p:nvSpPr>
              <p:cNvPr id="130" name="Rectangle: Rounded Corners 118">
                <a:extLst>
                  <a:ext uri="{FF2B5EF4-FFF2-40B4-BE49-F238E27FC236}">
                    <a16:creationId xmlns:a16="http://schemas.microsoft.com/office/drawing/2014/main" id="{DA33862D-D431-4594-9B54-9C4385B9D64E}"/>
                  </a:ext>
                </a:extLst>
              </p:cNvPr>
              <p:cNvSpPr/>
              <p:nvPr/>
            </p:nvSpPr>
            <p:spPr bwMode="auto">
              <a:xfrm>
                <a:off x="5372692" y="2316795"/>
                <a:ext cx="1824062" cy="924145"/>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grpSp>
            <p:nvGrpSpPr>
              <p:cNvPr id="131" name="Group 130">
                <a:extLst>
                  <a:ext uri="{FF2B5EF4-FFF2-40B4-BE49-F238E27FC236}">
                    <a16:creationId xmlns:a16="http://schemas.microsoft.com/office/drawing/2014/main" id="{4F952D14-4CF2-42B7-BF8B-6B6002AC3936}"/>
                  </a:ext>
                </a:extLst>
              </p:cNvPr>
              <p:cNvGrpSpPr/>
              <p:nvPr/>
            </p:nvGrpSpPr>
            <p:grpSpPr>
              <a:xfrm>
                <a:off x="5435120" y="2453647"/>
                <a:ext cx="1699207" cy="650441"/>
                <a:chOff x="5427332" y="2423606"/>
                <a:chExt cx="1699207" cy="650441"/>
              </a:xfrm>
            </p:grpSpPr>
            <p:grpSp>
              <p:nvGrpSpPr>
                <p:cNvPr id="132" name="Group 131">
                  <a:extLst>
                    <a:ext uri="{FF2B5EF4-FFF2-40B4-BE49-F238E27FC236}">
                      <a16:creationId xmlns:a16="http://schemas.microsoft.com/office/drawing/2014/main" id="{140DB18A-A71A-4105-A1E6-852F7EFAC024}"/>
                    </a:ext>
                  </a:extLst>
                </p:cNvPr>
                <p:cNvGrpSpPr/>
                <p:nvPr/>
              </p:nvGrpSpPr>
              <p:grpSpPr>
                <a:xfrm>
                  <a:off x="6577899" y="2423606"/>
                  <a:ext cx="548640" cy="650441"/>
                  <a:chOff x="6921395" y="2423606"/>
                  <a:chExt cx="548640" cy="650441"/>
                </a:xfrm>
              </p:grpSpPr>
              <p:sp>
                <p:nvSpPr>
                  <p:cNvPr id="141" name="Title 1">
                    <a:extLst>
                      <a:ext uri="{FF2B5EF4-FFF2-40B4-BE49-F238E27FC236}">
                        <a16:creationId xmlns:a16="http://schemas.microsoft.com/office/drawing/2014/main" id="{9F2CB88A-D24A-4F94-AA45-5066C9697F43}"/>
                      </a:ext>
                    </a:extLst>
                  </p:cNvPr>
                  <p:cNvSpPr txBox="1">
                    <a:spLocks/>
                  </p:cNvSpPr>
                  <p:nvPr/>
                </p:nvSpPr>
                <p:spPr>
                  <a:xfrm>
                    <a:off x="6921395" y="2423606"/>
                    <a:ext cx="54864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980" spc="0">
                        <a:solidFill>
                          <a:srgbClr val="000000"/>
                        </a:solidFill>
                        <a:latin typeface="Segoe UI Semibold" panose="020B0702040204020203" pitchFamily="34" charset="0"/>
                        <a:cs typeface="Segoe UI Semibold" panose="020B0702040204020203" pitchFamily="34" charset="0"/>
                      </a:rPr>
                      <a:t>Certs</a:t>
                    </a:r>
                  </a:p>
                </p:txBody>
              </p:sp>
              <p:sp>
                <p:nvSpPr>
                  <p:cNvPr id="142" name="Rectangle: Rounded Corners 118">
                    <a:extLst>
                      <a:ext uri="{FF2B5EF4-FFF2-40B4-BE49-F238E27FC236}">
                        <a16:creationId xmlns:a16="http://schemas.microsoft.com/office/drawing/2014/main" id="{E6BE127A-A355-46EB-A4A0-EC072776857B}"/>
                      </a:ext>
                    </a:extLst>
                  </p:cNvPr>
                  <p:cNvSpPr/>
                  <p:nvPr/>
                </p:nvSpPr>
                <p:spPr bwMode="auto">
                  <a:xfrm>
                    <a:off x="6980831" y="2646919"/>
                    <a:ext cx="429768" cy="427128"/>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143" name="Script_F03A" title="Icon of an unrolled document with writing on it">
                    <a:extLst>
                      <a:ext uri="{FF2B5EF4-FFF2-40B4-BE49-F238E27FC236}">
                        <a16:creationId xmlns:a16="http://schemas.microsoft.com/office/drawing/2014/main" id="{65BBD0C3-9FDA-46C3-B1AA-6291100AAC19}"/>
                      </a:ext>
                    </a:extLst>
                  </p:cNvPr>
                  <p:cNvSpPr>
                    <a:spLocks noChangeAspect="1" noEditPoints="1"/>
                  </p:cNvSpPr>
                  <p:nvPr/>
                </p:nvSpPr>
                <p:spPr bwMode="auto">
                  <a:xfrm>
                    <a:off x="7083577" y="2748290"/>
                    <a:ext cx="224277" cy="224386"/>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nvGrpSpPr>
                <p:cNvPr id="133" name="Group 132">
                  <a:extLst>
                    <a:ext uri="{FF2B5EF4-FFF2-40B4-BE49-F238E27FC236}">
                      <a16:creationId xmlns:a16="http://schemas.microsoft.com/office/drawing/2014/main" id="{189609AC-ACC9-4423-8C4F-B3465815C2D1}"/>
                    </a:ext>
                  </a:extLst>
                </p:cNvPr>
                <p:cNvGrpSpPr/>
                <p:nvPr/>
              </p:nvGrpSpPr>
              <p:grpSpPr>
                <a:xfrm>
                  <a:off x="6002615" y="2423606"/>
                  <a:ext cx="548640" cy="650441"/>
                  <a:chOff x="6174364" y="2423606"/>
                  <a:chExt cx="548640" cy="650441"/>
                </a:xfrm>
              </p:grpSpPr>
              <p:sp>
                <p:nvSpPr>
                  <p:cNvPr id="138" name="Title 1">
                    <a:extLst>
                      <a:ext uri="{FF2B5EF4-FFF2-40B4-BE49-F238E27FC236}">
                        <a16:creationId xmlns:a16="http://schemas.microsoft.com/office/drawing/2014/main" id="{65681B84-5CAA-4540-8F78-4B25F3140C78}"/>
                      </a:ext>
                    </a:extLst>
                  </p:cNvPr>
                  <p:cNvSpPr txBox="1">
                    <a:spLocks/>
                  </p:cNvSpPr>
                  <p:nvPr/>
                </p:nvSpPr>
                <p:spPr>
                  <a:xfrm>
                    <a:off x="6174364" y="2423606"/>
                    <a:ext cx="54864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980" spc="0">
                        <a:solidFill>
                          <a:srgbClr val="000000"/>
                        </a:solidFill>
                        <a:latin typeface="Segoe UI Semibold" panose="020B0702040204020203" pitchFamily="34" charset="0"/>
                        <a:cs typeface="Segoe UI Semibold" panose="020B0702040204020203" pitchFamily="34" charset="0"/>
                      </a:rPr>
                      <a:t>Secrets</a:t>
                    </a:r>
                  </a:p>
                </p:txBody>
              </p:sp>
              <p:sp>
                <p:nvSpPr>
                  <p:cNvPr id="139" name="Rectangle: Rounded Corners 118">
                    <a:extLst>
                      <a:ext uri="{FF2B5EF4-FFF2-40B4-BE49-F238E27FC236}">
                        <a16:creationId xmlns:a16="http://schemas.microsoft.com/office/drawing/2014/main" id="{5D47A633-CCC7-4DF8-A6EE-F718A759D282}"/>
                      </a:ext>
                    </a:extLst>
                  </p:cNvPr>
                  <p:cNvSpPr/>
                  <p:nvPr/>
                </p:nvSpPr>
                <p:spPr bwMode="auto">
                  <a:xfrm>
                    <a:off x="6233800" y="2646919"/>
                    <a:ext cx="429768" cy="427128"/>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140" name="speech_2" title="Icon of a chat bubble">
                    <a:extLst>
                      <a:ext uri="{FF2B5EF4-FFF2-40B4-BE49-F238E27FC236}">
                        <a16:creationId xmlns:a16="http://schemas.microsoft.com/office/drawing/2014/main" id="{15E23E87-D23B-483A-9EF8-93E11AA4E1B9}"/>
                      </a:ext>
                    </a:extLst>
                  </p:cNvPr>
                  <p:cNvSpPr>
                    <a:spLocks noChangeAspect="1" noEditPoints="1"/>
                  </p:cNvSpPr>
                  <p:nvPr/>
                </p:nvSpPr>
                <p:spPr bwMode="auto">
                  <a:xfrm>
                    <a:off x="6344904" y="2768287"/>
                    <a:ext cx="207561" cy="184392"/>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grpSp>
            <p:grpSp>
              <p:nvGrpSpPr>
                <p:cNvPr id="134" name="Group 133">
                  <a:extLst>
                    <a:ext uri="{FF2B5EF4-FFF2-40B4-BE49-F238E27FC236}">
                      <a16:creationId xmlns:a16="http://schemas.microsoft.com/office/drawing/2014/main" id="{5F515A18-DE7F-44CC-9ADE-B7006A5C4016}"/>
                    </a:ext>
                  </a:extLst>
                </p:cNvPr>
                <p:cNvGrpSpPr/>
                <p:nvPr/>
              </p:nvGrpSpPr>
              <p:grpSpPr>
                <a:xfrm>
                  <a:off x="5427332" y="2423606"/>
                  <a:ext cx="548640" cy="650441"/>
                  <a:chOff x="5427332" y="2423606"/>
                  <a:chExt cx="548640" cy="650441"/>
                </a:xfrm>
              </p:grpSpPr>
              <p:sp>
                <p:nvSpPr>
                  <p:cNvPr id="135" name="Title 1">
                    <a:extLst>
                      <a:ext uri="{FF2B5EF4-FFF2-40B4-BE49-F238E27FC236}">
                        <a16:creationId xmlns:a16="http://schemas.microsoft.com/office/drawing/2014/main" id="{A7090109-6D10-489B-9E01-5AFB5A41D0C9}"/>
                      </a:ext>
                    </a:extLst>
                  </p:cNvPr>
                  <p:cNvSpPr txBox="1">
                    <a:spLocks/>
                  </p:cNvSpPr>
                  <p:nvPr/>
                </p:nvSpPr>
                <p:spPr>
                  <a:xfrm>
                    <a:off x="5427332" y="2423606"/>
                    <a:ext cx="54864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980" spc="0">
                        <a:solidFill>
                          <a:srgbClr val="000000"/>
                        </a:solidFill>
                        <a:latin typeface="Segoe UI Semibold" panose="020B0702040204020203" pitchFamily="34" charset="0"/>
                        <a:cs typeface="Segoe UI Semibold" panose="020B0702040204020203" pitchFamily="34" charset="0"/>
                      </a:rPr>
                      <a:t>Keys</a:t>
                    </a:r>
                  </a:p>
                </p:txBody>
              </p:sp>
              <p:sp>
                <p:nvSpPr>
                  <p:cNvPr id="136" name="Rectangle: Rounded Corners 135">
                    <a:extLst>
                      <a:ext uri="{FF2B5EF4-FFF2-40B4-BE49-F238E27FC236}">
                        <a16:creationId xmlns:a16="http://schemas.microsoft.com/office/drawing/2014/main" id="{65BD6423-ED0F-43DE-BDFD-9173E93C6896}"/>
                      </a:ext>
                    </a:extLst>
                  </p:cNvPr>
                  <p:cNvSpPr/>
                  <p:nvPr/>
                </p:nvSpPr>
                <p:spPr bwMode="auto">
                  <a:xfrm>
                    <a:off x="5486768" y="2646919"/>
                    <a:ext cx="429768" cy="427128"/>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137" name="key" title="Icon of a key">
                    <a:extLst>
                      <a:ext uri="{FF2B5EF4-FFF2-40B4-BE49-F238E27FC236}">
                        <a16:creationId xmlns:a16="http://schemas.microsoft.com/office/drawing/2014/main" id="{BA1D6907-6918-444E-BD4C-92798D64551B}"/>
                      </a:ext>
                    </a:extLst>
                  </p:cNvPr>
                  <p:cNvSpPr>
                    <a:spLocks noChangeAspect="1" noEditPoints="1"/>
                  </p:cNvSpPr>
                  <p:nvPr/>
                </p:nvSpPr>
                <p:spPr bwMode="auto">
                  <a:xfrm>
                    <a:off x="5588881" y="2748290"/>
                    <a:ext cx="225543" cy="224386"/>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grpSp>
        </p:grpSp>
      </p:grpSp>
      <p:sp>
        <p:nvSpPr>
          <p:cNvPr id="144" name="Rectangle: Rounded Corners 118">
            <a:extLst>
              <a:ext uri="{FF2B5EF4-FFF2-40B4-BE49-F238E27FC236}">
                <a16:creationId xmlns:a16="http://schemas.microsoft.com/office/drawing/2014/main" id="{3D86AA76-6758-412A-86E3-D3ED8F289C7B}"/>
              </a:ext>
            </a:extLst>
          </p:cNvPr>
          <p:cNvSpPr/>
          <p:nvPr/>
        </p:nvSpPr>
        <p:spPr bwMode="auto">
          <a:xfrm>
            <a:off x="8773009" y="2575668"/>
            <a:ext cx="2195573" cy="2710617"/>
          </a:xfrm>
          <a:prstGeom prst="roundRect">
            <a:avLst>
              <a:gd name="adj" fmla="val 3125"/>
            </a:avLst>
          </a:prstGeom>
          <a:solidFill>
            <a:srgbClr val="FCFDFE"/>
          </a:solid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145" name="Rectangle: Rounded Corners 118">
            <a:extLst>
              <a:ext uri="{FF2B5EF4-FFF2-40B4-BE49-F238E27FC236}">
                <a16:creationId xmlns:a16="http://schemas.microsoft.com/office/drawing/2014/main" id="{9219301B-C47E-4B21-BAB3-0E063279378F}"/>
              </a:ext>
            </a:extLst>
          </p:cNvPr>
          <p:cNvSpPr/>
          <p:nvPr/>
        </p:nvSpPr>
        <p:spPr bwMode="auto">
          <a:xfrm>
            <a:off x="9521348" y="3203191"/>
            <a:ext cx="1173860" cy="467011"/>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169" name="Rectangle: Rounded Corners 118">
            <a:extLst>
              <a:ext uri="{FF2B5EF4-FFF2-40B4-BE49-F238E27FC236}">
                <a16:creationId xmlns:a16="http://schemas.microsoft.com/office/drawing/2014/main" id="{07787F37-E838-4368-A56A-3491A5746B91}"/>
              </a:ext>
            </a:extLst>
          </p:cNvPr>
          <p:cNvSpPr/>
          <p:nvPr/>
        </p:nvSpPr>
        <p:spPr bwMode="auto">
          <a:xfrm>
            <a:off x="9521348" y="4332992"/>
            <a:ext cx="1173860" cy="467011"/>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181" name="Rectangle: Rounded Corners 118">
            <a:extLst>
              <a:ext uri="{FF2B5EF4-FFF2-40B4-BE49-F238E27FC236}">
                <a16:creationId xmlns:a16="http://schemas.microsoft.com/office/drawing/2014/main" id="{0991433A-D42C-446F-AF1C-A3B36B83BDFA}"/>
              </a:ext>
            </a:extLst>
          </p:cNvPr>
          <p:cNvSpPr/>
          <p:nvPr/>
        </p:nvSpPr>
        <p:spPr bwMode="auto">
          <a:xfrm>
            <a:off x="9521348" y="3768092"/>
            <a:ext cx="1173860" cy="467011"/>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206" name="Title 1">
            <a:extLst>
              <a:ext uri="{FF2B5EF4-FFF2-40B4-BE49-F238E27FC236}">
                <a16:creationId xmlns:a16="http://schemas.microsoft.com/office/drawing/2014/main" id="{4CAE29AB-92A1-4E4F-857D-3B419C142D99}"/>
              </a:ext>
            </a:extLst>
          </p:cNvPr>
          <p:cNvSpPr txBox="1">
            <a:spLocks/>
          </p:cNvSpPr>
          <p:nvPr/>
        </p:nvSpPr>
        <p:spPr>
          <a:xfrm>
            <a:off x="9788830" y="2947747"/>
            <a:ext cx="627828"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176" spc="0">
                <a:solidFill>
                  <a:srgbClr val="000000"/>
                </a:solidFill>
                <a:latin typeface="Segoe UI Semibold" panose="020B0702040204020203" pitchFamily="34" charset="0"/>
                <a:cs typeface="Segoe UI Semibold" panose="020B0702040204020203" pitchFamily="34" charset="0"/>
              </a:rPr>
              <a:t>Pods</a:t>
            </a:r>
          </a:p>
        </p:txBody>
      </p:sp>
      <p:grpSp>
        <p:nvGrpSpPr>
          <p:cNvPr id="220" name="Group 219">
            <a:extLst>
              <a:ext uri="{FF2B5EF4-FFF2-40B4-BE49-F238E27FC236}">
                <a16:creationId xmlns:a16="http://schemas.microsoft.com/office/drawing/2014/main" id="{ECB27738-B664-47DD-8BF9-8D4D16250A3D}"/>
              </a:ext>
            </a:extLst>
          </p:cNvPr>
          <p:cNvGrpSpPr/>
          <p:nvPr/>
        </p:nvGrpSpPr>
        <p:grpSpPr>
          <a:xfrm>
            <a:off x="8527728" y="3449337"/>
            <a:ext cx="493745" cy="1104523"/>
            <a:chOff x="8000819" y="3837214"/>
            <a:chExt cx="503646" cy="1126671"/>
          </a:xfrm>
        </p:grpSpPr>
        <p:sp>
          <p:nvSpPr>
            <p:cNvPr id="208" name="Rectangle: Rounded Corners 118">
              <a:extLst>
                <a:ext uri="{FF2B5EF4-FFF2-40B4-BE49-F238E27FC236}">
                  <a16:creationId xmlns:a16="http://schemas.microsoft.com/office/drawing/2014/main" id="{FCBD6E92-15AE-417C-94C0-7B5661C2B6A7}"/>
                </a:ext>
              </a:extLst>
            </p:cNvPr>
            <p:cNvSpPr/>
            <p:nvPr/>
          </p:nvSpPr>
          <p:spPr bwMode="auto">
            <a:xfrm>
              <a:off x="8000819" y="3837214"/>
              <a:ext cx="503646" cy="1126671"/>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grpSp>
          <p:nvGrpSpPr>
            <p:cNvPr id="219" name="Group 218">
              <a:extLst>
                <a:ext uri="{FF2B5EF4-FFF2-40B4-BE49-F238E27FC236}">
                  <a16:creationId xmlns:a16="http://schemas.microsoft.com/office/drawing/2014/main" id="{AEE50E6D-2931-409A-A152-1DE9D9F159BC}"/>
                </a:ext>
              </a:extLst>
            </p:cNvPr>
            <p:cNvGrpSpPr/>
            <p:nvPr/>
          </p:nvGrpSpPr>
          <p:grpSpPr>
            <a:xfrm>
              <a:off x="8122146" y="3947005"/>
              <a:ext cx="260992" cy="907089"/>
              <a:chOff x="7747332" y="2599020"/>
              <a:chExt cx="260992" cy="907089"/>
            </a:xfrm>
          </p:grpSpPr>
          <p:grpSp>
            <p:nvGrpSpPr>
              <p:cNvPr id="210" name="Group 209">
                <a:extLst>
                  <a:ext uri="{FF2B5EF4-FFF2-40B4-BE49-F238E27FC236}">
                    <a16:creationId xmlns:a16="http://schemas.microsoft.com/office/drawing/2014/main" id="{E6435BBD-E44B-4F9C-9A19-6EF2EB53E992}"/>
                  </a:ext>
                </a:extLst>
              </p:cNvPr>
              <p:cNvGrpSpPr/>
              <p:nvPr/>
            </p:nvGrpSpPr>
            <p:grpSpPr>
              <a:xfrm>
                <a:off x="7747332" y="3246720"/>
                <a:ext cx="260992" cy="259389"/>
                <a:chOff x="6980831" y="2646919"/>
                <a:chExt cx="429768" cy="427128"/>
              </a:xfrm>
            </p:grpSpPr>
            <p:sp>
              <p:nvSpPr>
                <p:cNvPr id="217" name="Rectangle: Rounded Corners 118">
                  <a:extLst>
                    <a:ext uri="{FF2B5EF4-FFF2-40B4-BE49-F238E27FC236}">
                      <a16:creationId xmlns:a16="http://schemas.microsoft.com/office/drawing/2014/main" id="{03FB9D8E-2AA8-467A-9311-C16301BB6679}"/>
                    </a:ext>
                  </a:extLst>
                </p:cNvPr>
                <p:cNvSpPr/>
                <p:nvPr/>
              </p:nvSpPr>
              <p:spPr bwMode="auto">
                <a:xfrm>
                  <a:off x="6980831" y="2646919"/>
                  <a:ext cx="429768" cy="427128"/>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218" name="Script_F03A" title="Icon of an unrolled document with writing on it">
                  <a:extLst>
                    <a:ext uri="{FF2B5EF4-FFF2-40B4-BE49-F238E27FC236}">
                      <a16:creationId xmlns:a16="http://schemas.microsoft.com/office/drawing/2014/main" id="{5E581B94-957E-452C-9ABD-09BCD6F5C2F6}"/>
                    </a:ext>
                  </a:extLst>
                </p:cNvPr>
                <p:cNvSpPr>
                  <a:spLocks noChangeAspect="1" noEditPoints="1"/>
                </p:cNvSpPr>
                <p:nvPr/>
              </p:nvSpPr>
              <p:spPr bwMode="auto">
                <a:xfrm>
                  <a:off x="7083577" y="2748290"/>
                  <a:ext cx="224277" cy="224386"/>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lgn="ctr"/>
                  <a:endParaRPr lang="en-US" sz="1765"/>
                </a:p>
              </p:txBody>
            </p:sp>
          </p:grpSp>
          <p:grpSp>
            <p:nvGrpSpPr>
              <p:cNvPr id="211" name="Group 210">
                <a:extLst>
                  <a:ext uri="{FF2B5EF4-FFF2-40B4-BE49-F238E27FC236}">
                    <a16:creationId xmlns:a16="http://schemas.microsoft.com/office/drawing/2014/main" id="{97B7A6F3-7A3B-4ECD-9573-2CB62CDB5762}"/>
                  </a:ext>
                </a:extLst>
              </p:cNvPr>
              <p:cNvGrpSpPr/>
              <p:nvPr/>
            </p:nvGrpSpPr>
            <p:grpSpPr>
              <a:xfrm>
                <a:off x="7747332" y="2920148"/>
                <a:ext cx="260992" cy="259389"/>
                <a:chOff x="6233800" y="2646919"/>
                <a:chExt cx="429768" cy="427128"/>
              </a:xfrm>
            </p:grpSpPr>
            <p:sp>
              <p:nvSpPr>
                <p:cNvPr id="215" name="Rectangle: Rounded Corners 118">
                  <a:extLst>
                    <a:ext uri="{FF2B5EF4-FFF2-40B4-BE49-F238E27FC236}">
                      <a16:creationId xmlns:a16="http://schemas.microsoft.com/office/drawing/2014/main" id="{C9E2031F-1099-489D-AECF-CEC415C8997C}"/>
                    </a:ext>
                  </a:extLst>
                </p:cNvPr>
                <p:cNvSpPr/>
                <p:nvPr/>
              </p:nvSpPr>
              <p:spPr bwMode="auto">
                <a:xfrm>
                  <a:off x="6233800" y="2646919"/>
                  <a:ext cx="429768" cy="427128"/>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216" name="speech_2" title="Icon of a chat bubble">
                  <a:extLst>
                    <a:ext uri="{FF2B5EF4-FFF2-40B4-BE49-F238E27FC236}">
                      <a16:creationId xmlns:a16="http://schemas.microsoft.com/office/drawing/2014/main" id="{D1DABE9E-C54D-44B1-9DC4-E0E5E4FDA1D7}"/>
                    </a:ext>
                  </a:extLst>
                </p:cNvPr>
                <p:cNvSpPr>
                  <a:spLocks noChangeAspect="1" noEditPoints="1"/>
                </p:cNvSpPr>
                <p:nvPr/>
              </p:nvSpPr>
              <p:spPr bwMode="auto">
                <a:xfrm>
                  <a:off x="6344904" y="2768287"/>
                  <a:ext cx="207561" cy="184392"/>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lgn="ctr"/>
                  <a:endParaRPr lang="en-US" sz="1765">
                    <a:gradFill>
                      <a:gsLst>
                        <a:gs pos="0">
                          <a:srgbClr val="505050"/>
                        </a:gs>
                        <a:gs pos="100000">
                          <a:srgbClr val="505050"/>
                        </a:gs>
                      </a:gsLst>
                    </a:gradFill>
                  </a:endParaRPr>
                </a:p>
              </p:txBody>
            </p:sp>
          </p:grpSp>
          <p:grpSp>
            <p:nvGrpSpPr>
              <p:cNvPr id="212" name="Group 211">
                <a:extLst>
                  <a:ext uri="{FF2B5EF4-FFF2-40B4-BE49-F238E27FC236}">
                    <a16:creationId xmlns:a16="http://schemas.microsoft.com/office/drawing/2014/main" id="{B0BB889A-A4B0-442D-96F8-D1BE03E02E4E}"/>
                  </a:ext>
                </a:extLst>
              </p:cNvPr>
              <p:cNvGrpSpPr/>
              <p:nvPr/>
            </p:nvGrpSpPr>
            <p:grpSpPr>
              <a:xfrm>
                <a:off x="7747332" y="2599020"/>
                <a:ext cx="260992" cy="259389"/>
                <a:chOff x="5486768" y="2646919"/>
                <a:chExt cx="429768" cy="427128"/>
              </a:xfrm>
            </p:grpSpPr>
            <p:sp>
              <p:nvSpPr>
                <p:cNvPr id="213" name="Rectangle: Rounded Corners 118">
                  <a:extLst>
                    <a:ext uri="{FF2B5EF4-FFF2-40B4-BE49-F238E27FC236}">
                      <a16:creationId xmlns:a16="http://schemas.microsoft.com/office/drawing/2014/main" id="{FF5BC76A-7B81-46E6-9FC6-37C7F08B0EE1}"/>
                    </a:ext>
                  </a:extLst>
                </p:cNvPr>
                <p:cNvSpPr/>
                <p:nvPr/>
              </p:nvSpPr>
              <p:spPr bwMode="auto">
                <a:xfrm>
                  <a:off x="5486768" y="2646919"/>
                  <a:ext cx="429768" cy="427128"/>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214" name="key" title="Icon of a key">
                  <a:extLst>
                    <a:ext uri="{FF2B5EF4-FFF2-40B4-BE49-F238E27FC236}">
                      <a16:creationId xmlns:a16="http://schemas.microsoft.com/office/drawing/2014/main" id="{CE9635F0-1E3E-4FED-8332-FC93CBCF91B5}"/>
                    </a:ext>
                  </a:extLst>
                </p:cNvPr>
                <p:cNvSpPr>
                  <a:spLocks noChangeAspect="1" noEditPoints="1"/>
                </p:cNvSpPr>
                <p:nvPr/>
              </p:nvSpPr>
              <p:spPr bwMode="auto">
                <a:xfrm>
                  <a:off x="5588881" y="2748290"/>
                  <a:ext cx="225543" cy="224386"/>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lgn="ctr"/>
                  <a:endParaRPr lang="en-US" sz="1765"/>
                </a:p>
              </p:txBody>
            </p:sp>
          </p:grpSp>
        </p:grpSp>
      </p:grpSp>
      <p:sp>
        <p:nvSpPr>
          <p:cNvPr id="221" name="Title 1">
            <a:extLst>
              <a:ext uri="{FF2B5EF4-FFF2-40B4-BE49-F238E27FC236}">
                <a16:creationId xmlns:a16="http://schemas.microsoft.com/office/drawing/2014/main" id="{0DD36BFC-336B-42EF-BA3E-F0EC1D72F3A6}"/>
              </a:ext>
            </a:extLst>
          </p:cNvPr>
          <p:cNvSpPr txBox="1">
            <a:spLocks/>
          </p:cNvSpPr>
          <p:nvPr/>
        </p:nvSpPr>
        <p:spPr>
          <a:xfrm rot="16200000">
            <a:off x="8052496" y="3911079"/>
            <a:ext cx="627828"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a:lnSpc>
                <a:spcPct val="100000"/>
              </a:lnSpc>
            </a:pPr>
            <a:r>
              <a:rPr lang="en-US" sz="1176" spc="0">
                <a:solidFill>
                  <a:srgbClr val="000000"/>
                </a:solidFill>
                <a:latin typeface="Segoe UI Semibold" panose="020B0702040204020203" pitchFamily="34" charset="0"/>
                <a:cs typeface="Segoe UI Semibold" panose="020B0702040204020203" pitchFamily="34" charset="0"/>
              </a:rPr>
              <a:t>Volume</a:t>
            </a:r>
          </a:p>
        </p:txBody>
      </p:sp>
      <p:cxnSp>
        <p:nvCxnSpPr>
          <p:cNvPr id="255" name="Connector: Elbow 254">
            <a:extLst>
              <a:ext uri="{FF2B5EF4-FFF2-40B4-BE49-F238E27FC236}">
                <a16:creationId xmlns:a16="http://schemas.microsoft.com/office/drawing/2014/main" id="{A4EAFEC8-CE90-4018-97AC-B5B808F5922E}"/>
              </a:ext>
            </a:extLst>
          </p:cNvPr>
          <p:cNvCxnSpPr>
            <a:stCxn id="56" idx="3"/>
            <a:endCxn id="130" idx="3"/>
          </p:cNvCxnSpPr>
          <p:nvPr/>
        </p:nvCxnSpPr>
        <p:spPr>
          <a:xfrm>
            <a:off x="7604966" y="2673510"/>
            <a:ext cx="12450" cy="2665203"/>
          </a:xfrm>
          <a:prstGeom prst="bentConnector3">
            <a:avLst>
              <a:gd name="adj1" fmla="val 1800000"/>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6" name="Title 1">
            <a:extLst>
              <a:ext uri="{FF2B5EF4-FFF2-40B4-BE49-F238E27FC236}">
                <a16:creationId xmlns:a16="http://schemas.microsoft.com/office/drawing/2014/main" id="{AEBF7F66-3528-4D82-A430-C8E69FF26BAE}"/>
              </a:ext>
            </a:extLst>
          </p:cNvPr>
          <p:cNvSpPr txBox="1">
            <a:spLocks/>
          </p:cNvSpPr>
          <p:nvPr/>
        </p:nvSpPr>
        <p:spPr>
          <a:xfrm>
            <a:off x="8773010" y="2323119"/>
            <a:ext cx="627828" cy="18103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pPr>
            <a:r>
              <a:rPr lang="en-US" sz="1176" spc="0" dirty="0">
                <a:solidFill>
                  <a:srgbClr val="000000"/>
                </a:solidFill>
                <a:latin typeface="Segoe UI Semibold" panose="020B0702040204020203" pitchFamily="34" charset="0"/>
                <a:cs typeface="Segoe UI Semibold" panose="020B0702040204020203" pitchFamily="34" charset="0"/>
              </a:rPr>
              <a:t>AKS</a:t>
            </a:r>
          </a:p>
        </p:txBody>
      </p:sp>
      <p:cxnSp>
        <p:nvCxnSpPr>
          <p:cNvPr id="17" name="Straight Arrow Connector 16">
            <a:extLst>
              <a:ext uri="{FF2B5EF4-FFF2-40B4-BE49-F238E27FC236}">
                <a16:creationId xmlns:a16="http://schemas.microsoft.com/office/drawing/2014/main" id="{B430DEB7-2DCD-4826-8B91-0331456E79F5}"/>
              </a:ext>
            </a:extLst>
          </p:cNvPr>
          <p:cNvCxnSpPr>
            <a:stCxn id="113" idx="3"/>
            <a:endCxn id="221" idx="0"/>
          </p:cNvCxnSpPr>
          <p:nvPr/>
        </p:nvCxnSpPr>
        <p:spPr>
          <a:xfrm flipV="1">
            <a:off x="7604966" y="4001598"/>
            <a:ext cx="670926" cy="4514"/>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02407BFA-E60A-4A9A-AB1C-4481D8CB246D}"/>
              </a:ext>
            </a:extLst>
          </p:cNvPr>
          <p:cNvCxnSpPr>
            <a:cxnSpLocks/>
            <a:stCxn id="208" idx="3"/>
            <a:endCxn id="181" idx="1"/>
          </p:cNvCxnSpPr>
          <p:nvPr/>
        </p:nvCxnSpPr>
        <p:spPr>
          <a:xfrm flipV="1">
            <a:off x="9021474" y="4001598"/>
            <a:ext cx="499875"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C392B38-0BA3-4A77-950C-1BE2A52B9FB0}"/>
              </a:ext>
            </a:extLst>
          </p:cNvPr>
          <p:cNvCxnSpPr>
            <a:stCxn id="145" idx="1"/>
            <a:endCxn id="169" idx="1"/>
          </p:cNvCxnSpPr>
          <p:nvPr/>
        </p:nvCxnSpPr>
        <p:spPr>
          <a:xfrm rot="10800000" flipV="1">
            <a:off x="9521349" y="3436697"/>
            <a:ext cx="12450" cy="1129801"/>
          </a:xfrm>
          <a:prstGeom prst="bentConnector3">
            <a:avLst>
              <a:gd name="adj1" fmla="val 1800000"/>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E439E07A-D877-4435-8092-8E5E2227EF46}"/>
              </a:ext>
            </a:extLst>
          </p:cNvPr>
          <p:cNvGrpSpPr/>
          <p:nvPr/>
        </p:nvGrpSpPr>
        <p:grpSpPr>
          <a:xfrm>
            <a:off x="9637854" y="3309553"/>
            <a:ext cx="940848" cy="254290"/>
            <a:chOff x="9831113" y="3375419"/>
            <a:chExt cx="959714" cy="259389"/>
          </a:xfrm>
        </p:grpSpPr>
        <p:grpSp>
          <p:nvGrpSpPr>
            <p:cNvPr id="2" name="Group 1">
              <a:extLst>
                <a:ext uri="{FF2B5EF4-FFF2-40B4-BE49-F238E27FC236}">
                  <a16:creationId xmlns:a16="http://schemas.microsoft.com/office/drawing/2014/main" id="{54BBD42C-061F-438C-9366-33DCCDD605DB}"/>
                </a:ext>
              </a:extLst>
            </p:cNvPr>
            <p:cNvGrpSpPr/>
            <p:nvPr/>
          </p:nvGrpSpPr>
          <p:grpSpPr>
            <a:xfrm>
              <a:off x="9831113" y="3375419"/>
              <a:ext cx="260992" cy="259389"/>
              <a:chOff x="9831113" y="3375419"/>
              <a:chExt cx="260992" cy="259389"/>
            </a:xfrm>
          </p:grpSpPr>
          <p:sp>
            <p:nvSpPr>
              <p:cNvPr id="159" name="Rectangle: Rounded Corners 118">
                <a:extLst>
                  <a:ext uri="{FF2B5EF4-FFF2-40B4-BE49-F238E27FC236}">
                    <a16:creationId xmlns:a16="http://schemas.microsoft.com/office/drawing/2014/main" id="{270F7512-FDB3-4E1A-A179-B066BC2540F3}"/>
                  </a:ext>
                </a:extLst>
              </p:cNvPr>
              <p:cNvSpPr/>
              <p:nvPr/>
            </p:nvSpPr>
            <p:spPr bwMode="auto">
              <a:xfrm>
                <a:off x="9831113" y="3375419"/>
                <a:ext cx="260992" cy="259389"/>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153" name="Freeform: Shape 152">
                <a:extLst>
                  <a:ext uri="{FF2B5EF4-FFF2-40B4-BE49-F238E27FC236}">
                    <a16:creationId xmlns:a16="http://schemas.microsoft.com/office/drawing/2014/main" id="{D3AE3B30-977E-4F37-84CF-6E7E0F4C88E8}"/>
                  </a:ext>
                </a:extLst>
              </p:cNvPr>
              <p:cNvSpPr/>
              <p:nvPr/>
            </p:nvSpPr>
            <p:spPr>
              <a:xfrm>
                <a:off x="9886288" y="3422568"/>
                <a:ext cx="150642" cy="165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endParaRPr lang="en-US" sz="1730">
                  <a:solidFill>
                    <a:srgbClr val="FFFFFF"/>
                  </a:solidFill>
                  <a:latin typeface="Segoe UI"/>
                </a:endParaRPr>
              </a:p>
            </p:txBody>
          </p:sp>
        </p:grpSp>
        <p:grpSp>
          <p:nvGrpSpPr>
            <p:cNvPr id="155" name="Group 154">
              <a:extLst>
                <a:ext uri="{FF2B5EF4-FFF2-40B4-BE49-F238E27FC236}">
                  <a16:creationId xmlns:a16="http://schemas.microsoft.com/office/drawing/2014/main" id="{0D110788-D9A4-4B94-A019-C5D76848935C}"/>
                </a:ext>
              </a:extLst>
            </p:cNvPr>
            <p:cNvGrpSpPr/>
            <p:nvPr/>
          </p:nvGrpSpPr>
          <p:grpSpPr>
            <a:xfrm>
              <a:off x="10180474" y="3375419"/>
              <a:ext cx="260992" cy="259389"/>
              <a:chOff x="9831113" y="3375419"/>
              <a:chExt cx="260992" cy="259389"/>
            </a:xfrm>
          </p:grpSpPr>
          <p:sp>
            <p:nvSpPr>
              <p:cNvPr id="156" name="Rectangle: Rounded Corners 118">
                <a:extLst>
                  <a:ext uri="{FF2B5EF4-FFF2-40B4-BE49-F238E27FC236}">
                    <a16:creationId xmlns:a16="http://schemas.microsoft.com/office/drawing/2014/main" id="{AFC94FEE-C286-411F-86D6-46CCB436D8E4}"/>
                  </a:ext>
                </a:extLst>
              </p:cNvPr>
              <p:cNvSpPr/>
              <p:nvPr/>
            </p:nvSpPr>
            <p:spPr bwMode="auto">
              <a:xfrm>
                <a:off x="9831113" y="3375419"/>
                <a:ext cx="260992" cy="259389"/>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157" name="Freeform: Shape 156">
                <a:extLst>
                  <a:ext uri="{FF2B5EF4-FFF2-40B4-BE49-F238E27FC236}">
                    <a16:creationId xmlns:a16="http://schemas.microsoft.com/office/drawing/2014/main" id="{4C684CC6-C1C2-489C-94B2-2437AEAE9986}"/>
                  </a:ext>
                </a:extLst>
              </p:cNvPr>
              <p:cNvSpPr/>
              <p:nvPr/>
            </p:nvSpPr>
            <p:spPr>
              <a:xfrm>
                <a:off x="9886288" y="3422568"/>
                <a:ext cx="150642" cy="165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endParaRPr lang="en-US" sz="1730">
                  <a:solidFill>
                    <a:srgbClr val="FFFFFF"/>
                  </a:solidFill>
                  <a:latin typeface="Segoe UI"/>
                </a:endParaRPr>
              </a:p>
            </p:txBody>
          </p:sp>
        </p:grpSp>
        <p:grpSp>
          <p:nvGrpSpPr>
            <p:cNvPr id="158" name="Group 157">
              <a:extLst>
                <a:ext uri="{FF2B5EF4-FFF2-40B4-BE49-F238E27FC236}">
                  <a16:creationId xmlns:a16="http://schemas.microsoft.com/office/drawing/2014/main" id="{AED9FB51-B8F2-4840-B878-F400B71E0AC6}"/>
                </a:ext>
              </a:extLst>
            </p:cNvPr>
            <p:cNvGrpSpPr/>
            <p:nvPr/>
          </p:nvGrpSpPr>
          <p:grpSpPr>
            <a:xfrm>
              <a:off x="10529835" y="3375419"/>
              <a:ext cx="260992" cy="259389"/>
              <a:chOff x="9831113" y="3375419"/>
              <a:chExt cx="260992" cy="259389"/>
            </a:xfrm>
          </p:grpSpPr>
          <p:sp>
            <p:nvSpPr>
              <p:cNvPr id="160" name="Rectangle: Rounded Corners 118">
                <a:extLst>
                  <a:ext uri="{FF2B5EF4-FFF2-40B4-BE49-F238E27FC236}">
                    <a16:creationId xmlns:a16="http://schemas.microsoft.com/office/drawing/2014/main" id="{29585BF0-C1EB-4A5C-9C46-14D0030A8950}"/>
                  </a:ext>
                </a:extLst>
              </p:cNvPr>
              <p:cNvSpPr/>
              <p:nvPr/>
            </p:nvSpPr>
            <p:spPr bwMode="auto">
              <a:xfrm>
                <a:off x="9831113" y="3375419"/>
                <a:ext cx="260992" cy="259389"/>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161" name="Freeform: Shape 160">
                <a:extLst>
                  <a:ext uri="{FF2B5EF4-FFF2-40B4-BE49-F238E27FC236}">
                    <a16:creationId xmlns:a16="http://schemas.microsoft.com/office/drawing/2014/main" id="{E1494A4E-78CD-494B-AAEA-685C52EE0DD8}"/>
                  </a:ext>
                </a:extLst>
              </p:cNvPr>
              <p:cNvSpPr/>
              <p:nvPr/>
            </p:nvSpPr>
            <p:spPr>
              <a:xfrm>
                <a:off x="9886288" y="3422568"/>
                <a:ext cx="150642" cy="165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endParaRPr lang="en-US" sz="1730">
                  <a:solidFill>
                    <a:srgbClr val="FFFFFF"/>
                  </a:solidFill>
                  <a:latin typeface="Segoe UI"/>
                </a:endParaRPr>
              </a:p>
            </p:txBody>
          </p:sp>
        </p:grpSp>
      </p:grpSp>
      <p:grpSp>
        <p:nvGrpSpPr>
          <p:cNvPr id="163" name="Group 162">
            <a:extLst>
              <a:ext uri="{FF2B5EF4-FFF2-40B4-BE49-F238E27FC236}">
                <a16:creationId xmlns:a16="http://schemas.microsoft.com/office/drawing/2014/main" id="{9A3BA05D-9EAF-4202-86E3-C1E5117C9B6B}"/>
              </a:ext>
            </a:extLst>
          </p:cNvPr>
          <p:cNvGrpSpPr/>
          <p:nvPr/>
        </p:nvGrpSpPr>
        <p:grpSpPr>
          <a:xfrm>
            <a:off x="9637854" y="3874453"/>
            <a:ext cx="940848" cy="254290"/>
            <a:chOff x="9831113" y="3375419"/>
            <a:chExt cx="959714" cy="259389"/>
          </a:xfrm>
        </p:grpSpPr>
        <p:grpSp>
          <p:nvGrpSpPr>
            <p:cNvPr id="164" name="Group 163">
              <a:extLst>
                <a:ext uri="{FF2B5EF4-FFF2-40B4-BE49-F238E27FC236}">
                  <a16:creationId xmlns:a16="http://schemas.microsoft.com/office/drawing/2014/main" id="{AA26EF45-AD09-477A-9677-5C2F7B00C7A0}"/>
                </a:ext>
              </a:extLst>
            </p:cNvPr>
            <p:cNvGrpSpPr/>
            <p:nvPr/>
          </p:nvGrpSpPr>
          <p:grpSpPr>
            <a:xfrm>
              <a:off x="9831113" y="3375419"/>
              <a:ext cx="260992" cy="259389"/>
              <a:chOff x="9831113" y="3375419"/>
              <a:chExt cx="260992" cy="259389"/>
            </a:xfrm>
          </p:grpSpPr>
          <p:sp>
            <p:nvSpPr>
              <p:cNvPr id="175" name="Rectangle: Rounded Corners 118">
                <a:extLst>
                  <a:ext uri="{FF2B5EF4-FFF2-40B4-BE49-F238E27FC236}">
                    <a16:creationId xmlns:a16="http://schemas.microsoft.com/office/drawing/2014/main" id="{52BCE4FD-D8B7-43ED-B1B2-78F51CDA354D}"/>
                  </a:ext>
                </a:extLst>
              </p:cNvPr>
              <p:cNvSpPr/>
              <p:nvPr/>
            </p:nvSpPr>
            <p:spPr bwMode="auto">
              <a:xfrm>
                <a:off x="9831113" y="3375419"/>
                <a:ext cx="260992" cy="259389"/>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177" name="Freeform: Shape 176">
                <a:extLst>
                  <a:ext uri="{FF2B5EF4-FFF2-40B4-BE49-F238E27FC236}">
                    <a16:creationId xmlns:a16="http://schemas.microsoft.com/office/drawing/2014/main" id="{44765399-FC28-4ACF-8748-6C80C5A59C71}"/>
                  </a:ext>
                </a:extLst>
              </p:cNvPr>
              <p:cNvSpPr/>
              <p:nvPr/>
            </p:nvSpPr>
            <p:spPr>
              <a:xfrm>
                <a:off x="9886288" y="3422568"/>
                <a:ext cx="150642" cy="165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endParaRPr lang="en-US" sz="1730">
                  <a:solidFill>
                    <a:srgbClr val="FFFFFF"/>
                  </a:solidFill>
                  <a:latin typeface="Segoe UI"/>
                </a:endParaRPr>
              </a:p>
            </p:txBody>
          </p:sp>
        </p:grpSp>
        <p:grpSp>
          <p:nvGrpSpPr>
            <p:cNvPr id="166" name="Group 165">
              <a:extLst>
                <a:ext uri="{FF2B5EF4-FFF2-40B4-BE49-F238E27FC236}">
                  <a16:creationId xmlns:a16="http://schemas.microsoft.com/office/drawing/2014/main" id="{89D942A6-E580-45C4-8A41-E1430B6FD552}"/>
                </a:ext>
              </a:extLst>
            </p:cNvPr>
            <p:cNvGrpSpPr/>
            <p:nvPr/>
          </p:nvGrpSpPr>
          <p:grpSpPr>
            <a:xfrm>
              <a:off x="10180474" y="3375419"/>
              <a:ext cx="260992" cy="259389"/>
              <a:chOff x="9831113" y="3375419"/>
              <a:chExt cx="260992" cy="259389"/>
            </a:xfrm>
          </p:grpSpPr>
          <p:sp>
            <p:nvSpPr>
              <p:cNvPr id="172" name="Rectangle: Rounded Corners 118">
                <a:extLst>
                  <a:ext uri="{FF2B5EF4-FFF2-40B4-BE49-F238E27FC236}">
                    <a16:creationId xmlns:a16="http://schemas.microsoft.com/office/drawing/2014/main" id="{043FA1E7-AC94-48A3-A070-5C1D661FD89B}"/>
                  </a:ext>
                </a:extLst>
              </p:cNvPr>
              <p:cNvSpPr/>
              <p:nvPr/>
            </p:nvSpPr>
            <p:spPr bwMode="auto">
              <a:xfrm>
                <a:off x="9831113" y="3375419"/>
                <a:ext cx="260992" cy="259389"/>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173" name="Freeform: Shape 172">
                <a:extLst>
                  <a:ext uri="{FF2B5EF4-FFF2-40B4-BE49-F238E27FC236}">
                    <a16:creationId xmlns:a16="http://schemas.microsoft.com/office/drawing/2014/main" id="{C28CF054-CE40-42E3-B627-80535F13FCFA}"/>
                  </a:ext>
                </a:extLst>
              </p:cNvPr>
              <p:cNvSpPr/>
              <p:nvPr/>
            </p:nvSpPr>
            <p:spPr>
              <a:xfrm>
                <a:off x="9886288" y="3422568"/>
                <a:ext cx="150642" cy="165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endParaRPr lang="en-US" sz="1730">
                  <a:solidFill>
                    <a:srgbClr val="FFFFFF"/>
                  </a:solidFill>
                  <a:latin typeface="Segoe UI"/>
                </a:endParaRPr>
              </a:p>
            </p:txBody>
          </p:sp>
        </p:grpSp>
        <p:grpSp>
          <p:nvGrpSpPr>
            <p:cNvPr id="167" name="Group 166">
              <a:extLst>
                <a:ext uri="{FF2B5EF4-FFF2-40B4-BE49-F238E27FC236}">
                  <a16:creationId xmlns:a16="http://schemas.microsoft.com/office/drawing/2014/main" id="{9F61566A-82EB-4066-8E52-C7C814F0DEED}"/>
                </a:ext>
              </a:extLst>
            </p:cNvPr>
            <p:cNvGrpSpPr/>
            <p:nvPr/>
          </p:nvGrpSpPr>
          <p:grpSpPr>
            <a:xfrm>
              <a:off x="10529835" y="3375419"/>
              <a:ext cx="260992" cy="259389"/>
              <a:chOff x="9831113" y="3375419"/>
              <a:chExt cx="260992" cy="259389"/>
            </a:xfrm>
          </p:grpSpPr>
          <p:sp>
            <p:nvSpPr>
              <p:cNvPr id="168" name="Rectangle: Rounded Corners 118">
                <a:extLst>
                  <a:ext uri="{FF2B5EF4-FFF2-40B4-BE49-F238E27FC236}">
                    <a16:creationId xmlns:a16="http://schemas.microsoft.com/office/drawing/2014/main" id="{FC4F1E0F-5600-44FC-A419-C1A9C79FC520}"/>
                  </a:ext>
                </a:extLst>
              </p:cNvPr>
              <p:cNvSpPr/>
              <p:nvPr/>
            </p:nvSpPr>
            <p:spPr bwMode="auto">
              <a:xfrm>
                <a:off x="9831113" y="3375419"/>
                <a:ext cx="260992" cy="259389"/>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171" name="Freeform: Shape 170">
                <a:extLst>
                  <a:ext uri="{FF2B5EF4-FFF2-40B4-BE49-F238E27FC236}">
                    <a16:creationId xmlns:a16="http://schemas.microsoft.com/office/drawing/2014/main" id="{334514E6-758C-4D7E-92FD-BC2DC014829B}"/>
                  </a:ext>
                </a:extLst>
              </p:cNvPr>
              <p:cNvSpPr/>
              <p:nvPr/>
            </p:nvSpPr>
            <p:spPr>
              <a:xfrm>
                <a:off x="9886288" y="3422568"/>
                <a:ext cx="150642" cy="165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endParaRPr lang="en-US" sz="1730">
                  <a:solidFill>
                    <a:srgbClr val="FFFFFF"/>
                  </a:solidFill>
                  <a:latin typeface="Segoe UI"/>
                </a:endParaRPr>
              </a:p>
            </p:txBody>
          </p:sp>
        </p:grpSp>
      </p:grpSp>
      <p:grpSp>
        <p:nvGrpSpPr>
          <p:cNvPr id="179" name="Group 178">
            <a:extLst>
              <a:ext uri="{FF2B5EF4-FFF2-40B4-BE49-F238E27FC236}">
                <a16:creationId xmlns:a16="http://schemas.microsoft.com/office/drawing/2014/main" id="{C5F5004D-CF05-4F20-B884-197A6B778A0E}"/>
              </a:ext>
            </a:extLst>
          </p:cNvPr>
          <p:cNvGrpSpPr/>
          <p:nvPr/>
        </p:nvGrpSpPr>
        <p:grpSpPr>
          <a:xfrm>
            <a:off x="9637854" y="4439354"/>
            <a:ext cx="940848" cy="254290"/>
            <a:chOff x="9831113" y="3375419"/>
            <a:chExt cx="959714" cy="259389"/>
          </a:xfrm>
        </p:grpSpPr>
        <p:grpSp>
          <p:nvGrpSpPr>
            <p:cNvPr id="180" name="Group 179">
              <a:extLst>
                <a:ext uri="{FF2B5EF4-FFF2-40B4-BE49-F238E27FC236}">
                  <a16:creationId xmlns:a16="http://schemas.microsoft.com/office/drawing/2014/main" id="{C268B3D0-3DFC-413E-99BD-48A89E616259}"/>
                </a:ext>
              </a:extLst>
            </p:cNvPr>
            <p:cNvGrpSpPr/>
            <p:nvPr/>
          </p:nvGrpSpPr>
          <p:grpSpPr>
            <a:xfrm>
              <a:off x="9831113" y="3375419"/>
              <a:ext cx="260992" cy="259389"/>
              <a:chOff x="9831113" y="3375419"/>
              <a:chExt cx="260992" cy="259389"/>
            </a:xfrm>
          </p:grpSpPr>
          <p:sp>
            <p:nvSpPr>
              <p:cNvPr id="192" name="Rectangle: Rounded Corners 118">
                <a:extLst>
                  <a:ext uri="{FF2B5EF4-FFF2-40B4-BE49-F238E27FC236}">
                    <a16:creationId xmlns:a16="http://schemas.microsoft.com/office/drawing/2014/main" id="{D4404DE3-B50B-4CE7-94D9-42F53427B9D0}"/>
                  </a:ext>
                </a:extLst>
              </p:cNvPr>
              <p:cNvSpPr/>
              <p:nvPr/>
            </p:nvSpPr>
            <p:spPr bwMode="auto">
              <a:xfrm>
                <a:off x="9831113" y="3375419"/>
                <a:ext cx="260992" cy="259389"/>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193" name="Freeform: Shape 192">
                <a:extLst>
                  <a:ext uri="{FF2B5EF4-FFF2-40B4-BE49-F238E27FC236}">
                    <a16:creationId xmlns:a16="http://schemas.microsoft.com/office/drawing/2014/main" id="{105845C6-3720-4D25-9859-50DE24F9162F}"/>
                  </a:ext>
                </a:extLst>
              </p:cNvPr>
              <p:cNvSpPr/>
              <p:nvPr/>
            </p:nvSpPr>
            <p:spPr>
              <a:xfrm>
                <a:off x="9886288" y="3422568"/>
                <a:ext cx="150642" cy="165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endParaRPr lang="en-US" sz="1730">
                  <a:solidFill>
                    <a:srgbClr val="FFFFFF"/>
                  </a:solidFill>
                  <a:latin typeface="Segoe UI"/>
                </a:endParaRPr>
              </a:p>
            </p:txBody>
          </p:sp>
        </p:grpSp>
        <p:grpSp>
          <p:nvGrpSpPr>
            <p:cNvPr id="183" name="Group 182">
              <a:extLst>
                <a:ext uri="{FF2B5EF4-FFF2-40B4-BE49-F238E27FC236}">
                  <a16:creationId xmlns:a16="http://schemas.microsoft.com/office/drawing/2014/main" id="{EC1F1F64-2D42-4622-8149-21B009952085}"/>
                </a:ext>
              </a:extLst>
            </p:cNvPr>
            <p:cNvGrpSpPr/>
            <p:nvPr/>
          </p:nvGrpSpPr>
          <p:grpSpPr>
            <a:xfrm>
              <a:off x="10180474" y="3375419"/>
              <a:ext cx="260992" cy="259389"/>
              <a:chOff x="9831113" y="3375419"/>
              <a:chExt cx="260992" cy="259389"/>
            </a:xfrm>
          </p:grpSpPr>
          <p:sp>
            <p:nvSpPr>
              <p:cNvPr id="189" name="Rectangle: Rounded Corners 118">
                <a:extLst>
                  <a:ext uri="{FF2B5EF4-FFF2-40B4-BE49-F238E27FC236}">
                    <a16:creationId xmlns:a16="http://schemas.microsoft.com/office/drawing/2014/main" id="{73AE78F8-6299-4494-9E3F-AD825CAD2336}"/>
                  </a:ext>
                </a:extLst>
              </p:cNvPr>
              <p:cNvSpPr/>
              <p:nvPr/>
            </p:nvSpPr>
            <p:spPr bwMode="auto">
              <a:xfrm>
                <a:off x="9831113" y="3375419"/>
                <a:ext cx="260992" cy="259389"/>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191" name="Freeform: Shape 190">
                <a:extLst>
                  <a:ext uri="{FF2B5EF4-FFF2-40B4-BE49-F238E27FC236}">
                    <a16:creationId xmlns:a16="http://schemas.microsoft.com/office/drawing/2014/main" id="{7C9D0614-9443-46ED-A2EB-2F426CA3ACAD}"/>
                  </a:ext>
                </a:extLst>
              </p:cNvPr>
              <p:cNvSpPr/>
              <p:nvPr/>
            </p:nvSpPr>
            <p:spPr>
              <a:xfrm>
                <a:off x="9886288" y="3422568"/>
                <a:ext cx="150642" cy="165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endParaRPr lang="en-US" sz="1730">
                  <a:solidFill>
                    <a:srgbClr val="FFFFFF"/>
                  </a:solidFill>
                  <a:latin typeface="Segoe UI"/>
                </a:endParaRPr>
              </a:p>
            </p:txBody>
          </p:sp>
        </p:grpSp>
        <p:grpSp>
          <p:nvGrpSpPr>
            <p:cNvPr id="184" name="Group 183">
              <a:extLst>
                <a:ext uri="{FF2B5EF4-FFF2-40B4-BE49-F238E27FC236}">
                  <a16:creationId xmlns:a16="http://schemas.microsoft.com/office/drawing/2014/main" id="{427AE80A-4772-4177-B7D9-B96CE87DA4CC}"/>
                </a:ext>
              </a:extLst>
            </p:cNvPr>
            <p:cNvGrpSpPr/>
            <p:nvPr/>
          </p:nvGrpSpPr>
          <p:grpSpPr>
            <a:xfrm>
              <a:off x="10529835" y="3375419"/>
              <a:ext cx="260992" cy="259389"/>
              <a:chOff x="9831113" y="3375419"/>
              <a:chExt cx="260992" cy="259389"/>
            </a:xfrm>
          </p:grpSpPr>
          <p:sp>
            <p:nvSpPr>
              <p:cNvPr id="185" name="Rectangle: Rounded Corners 118">
                <a:extLst>
                  <a:ext uri="{FF2B5EF4-FFF2-40B4-BE49-F238E27FC236}">
                    <a16:creationId xmlns:a16="http://schemas.microsoft.com/office/drawing/2014/main" id="{C930BCA4-B290-41B6-A8C8-283379E66CA4}"/>
                  </a:ext>
                </a:extLst>
              </p:cNvPr>
              <p:cNvSpPr/>
              <p:nvPr/>
            </p:nvSpPr>
            <p:spPr bwMode="auto">
              <a:xfrm>
                <a:off x="9831113" y="3375419"/>
                <a:ext cx="260992" cy="259389"/>
              </a:xfrm>
              <a:prstGeom prst="roundRect">
                <a:avLst>
                  <a:gd name="adj" fmla="val 3125"/>
                </a:avLst>
              </a:prstGeom>
              <a:solidFill>
                <a:srgbClr val="FFFFFF"/>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chemeClr val="tx1"/>
                  </a:solidFill>
                  <a:cs typeface="Segoe UI" pitchFamily="34" charset="0"/>
                </a:endParaRPr>
              </a:p>
            </p:txBody>
          </p:sp>
          <p:sp>
            <p:nvSpPr>
              <p:cNvPr id="187" name="Freeform: Shape 186">
                <a:extLst>
                  <a:ext uri="{FF2B5EF4-FFF2-40B4-BE49-F238E27FC236}">
                    <a16:creationId xmlns:a16="http://schemas.microsoft.com/office/drawing/2014/main" id="{BED9E1E7-A39A-4B7E-8287-2DE1DD3F293F}"/>
                  </a:ext>
                </a:extLst>
              </p:cNvPr>
              <p:cNvSpPr/>
              <p:nvPr/>
            </p:nvSpPr>
            <p:spPr>
              <a:xfrm>
                <a:off x="9886288" y="3422568"/>
                <a:ext cx="150642" cy="165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354"/>
                <a:endParaRPr lang="en-US" sz="1730">
                  <a:solidFill>
                    <a:srgbClr val="FFFFFF"/>
                  </a:solidFill>
                  <a:latin typeface="Segoe UI"/>
                </a:endParaRPr>
              </a:p>
            </p:txBody>
          </p:sp>
        </p:grpSp>
      </p:grpSp>
      <p:sp>
        <p:nvSpPr>
          <p:cNvPr id="110" name="Text Placeholder 3">
            <a:extLst>
              <a:ext uri="{FF2B5EF4-FFF2-40B4-BE49-F238E27FC236}">
                <a16:creationId xmlns:a16="http://schemas.microsoft.com/office/drawing/2014/main" id="{84EE4901-F1CA-D84E-AF5C-4DC5875E8A12}"/>
              </a:ext>
            </a:extLst>
          </p:cNvPr>
          <p:cNvSpPr txBox="1">
            <a:spLocks/>
          </p:cNvSpPr>
          <p:nvPr/>
        </p:nvSpPr>
        <p:spPr>
          <a:xfrm>
            <a:off x="365761" y="409302"/>
            <a:ext cx="10622030" cy="65241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000" b="1" i="0" kern="1200" spc="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Azure Key Vault Integration for Secrets</a:t>
            </a:r>
            <a:endParaRPr kumimoji="0" lang="en-US" sz="4000" b="1" i="0" u="none" strike="noStrike" kern="1200" cap="none" spc="0" normalizeH="0" baseline="0" noProof="0" dirty="0">
              <a:ln>
                <a:noFill/>
              </a:ln>
              <a:solidFill>
                <a:srgbClr val="0078D3"/>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1127275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447D19-B82C-4FB8-80DA-BBACB76AC9B6}"/>
              </a:ext>
            </a:extLst>
          </p:cNvPr>
          <p:cNvSpPr>
            <a:spLocks noGrp="1"/>
          </p:cNvSpPr>
          <p:nvPr>
            <p:ph idx="1"/>
          </p:nvPr>
        </p:nvSpPr>
        <p:spPr>
          <a:xfrm>
            <a:off x="505378" y="1409947"/>
            <a:ext cx="10017717" cy="5359774"/>
          </a:xfrm>
          <a:solidFill>
            <a:srgbClr val="F2F2F2"/>
          </a:solidFill>
        </p:spPr>
        <p:txBody>
          <a:bodyPr>
            <a:normAutofit fontScale="85000" lnSpcReduction="20000"/>
          </a:bodyPr>
          <a:lstStyle/>
          <a:p>
            <a:pPr marL="0" indent="0">
              <a:buNone/>
            </a:pPr>
            <a:r>
              <a:rPr lang="en-US" dirty="0" err="1">
                <a:solidFill>
                  <a:srgbClr val="800000"/>
                </a:solidFill>
                <a:latin typeface="Consolas" panose="020B0609020204030204" pitchFamily="49" charset="0"/>
              </a:rPr>
              <a:t>apiVersion</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v1</a:t>
            </a:r>
            <a:br>
              <a:rPr lang="en-US" dirty="0">
                <a:solidFill>
                  <a:srgbClr val="0000FF"/>
                </a:solidFill>
                <a:latin typeface="Consolas" panose="020B0609020204030204" pitchFamily="49" charset="0"/>
              </a:rPr>
            </a:br>
            <a:r>
              <a:rPr lang="en-US" dirty="0">
                <a:solidFill>
                  <a:srgbClr val="800000"/>
                </a:solidFill>
                <a:latin typeface="Consolas" panose="020B0609020204030204" pitchFamily="49" charset="0"/>
              </a:rPr>
              <a:t>kind</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Pod</a:t>
            </a:r>
            <a:br>
              <a:rPr lang="en-US" dirty="0">
                <a:solidFill>
                  <a:srgbClr val="0000FF"/>
                </a:solidFill>
                <a:latin typeface="Consolas" panose="020B0609020204030204" pitchFamily="49" charset="0"/>
              </a:rPr>
            </a:br>
            <a:r>
              <a:rPr lang="en-US" dirty="0">
                <a:solidFill>
                  <a:srgbClr val="800000"/>
                </a:solidFill>
                <a:latin typeface="Consolas" panose="020B0609020204030204" pitchFamily="49" charset="0"/>
              </a:rPr>
              <a:t>metadata</a:t>
            </a:r>
            <a:r>
              <a:rPr lang="en-US" dirty="0">
                <a:solidFill>
                  <a:srgbClr val="000000"/>
                </a:solidFill>
                <a:latin typeface="Consolas" panose="020B0609020204030204" pitchFamily="49" charset="0"/>
              </a:rPr>
              <a:t>:</a:t>
            </a:r>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name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security-context-demo</a:t>
            </a:r>
            <a:br>
              <a:rPr lang="en-US" dirty="0">
                <a:solidFill>
                  <a:srgbClr val="0000FF"/>
                </a:solidFill>
                <a:latin typeface="Consolas" panose="020B0609020204030204" pitchFamily="49" charset="0"/>
              </a:rPr>
            </a:br>
            <a:r>
              <a:rPr lang="en-US" dirty="0">
                <a:solidFill>
                  <a:srgbClr val="800000"/>
                </a:solidFill>
                <a:latin typeface="Consolas" panose="020B0609020204030204" pitchFamily="49" charset="0"/>
              </a:rPr>
              <a:t>spec</a:t>
            </a:r>
            <a:r>
              <a:rPr lang="en-US" dirty="0">
                <a:solidFill>
                  <a:srgbClr val="000000"/>
                </a:solidFill>
                <a:latin typeface="Consolas" panose="020B0609020204030204" pitchFamily="49" charset="0"/>
              </a:rPr>
              <a:t>:</a:t>
            </a:r>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  </a:t>
            </a:r>
            <a:r>
              <a:rPr lang="en-US" dirty="0" err="1">
                <a:solidFill>
                  <a:srgbClr val="800000"/>
                </a:solidFill>
                <a:highlight>
                  <a:srgbClr val="FFFF00"/>
                </a:highlight>
                <a:latin typeface="Consolas" panose="020B0609020204030204" pitchFamily="49" charset="0"/>
              </a:rPr>
              <a:t>securityContext</a:t>
            </a:r>
            <a:r>
              <a:rPr lang="en-US" dirty="0">
                <a:solidFill>
                  <a:srgbClr val="000000"/>
                </a:solidFill>
                <a:highlight>
                  <a:srgbClr val="FFFF00"/>
                </a:highlight>
                <a:latin typeface="Consolas" panose="020B0609020204030204" pitchFamily="49" charset="0"/>
              </a:rPr>
              <a:t>:</a:t>
            </a:r>
            <a:br>
              <a:rPr lang="en-US" dirty="0">
                <a:solidFill>
                  <a:srgbClr val="000000"/>
                </a:solidFill>
                <a:highlight>
                  <a:srgbClr val="FFFF00"/>
                </a:highlight>
                <a:latin typeface="Consolas" panose="020B0609020204030204" pitchFamily="49" charset="0"/>
              </a:rPr>
            </a:br>
            <a:r>
              <a:rPr lang="en-US" dirty="0">
                <a:solidFill>
                  <a:srgbClr val="000000"/>
                </a:solidFill>
                <a:highlight>
                  <a:srgbClr val="FFFF00"/>
                </a:highlight>
                <a:latin typeface="Consolas" panose="020B0609020204030204" pitchFamily="49" charset="0"/>
              </a:rPr>
              <a:t>    </a:t>
            </a:r>
            <a:r>
              <a:rPr lang="en-US" dirty="0" err="1">
                <a:solidFill>
                  <a:srgbClr val="800000"/>
                </a:solidFill>
                <a:highlight>
                  <a:srgbClr val="FFFF00"/>
                </a:highlight>
                <a:latin typeface="Consolas" panose="020B0609020204030204" pitchFamily="49" charset="0"/>
              </a:rPr>
              <a:t>runAsUser</a:t>
            </a:r>
            <a:r>
              <a:rPr lang="en-US" dirty="0">
                <a:solidFill>
                  <a:srgbClr val="000000"/>
                </a:solidFill>
                <a:highlight>
                  <a:srgbClr val="FFFF00"/>
                </a:highlight>
                <a:latin typeface="Consolas" panose="020B0609020204030204" pitchFamily="49" charset="0"/>
              </a:rPr>
              <a:t>: </a:t>
            </a:r>
            <a:r>
              <a:rPr lang="en-US" dirty="0">
                <a:solidFill>
                  <a:srgbClr val="09885A"/>
                </a:solidFill>
                <a:highlight>
                  <a:srgbClr val="FFFF00"/>
                </a:highlight>
                <a:latin typeface="Consolas" panose="020B0609020204030204" pitchFamily="49" charset="0"/>
              </a:rPr>
              <a:t>1000</a:t>
            </a:r>
            <a:br>
              <a:rPr lang="en-US" dirty="0">
                <a:solidFill>
                  <a:srgbClr val="09885A"/>
                </a:solidFill>
                <a:highlight>
                  <a:srgbClr val="FFFF00"/>
                </a:highlight>
                <a:latin typeface="Consolas" panose="020B0609020204030204" pitchFamily="49" charset="0"/>
              </a:rPr>
            </a:br>
            <a:r>
              <a:rPr lang="en-US" dirty="0">
                <a:solidFill>
                  <a:srgbClr val="000000"/>
                </a:solidFill>
                <a:highlight>
                  <a:srgbClr val="FFFF00"/>
                </a:highlight>
                <a:latin typeface="Consolas" panose="020B0609020204030204" pitchFamily="49" charset="0"/>
              </a:rPr>
              <a:t>    </a:t>
            </a:r>
            <a:r>
              <a:rPr lang="en-US" dirty="0" err="1">
                <a:solidFill>
                  <a:srgbClr val="800000"/>
                </a:solidFill>
                <a:highlight>
                  <a:srgbClr val="FFFF00"/>
                </a:highlight>
                <a:latin typeface="Consolas" panose="020B0609020204030204" pitchFamily="49" charset="0"/>
              </a:rPr>
              <a:t>fsGroup</a:t>
            </a:r>
            <a:r>
              <a:rPr lang="en-US" dirty="0">
                <a:solidFill>
                  <a:srgbClr val="000000"/>
                </a:solidFill>
                <a:highlight>
                  <a:srgbClr val="FFFF00"/>
                </a:highlight>
                <a:latin typeface="Consolas" panose="020B0609020204030204" pitchFamily="49" charset="0"/>
              </a:rPr>
              <a:t>: </a:t>
            </a:r>
            <a:r>
              <a:rPr lang="en-US" dirty="0">
                <a:solidFill>
                  <a:srgbClr val="09885A"/>
                </a:solidFill>
                <a:highlight>
                  <a:srgbClr val="FFFF00"/>
                </a:highlight>
                <a:latin typeface="Consolas" panose="020B0609020204030204" pitchFamily="49" charset="0"/>
              </a:rPr>
              <a:t>2000</a:t>
            </a:r>
            <a:br>
              <a:rPr lang="en-US" dirty="0">
                <a:solidFill>
                  <a:srgbClr val="09885A"/>
                </a:solidFill>
                <a:highlight>
                  <a:srgbClr val="FFFF00"/>
                </a:highlight>
                <a:latin typeface="Consolas" panose="020B0609020204030204" pitchFamily="49" charset="0"/>
              </a:rPr>
            </a:br>
            <a:r>
              <a:rPr lang="en-US" dirty="0">
                <a:solidFill>
                  <a:srgbClr val="09885A"/>
                </a:solidFill>
                <a:latin typeface="Consolas" panose="020B0609020204030204" pitchFamily="49" charset="0"/>
              </a:rPr>
              <a:t>  </a:t>
            </a:r>
            <a:r>
              <a:rPr lang="en-US" dirty="0">
                <a:solidFill>
                  <a:srgbClr val="800000"/>
                </a:solidFill>
                <a:latin typeface="Consolas" panose="020B0609020204030204" pitchFamily="49" charset="0"/>
              </a:rPr>
              <a:t>volumes</a:t>
            </a:r>
            <a:r>
              <a:rPr lang="en-US" dirty="0">
                <a:solidFill>
                  <a:srgbClr val="000000"/>
                </a:solidFill>
                <a:latin typeface="Consolas" panose="020B0609020204030204" pitchFamily="49" charset="0"/>
              </a:rPr>
              <a:t>:</a:t>
            </a:r>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  - </a:t>
            </a:r>
            <a:r>
              <a:rPr lang="en-US" dirty="0">
                <a:solidFill>
                  <a:srgbClr val="800000"/>
                </a:solidFill>
                <a:latin typeface="Consolas" panose="020B0609020204030204" pitchFamily="49" charset="0"/>
              </a:rPr>
              <a:t>name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sec-</a:t>
            </a:r>
            <a:r>
              <a:rPr lang="en-US" dirty="0" err="1">
                <a:solidFill>
                  <a:srgbClr val="0000FF"/>
                </a:solidFill>
                <a:latin typeface="Consolas" panose="020B0609020204030204" pitchFamily="49" charset="0"/>
              </a:rPr>
              <a:t>ctx</a:t>
            </a:r>
            <a:r>
              <a:rPr lang="en-US" dirty="0">
                <a:solidFill>
                  <a:srgbClr val="0000FF"/>
                </a:solidFill>
                <a:latin typeface="Consolas" panose="020B0609020204030204" pitchFamily="49" charset="0"/>
              </a:rPr>
              <a:t>-vol</a:t>
            </a:r>
            <a:br>
              <a:rPr lang="en-US" dirty="0">
                <a:solidFill>
                  <a:srgbClr val="0000FF"/>
                </a:solidFill>
                <a:latin typeface="Consolas" panose="020B0609020204030204" pitchFamily="49" charset="0"/>
              </a:rPr>
            </a:br>
            <a:r>
              <a:rPr lang="en-US" dirty="0">
                <a:solidFill>
                  <a:srgbClr val="0000FF"/>
                </a:solidFill>
                <a:latin typeface="Consolas" panose="020B0609020204030204" pitchFamily="49" charset="0"/>
              </a:rPr>
              <a:t>    </a:t>
            </a:r>
            <a:r>
              <a:rPr lang="en-US" dirty="0" err="1">
                <a:solidFill>
                  <a:srgbClr val="800000"/>
                </a:solidFill>
                <a:latin typeface="Consolas" panose="020B0609020204030204" pitchFamily="49" charset="0"/>
              </a:rPr>
              <a:t>emptyDir</a:t>
            </a:r>
            <a:r>
              <a:rPr lang="en-US" dirty="0">
                <a:solidFill>
                  <a:srgbClr val="000000"/>
                </a:solidFill>
                <a:latin typeface="Consolas" panose="020B0609020204030204" pitchFamily="49" charset="0"/>
              </a:rPr>
              <a:t>: {}</a:t>
            </a:r>
            <a:br>
              <a:rPr lang="en-US" dirty="0">
                <a:solidFill>
                  <a:srgbClr val="09885A"/>
                </a:solidFill>
                <a:latin typeface="Consolas" panose="020B0609020204030204" pitchFamily="49" charset="0"/>
              </a:rPr>
            </a:br>
            <a:r>
              <a:rPr lang="en-US" dirty="0">
                <a:solidFill>
                  <a:srgbClr val="09885A"/>
                </a:solidFill>
                <a:latin typeface="Consolas" panose="020B0609020204030204" pitchFamily="49" charset="0"/>
              </a:rPr>
              <a:t>  </a:t>
            </a:r>
            <a:r>
              <a:rPr lang="en-US" dirty="0">
                <a:solidFill>
                  <a:srgbClr val="800000"/>
                </a:solidFill>
                <a:latin typeface="Consolas" panose="020B0609020204030204" pitchFamily="49" charset="0"/>
              </a:rPr>
              <a:t>containers</a:t>
            </a:r>
            <a:r>
              <a:rPr lang="en-US" dirty="0">
                <a:solidFill>
                  <a:srgbClr val="000000"/>
                </a:solidFill>
                <a:latin typeface="Consolas" panose="020B0609020204030204" pitchFamily="49" charset="0"/>
              </a:rPr>
              <a:t>:</a:t>
            </a:r>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  - </a:t>
            </a:r>
            <a:r>
              <a:rPr lang="en-US" dirty="0">
                <a:solidFill>
                  <a:srgbClr val="800000"/>
                </a:solidFill>
                <a:latin typeface="Consolas" panose="020B0609020204030204" pitchFamily="49" charset="0"/>
              </a:rPr>
              <a:t>name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sec-</a:t>
            </a:r>
            <a:r>
              <a:rPr lang="en-US" dirty="0" err="1">
                <a:solidFill>
                  <a:srgbClr val="0000FF"/>
                </a:solidFill>
                <a:latin typeface="Consolas" panose="020B0609020204030204" pitchFamily="49" charset="0"/>
              </a:rPr>
              <a:t>ctx</a:t>
            </a:r>
            <a:r>
              <a:rPr lang="en-US" dirty="0">
                <a:solidFill>
                  <a:srgbClr val="0000FF"/>
                </a:solidFill>
                <a:latin typeface="Consolas" panose="020B0609020204030204" pitchFamily="49" charset="0"/>
              </a:rPr>
              <a:t>-demo</a:t>
            </a:r>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image</a:t>
            </a:r>
            <a:r>
              <a:rPr lang="en-US" dirty="0">
                <a:solidFill>
                  <a:srgbClr val="000000"/>
                </a:solidFill>
                <a:latin typeface="Consolas" panose="020B0609020204030204" pitchFamily="49" charset="0"/>
              </a:rPr>
              <a:t>: </a:t>
            </a:r>
            <a:r>
              <a:rPr lang="en-US" dirty="0" err="1">
                <a:solidFill>
                  <a:srgbClr val="0000FF"/>
                </a:solidFill>
                <a:latin typeface="Consolas" panose="020B0609020204030204" pitchFamily="49" charset="0"/>
              </a:rPr>
              <a:t>ignite.azurecr.io</a:t>
            </a:r>
            <a:r>
              <a:rPr lang="en-US" dirty="0">
                <a:solidFill>
                  <a:srgbClr val="0000FF"/>
                </a:solidFill>
                <a:latin typeface="Consolas" panose="020B0609020204030204" pitchFamily="49" charset="0"/>
              </a:rPr>
              <a:t>/</a:t>
            </a:r>
            <a:r>
              <a:rPr lang="en-US" dirty="0" err="1">
                <a:solidFill>
                  <a:srgbClr val="0000FF"/>
                </a:solidFill>
                <a:latin typeface="Consolas" panose="020B0609020204030204" pitchFamily="49" charset="0"/>
              </a:rPr>
              <a:t>nginx</a:t>
            </a:r>
            <a:r>
              <a:rPr lang="en-US" dirty="0">
                <a:solidFill>
                  <a:srgbClr val="0000FF"/>
                </a:solidFill>
                <a:latin typeface="Consolas" panose="020B0609020204030204" pitchFamily="49" charset="0"/>
              </a:rPr>
              <a:t>-demo</a:t>
            </a:r>
            <a:br>
              <a:rPr lang="en-US" dirty="0">
                <a:solidFill>
                  <a:srgbClr val="0000FF"/>
                </a:solidFill>
                <a:latin typeface="Consolas" panose="020B0609020204030204" pitchFamily="49" charset="0"/>
              </a:rPr>
            </a:br>
            <a:r>
              <a:rPr lang="en-US" dirty="0">
                <a:solidFill>
                  <a:srgbClr val="0000FF"/>
                </a:solidFill>
                <a:latin typeface="Consolas" panose="020B0609020204030204" pitchFamily="49" charset="0"/>
              </a:rPr>
              <a:t>    </a:t>
            </a:r>
            <a:r>
              <a:rPr lang="en-US" dirty="0" err="1">
                <a:solidFill>
                  <a:srgbClr val="800000"/>
                </a:solidFill>
                <a:latin typeface="Consolas" panose="020B0609020204030204" pitchFamily="49" charset="0"/>
              </a:rPr>
              <a:t>volumeMounts</a:t>
            </a:r>
            <a:r>
              <a:rPr lang="en-US" dirty="0">
                <a:solidFill>
                  <a:srgbClr val="000000"/>
                </a:solidFill>
                <a:latin typeface="Consolas" panose="020B0609020204030204" pitchFamily="49" charset="0"/>
              </a:rPr>
              <a:t>:</a:t>
            </a:r>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    - </a:t>
            </a:r>
            <a:r>
              <a:rPr lang="en-US" dirty="0">
                <a:solidFill>
                  <a:srgbClr val="800000"/>
                </a:solidFill>
                <a:latin typeface="Consolas" panose="020B0609020204030204" pitchFamily="49" charset="0"/>
              </a:rPr>
              <a:t>name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sec-</a:t>
            </a:r>
            <a:r>
              <a:rPr lang="en-US" dirty="0" err="1">
                <a:solidFill>
                  <a:srgbClr val="0000FF"/>
                </a:solidFill>
                <a:latin typeface="Consolas" panose="020B0609020204030204" pitchFamily="49" charset="0"/>
              </a:rPr>
              <a:t>ctx</a:t>
            </a:r>
            <a:r>
              <a:rPr lang="en-US" dirty="0">
                <a:solidFill>
                  <a:srgbClr val="0000FF"/>
                </a:solidFill>
                <a:latin typeface="Consolas" panose="020B0609020204030204" pitchFamily="49" charset="0"/>
              </a:rPr>
              <a:t>-vol</a:t>
            </a:r>
            <a:br>
              <a:rPr lang="en-US" dirty="0">
                <a:solidFill>
                  <a:srgbClr val="0000FF"/>
                </a:solidFill>
                <a:latin typeface="Consolas" panose="020B0609020204030204" pitchFamily="49" charset="0"/>
              </a:rPr>
            </a:br>
            <a:r>
              <a:rPr lang="en-US" dirty="0">
                <a:solidFill>
                  <a:srgbClr val="0000FF"/>
                </a:solidFill>
                <a:latin typeface="Consolas" panose="020B0609020204030204" pitchFamily="49" charset="0"/>
              </a:rPr>
              <a:t>      </a:t>
            </a:r>
            <a:r>
              <a:rPr lang="en-US" dirty="0" err="1">
                <a:solidFill>
                  <a:srgbClr val="800000"/>
                </a:solidFill>
                <a:latin typeface="Consolas" panose="020B0609020204030204" pitchFamily="49" charset="0"/>
              </a:rPr>
              <a:t>mountPath</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/data/demo</a:t>
            </a:r>
            <a:br>
              <a:rPr lang="en-US" dirty="0">
                <a:solidFill>
                  <a:srgbClr val="0000FF"/>
                </a:solidFill>
                <a:latin typeface="Consolas" panose="020B0609020204030204" pitchFamily="49" charset="0"/>
              </a:rPr>
            </a:br>
            <a:r>
              <a:rPr lang="en-US" dirty="0">
                <a:solidFill>
                  <a:srgbClr val="0000FF"/>
                </a:solidFill>
                <a:latin typeface="Consolas" panose="020B0609020204030204" pitchFamily="49" charset="0"/>
              </a:rPr>
              <a:t>    </a:t>
            </a:r>
            <a:r>
              <a:rPr lang="en-US" dirty="0" err="1">
                <a:solidFill>
                  <a:srgbClr val="800000"/>
                </a:solidFill>
                <a:highlight>
                  <a:srgbClr val="FFFF00"/>
                </a:highlight>
                <a:latin typeface="Consolas" panose="020B0609020204030204" pitchFamily="49" charset="0"/>
              </a:rPr>
              <a:t>securityContext</a:t>
            </a:r>
            <a:r>
              <a:rPr lang="en-US" dirty="0">
                <a:solidFill>
                  <a:srgbClr val="000000"/>
                </a:solidFill>
                <a:highlight>
                  <a:srgbClr val="FFFF00"/>
                </a:highlight>
                <a:latin typeface="Consolas" panose="020B0609020204030204" pitchFamily="49" charset="0"/>
              </a:rPr>
              <a:t>:</a:t>
            </a:r>
            <a:br>
              <a:rPr lang="en-US" dirty="0">
                <a:solidFill>
                  <a:srgbClr val="000000"/>
                </a:solidFill>
                <a:highlight>
                  <a:srgbClr val="FFFF00"/>
                </a:highlight>
                <a:latin typeface="Consolas" panose="020B0609020204030204" pitchFamily="49" charset="0"/>
              </a:rPr>
            </a:br>
            <a:r>
              <a:rPr lang="en-US" dirty="0">
                <a:solidFill>
                  <a:srgbClr val="000000"/>
                </a:solidFill>
                <a:highlight>
                  <a:srgbClr val="FFFF00"/>
                </a:highlight>
                <a:latin typeface="Consolas" panose="020B0609020204030204" pitchFamily="49" charset="0"/>
              </a:rPr>
              <a:t>      </a:t>
            </a:r>
            <a:r>
              <a:rPr lang="en-US" dirty="0" err="1">
                <a:solidFill>
                  <a:srgbClr val="800000"/>
                </a:solidFill>
                <a:highlight>
                  <a:srgbClr val="FFFF00"/>
                </a:highlight>
                <a:latin typeface="Consolas" panose="020B0609020204030204" pitchFamily="49" charset="0"/>
              </a:rPr>
              <a:t>runAsUser</a:t>
            </a:r>
            <a:r>
              <a:rPr lang="en-US" dirty="0">
                <a:solidFill>
                  <a:srgbClr val="000000"/>
                </a:solidFill>
                <a:highlight>
                  <a:srgbClr val="FFFF00"/>
                </a:highlight>
                <a:latin typeface="Consolas" panose="020B0609020204030204" pitchFamily="49" charset="0"/>
              </a:rPr>
              <a:t>: </a:t>
            </a:r>
            <a:r>
              <a:rPr lang="en-US" dirty="0">
                <a:solidFill>
                  <a:srgbClr val="09885A"/>
                </a:solidFill>
                <a:highlight>
                  <a:srgbClr val="FFFF00"/>
                </a:highlight>
                <a:latin typeface="Consolas" panose="020B0609020204030204" pitchFamily="49" charset="0"/>
              </a:rPr>
              <a:t>2000</a:t>
            </a:r>
            <a:br>
              <a:rPr lang="en-US" dirty="0">
                <a:solidFill>
                  <a:srgbClr val="09885A"/>
                </a:solidFill>
                <a:highlight>
                  <a:srgbClr val="FFFF00"/>
                </a:highlight>
                <a:latin typeface="Consolas" panose="020B0609020204030204" pitchFamily="49" charset="0"/>
              </a:rPr>
            </a:br>
            <a:r>
              <a:rPr lang="en-US" dirty="0">
                <a:solidFill>
                  <a:srgbClr val="09885A"/>
                </a:solidFill>
                <a:highlight>
                  <a:srgbClr val="FFFF00"/>
                </a:highlight>
                <a:latin typeface="Consolas" panose="020B0609020204030204" pitchFamily="49" charset="0"/>
              </a:rPr>
              <a:t>      </a:t>
            </a:r>
            <a:r>
              <a:rPr lang="en-US" dirty="0" err="1">
                <a:solidFill>
                  <a:srgbClr val="800000"/>
                </a:solidFill>
                <a:highlight>
                  <a:srgbClr val="FFFF00"/>
                </a:highlight>
                <a:latin typeface="Consolas" panose="020B0609020204030204" pitchFamily="49" charset="0"/>
              </a:rPr>
              <a:t>allowPrivilegeEscalation</a:t>
            </a:r>
            <a:r>
              <a:rPr lang="en-US" dirty="0">
                <a:solidFill>
                  <a:srgbClr val="000000"/>
                </a:solidFill>
                <a:highlight>
                  <a:srgbClr val="FFFF00"/>
                </a:highlight>
                <a:latin typeface="Consolas" panose="020B0609020204030204" pitchFamily="49" charset="0"/>
              </a:rPr>
              <a:t>: </a:t>
            </a:r>
            <a:r>
              <a:rPr lang="en-US" dirty="0">
                <a:solidFill>
                  <a:srgbClr val="0000FF"/>
                </a:solidFill>
                <a:highlight>
                  <a:srgbClr val="FFFF00"/>
                </a:highlight>
                <a:latin typeface="Consolas" panose="020B0609020204030204" pitchFamily="49" charset="0"/>
              </a:rPr>
              <a:t>false</a:t>
            </a:r>
            <a:br>
              <a:rPr lang="en-US" dirty="0">
                <a:solidFill>
                  <a:srgbClr val="0000FF"/>
                </a:solidFill>
                <a:highlight>
                  <a:srgbClr val="FFFF00"/>
                </a:highlight>
                <a:latin typeface="Consolas" panose="020B0609020204030204" pitchFamily="49" charset="0"/>
              </a:rPr>
            </a:br>
            <a:r>
              <a:rPr lang="en-US" dirty="0">
                <a:solidFill>
                  <a:srgbClr val="0000FF"/>
                </a:solidFill>
                <a:highlight>
                  <a:srgbClr val="FFFF00"/>
                </a:highlight>
                <a:latin typeface="Consolas" panose="020B0609020204030204" pitchFamily="49" charset="0"/>
              </a:rPr>
              <a:t>      </a:t>
            </a:r>
            <a:r>
              <a:rPr lang="en-US" dirty="0">
                <a:solidFill>
                  <a:srgbClr val="800000"/>
                </a:solidFill>
                <a:highlight>
                  <a:srgbClr val="FFFF00"/>
                </a:highlight>
                <a:latin typeface="Consolas" panose="020B0609020204030204" pitchFamily="49" charset="0"/>
              </a:rPr>
              <a:t>capabilities</a:t>
            </a:r>
            <a:r>
              <a:rPr lang="en-US" dirty="0">
                <a:solidFill>
                  <a:srgbClr val="000000"/>
                </a:solidFill>
                <a:highlight>
                  <a:srgbClr val="FFFF00"/>
                </a:highlight>
                <a:latin typeface="Consolas" panose="020B0609020204030204" pitchFamily="49" charset="0"/>
              </a:rPr>
              <a:t>:</a:t>
            </a:r>
            <a:br>
              <a:rPr lang="en-US" dirty="0">
                <a:solidFill>
                  <a:srgbClr val="000000"/>
                </a:solidFill>
                <a:highlight>
                  <a:srgbClr val="FFFF00"/>
                </a:highlight>
                <a:latin typeface="Consolas" panose="020B0609020204030204" pitchFamily="49" charset="0"/>
              </a:rPr>
            </a:br>
            <a:r>
              <a:rPr lang="en-US" dirty="0">
                <a:solidFill>
                  <a:srgbClr val="000000"/>
                </a:solidFill>
                <a:highlight>
                  <a:srgbClr val="FFFF00"/>
                </a:highlight>
                <a:latin typeface="Consolas" panose="020B0609020204030204" pitchFamily="49" charset="0"/>
              </a:rPr>
              <a:t>        </a:t>
            </a:r>
            <a:r>
              <a:rPr lang="en-US" dirty="0">
                <a:solidFill>
                  <a:srgbClr val="800000"/>
                </a:solidFill>
                <a:highlight>
                  <a:srgbClr val="FFFF00"/>
                </a:highlight>
                <a:latin typeface="Consolas" panose="020B0609020204030204" pitchFamily="49" charset="0"/>
              </a:rPr>
              <a:t>add</a:t>
            </a:r>
            <a:r>
              <a:rPr lang="en-US" dirty="0">
                <a:solidFill>
                  <a:srgbClr val="000000"/>
                </a:solidFill>
                <a:highlight>
                  <a:srgbClr val="FFFF00"/>
                </a:highlight>
                <a:latin typeface="Consolas" panose="020B0609020204030204" pitchFamily="49" charset="0"/>
              </a:rPr>
              <a:t>: [</a:t>
            </a:r>
            <a:r>
              <a:rPr lang="en-US" dirty="0">
                <a:solidFill>
                  <a:srgbClr val="A31515"/>
                </a:solidFill>
                <a:highlight>
                  <a:srgbClr val="FFFF00"/>
                </a:highlight>
                <a:latin typeface="Consolas" panose="020B0609020204030204" pitchFamily="49" charset="0"/>
              </a:rPr>
              <a:t>"NET_ADMIN"</a:t>
            </a:r>
            <a:r>
              <a:rPr lang="en-US" dirty="0">
                <a:solidFill>
                  <a:srgbClr val="000000"/>
                </a:solidFill>
                <a:highlight>
                  <a:srgbClr val="FFFF00"/>
                </a:highlight>
                <a:latin typeface="Consolas" panose="020B0609020204030204" pitchFamily="49" charset="0"/>
              </a:rPr>
              <a:t>, </a:t>
            </a:r>
            <a:r>
              <a:rPr lang="en-US" dirty="0">
                <a:solidFill>
                  <a:srgbClr val="A31515"/>
                </a:solidFill>
                <a:highlight>
                  <a:srgbClr val="FFFF00"/>
                </a:highlight>
                <a:latin typeface="Consolas" panose="020B0609020204030204" pitchFamily="49" charset="0"/>
              </a:rPr>
              <a:t>"SYS_TIME"</a:t>
            </a:r>
            <a:r>
              <a:rPr lang="en-US" dirty="0">
                <a:solidFill>
                  <a:srgbClr val="000000"/>
                </a:solidFill>
                <a:highlight>
                  <a:srgbClr val="FFFF00"/>
                </a:highlight>
                <a:latin typeface="Consolas" panose="020B0609020204030204" pitchFamily="49" charset="0"/>
              </a:rPr>
              <a:t>]</a:t>
            </a:r>
            <a:br>
              <a:rPr lang="en-US" dirty="0">
                <a:solidFill>
                  <a:srgbClr val="000000"/>
                </a:solidFill>
                <a:highlight>
                  <a:srgbClr val="FFFF00"/>
                </a:highlight>
                <a:latin typeface="Consolas" panose="020B0609020204030204" pitchFamily="49" charset="0"/>
              </a:rPr>
            </a:br>
            <a:r>
              <a:rPr lang="en-US" dirty="0">
                <a:solidFill>
                  <a:srgbClr val="000000"/>
                </a:solidFill>
                <a:highlight>
                  <a:srgbClr val="FFFF00"/>
                </a:highlight>
                <a:latin typeface="Consolas" panose="020B0609020204030204" pitchFamily="49" charset="0"/>
              </a:rPr>
              <a:t>      </a:t>
            </a:r>
            <a:r>
              <a:rPr lang="en-US" dirty="0" err="1">
                <a:solidFill>
                  <a:srgbClr val="800000"/>
                </a:solidFill>
                <a:highlight>
                  <a:srgbClr val="FFFF00"/>
                </a:highlight>
                <a:latin typeface="Consolas" panose="020B0609020204030204" pitchFamily="49" charset="0"/>
              </a:rPr>
              <a:t>seLinuxOptions</a:t>
            </a:r>
            <a:r>
              <a:rPr lang="en-US" dirty="0">
                <a:solidFill>
                  <a:srgbClr val="000000"/>
                </a:solidFill>
                <a:highlight>
                  <a:srgbClr val="FFFF00"/>
                </a:highlight>
                <a:latin typeface="Consolas" panose="020B0609020204030204" pitchFamily="49" charset="0"/>
              </a:rPr>
              <a:t>:</a:t>
            </a:r>
            <a:br>
              <a:rPr lang="en-US" dirty="0">
                <a:solidFill>
                  <a:srgbClr val="000000"/>
                </a:solidFill>
                <a:highlight>
                  <a:srgbClr val="FFFF00"/>
                </a:highlight>
                <a:latin typeface="Consolas" panose="020B0609020204030204" pitchFamily="49" charset="0"/>
              </a:rPr>
            </a:br>
            <a:r>
              <a:rPr lang="en-US" dirty="0">
                <a:solidFill>
                  <a:srgbClr val="000000"/>
                </a:solidFill>
                <a:highlight>
                  <a:srgbClr val="FFFF00"/>
                </a:highlight>
                <a:latin typeface="Consolas" panose="020B0609020204030204" pitchFamily="49" charset="0"/>
              </a:rPr>
              <a:t>        </a:t>
            </a:r>
            <a:r>
              <a:rPr lang="en-US" dirty="0">
                <a:solidFill>
                  <a:srgbClr val="800000"/>
                </a:solidFill>
                <a:highlight>
                  <a:srgbClr val="FFFF00"/>
                </a:highlight>
                <a:latin typeface="Consolas" panose="020B0609020204030204" pitchFamily="49" charset="0"/>
              </a:rPr>
              <a:t>level</a:t>
            </a:r>
            <a:r>
              <a:rPr lang="en-US" dirty="0">
                <a:solidFill>
                  <a:srgbClr val="000000"/>
                </a:solidFill>
                <a:highlight>
                  <a:srgbClr val="FFFF00"/>
                </a:highlight>
                <a:latin typeface="Consolas" panose="020B0609020204030204" pitchFamily="49" charset="0"/>
              </a:rPr>
              <a:t>: </a:t>
            </a:r>
            <a:r>
              <a:rPr lang="en-US" dirty="0">
                <a:solidFill>
                  <a:srgbClr val="A31515"/>
                </a:solidFill>
                <a:highlight>
                  <a:srgbClr val="FFFF00"/>
                </a:highlight>
                <a:latin typeface="Consolas" panose="020B0609020204030204" pitchFamily="49" charset="0"/>
              </a:rPr>
              <a:t>"s0:c123,c456"</a:t>
            </a:r>
            <a:endParaRPr lang="en-US" dirty="0"/>
          </a:p>
        </p:txBody>
      </p:sp>
      <p:sp>
        <p:nvSpPr>
          <p:cNvPr id="4" name="Text Placeholder 3">
            <a:extLst>
              <a:ext uri="{FF2B5EF4-FFF2-40B4-BE49-F238E27FC236}">
                <a16:creationId xmlns:a16="http://schemas.microsoft.com/office/drawing/2014/main" id="{891E2FE6-D14C-AB42-95B5-A4EDD4FEEBA8}"/>
              </a:ext>
            </a:extLst>
          </p:cNvPr>
          <p:cNvSpPr txBox="1">
            <a:spLocks/>
          </p:cNvSpPr>
          <p:nvPr/>
        </p:nvSpPr>
        <p:spPr>
          <a:xfrm>
            <a:off x="365761" y="409302"/>
            <a:ext cx="10622030" cy="65241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000" b="1" i="0" kern="1200" spc="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Pod Level – Pod Security Context</a:t>
            </a:r>
            <a:endParaRPr kumimoji="0" lang="en-US" sz="4000" b="1" i="0" u="none" strike="noStrike" kern="1200" cap="none" spc="0" normalizeH="0" baseline="0" noProof="0" dirty="0">
              <a:ln>
                <a:noFill/>
              </a:ln>
              <a:solidFill>
                <a:srgbClr val="0078D3"/>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1142815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CDB9955-2F44-4980-B04A-1171F0B94E70}"/>
              </a:ext>
            </a:extLst>
          </p:cNvPr>
          <p:cNvSpPr>
            <a:spLocks noGrp="1"/>
          </p:cNvSpPr>
          <p:nvPr>
            <p:ph idx="1"/>
          </p:nvPr>
        </p:nvSpPr>
        <p:spPr/>
        <p:txBody>
          <a:bodyPr/>
          <a:lstStyle/>
          <a:p>
            <a:r>
              <a:rPr lang="en-US" dirty="0"/>
              <a:t>Pod Security Policies (or PSPs) are objects that control security-sensitive aspects of pod specification (like root privileges)</a:t>
            </a:r>
          </a:p>
          <a:p>
            <a:r>
              <a:rPr lang="en-US" dirty="0"/>
              <a:t>If a pod does not meet the conditions specified in the PSP, Kubernetes will not allow it to start</a:t>
            </a:r>
          </a:p>
          <a:p>
            <a:r>
              <a:rPr lang="en-US" dirty="0"/>
              <a:t>You can assign PSPs at the cluster or project level</a:t>
            </a:r>
          </a:p>
          <a:p>
            <a:r>
              <a:rPr lang="en-US" dirty="0"/>
              <a:t>PSPs work through inheritance</a:t>
            </a:r>
          </a:p>
          <a:p>
            <a:r>
              <a:rPr lang="en-US" dirty="0"/>
              <a:t>Workloads that are already running in a cluster or project before a PSP is assigned will not be checked</a:t>
            </a:r>
          </a:p>
          <a:p>
            <a:r>
              <a:rPr lang="en-US" dirty="0"/>
              <a:t>Still BETA upstream! </a:t>
            </a:r>
          </a:p>
        </p:txBody>
      </p:sp>
      <p:sp>
        <p:nvSpPr>
          <p:cNvPr id="4" name="Text Placeholder 3">
            <a:extLst>
              <a:ext uri="{FF2B5EF4-FFF2-40B4-BE49-F238E27FC236}">
                <a16:creationId xmlns:a16="http://schemas.microsoft.com/office/drawing/2014/main" id="{AF802724-754A-8947-A84A-151681EAB7B6}"/>
              </a:ext>
            </a:extLst>
          </p:cNvPr>
          <p:cNvSpPr txBox="1">
            <a:spLocks/>
          </p:cNvSpPr>
          <p:nvPr/>
        </p:nvSpPr>
        <p:spPr>
          <a:xfrm>
            <a:off x="365761" y="409302"/>
            <a:ext cx="10622030" cy="65241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000" b="1" i="0" kern="1200" spc="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Pod Security Policies [Preview]</a:t>
            </a:r>
            <a:endParaRPr kumimoji="0" lang="en-US" sz="4000" b="1" i="0" u="none" strike="noStrike" kern="1200" cap="none" spc="0" normalizeH="0" baseline="0" noProof="0" dirty="0">
              <a:ln>
                <a:noFill/>
              </a:ln>
              <a:solidFill>
                <a:srgbClr val="0078D3"/>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919784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447D19-B82C-4FB8-80DA-BBACB76AC9B6}"/>
              </a:ext>
            </a:extLst>
          </p:cNvPr>
          <p:cNvSpPr>
            <a:spLocks noGrp="1"/>
          </p:cNvSpPr>
          <p:nvPr>
            <p:ph idx="1"/>
          </p:nvPr>
        </p:nvSpPr>
        <p:spPr>
          <a:xfrm>
            <a:off x="328406" y="1061892"/>
            <a:ext cx="10104748" cy="5716462"/>
          </a:xfrm>
          <a:solidFill>
            <a:srgbClr val="F2F2F2"/>
          </a:solidFill>
        </p:spPr>
        <p:txBody>
          <a:bodyPr>
            <a:noAutofit/>
          </a:bodyPr>
          <a:lstStyle/>
          <a:p>
            <a:pPr marL="0" indent="0">
              <a:buNone/>
            </a:pPr>
            <a:r>
              <a:rPr lang="en-US" sz="950" err="1">
                <a:solidFill>
                  <a:srgbClr val="800000"/>
                </a:solidFill>
                <a:latin typeface="Consolas" panose="020B0609020204030204" pitchFamily="49" charset="0"/>
              </a:rPr>
              <a:t>apiVersion</a:t>
            </a:r>
            <a:r>
              <a:rPr lang="en-US" sz="950">
                <a:solidFill>
                  <a:srgbClr val="000000"/>
                </a:solidFill>
                <a:latin typeface="Consolas" panose="020B0609020204030204" pitchFamily="49" charset="0"/>
              </a:rPr>
              <a:t>: </a:t>
            </a:r>
            <a:r>
              <a:rPr lang="en-US" sz="950">
                <a:solidFill>
                  <a:srgbClr val="0000FF"/>
                </a:solidFill>
                <a:latin typeface="Consolas" panose="020B0609020204030204" pitchFamily="49" charset="0"/>
              </a:rPr>
              <a:t>policy/v1beta1</a:t>
            </a:r>
            <a:br>
              <a:rPr lang="en-US" sz="950">
                <a:solidFill>
                  <a:srgbClr val="000000"/>
                </a:solidFill>
                <a:latin typeface="Consolas" panose="020B0609020204030204" pitchFamily="49" charset="0"/>
              </a:rPr>
            </a:br>
            <a:r>
              <a:rPr lang="en-US" sz="950">
                <a:solidFill>
                  <a:srgbClr val="800000"/>
                </a:solidFill>
                <a:latin typeface="Consolas" panose="020B0609020204030204" pitchFamily="49" charset="0"/>
              </a:rPr>
              <a:t>kind</a:t>
            </a:r>
            <a:r>
              <a:rPr lang="en-US" sz="950">
                <a:solidFill>
                  <a:srgbClr val="000000"/>
                </a:solidFill>
                <a:latin typeface="Consolas" panose="020B0609020204030204" pitchFamily="49" charset="0"/>
              </a:rPr>
              <a:t>: </a:t>
            </a:r>
            <a:r>
              <a:rPr lang="en-US" sz="950" err="1">
                <a:solidFill>
                  <a:srgbClr val="0000FF"/>
                </a:solidFill>
                <a:latin typeface="Consolas" panose="020B0609020204030204" pitchFamily="49" charset="0"/>
              </a:rPr>
              <a:t>PodSecurityPolicy</a:t>
            </a:r>
            <a:br>
              <a:rPr lang="en-US" sz="950">
                <a:solidFill>
                  <a:srgbClr val="000000"/>
                </a:solidFill>
                <a:latin typeface="Consolas" panose="020B0609020204030204" pitchFamily="49" charset="0"/>
              </a:rPr>
            </a:br>
            <a:r>
              <a:rPr lang="en-US" sz="950">
                <a:solidFill>
                  <a:srgbClr val="800000"/>
                </a:solidFill>
                <a:latin typeface="Consolas" panose="020B0609020204030204" pitchFamily="49" charset="0"/>
              </a:rPr>
              <a:t>metadata</a:t>
            </a:r>
            <a:r>
              <a:rPr lang="en-US" sz="950">
                <a:solidFill>
                  <a:srgbClr val="000000"/>
                </a:solidFill>
                <a:latin typeface="Consolas" panose="020B0609020204030204" pitchFamily="49" charset="0"/>
              </a:rPr>
              <a:t>:</a:t>
            </a:r>
            <a:br>
              <a:rPr lang="en-US" sz="950">
                <a:solidFill>
                  <a:srgbClr val="000000"/>
                </a:solidFill>
                <a:latin typeface="Consolas" panose="020B0609020204030204" pitchFamily="49" charset="0"/>
              </a:rPr>
            </a:br>
            <a:r>
              <a:rPr lang="en-US" sz="950">
                <a:solidFill>
                  <a:srgbClr val="000000"/>
                </a:solidFill>
                <a:latin typeface="Consolas" panose="020B0609020204030204" pitchFamily="49" charset="0"/>
              </a:rPr>
              <a:t>  </a:t>
            </a:r>
            <a:r>
              <a:rPr lang="en-US" sz="950">
                <a:solidFill>
                  <a:srgbClr val="800000"/>
                </a:solidFill>
                <a:latin typeface="Consolas" panose="020B0609020204030204" pitchFamily="49" charset="0"/>
              </a:rPr>
              <a:t>name</a:t>
            </a:r>
            <a:r>
              <a:rPr lang="en-US" sz="950">
                <a:solidFill>
                  <a:srgbClr val="000000"/>
                </a:solidFill>
                <a:latin typeface="Consolas" panose="020B0609020204030204" pitchFamily="49" charset="0"/>
              </a:rPr>
              <a:t>: </a:t>
            </a:r>
            <a:r>
              <a:rPr lang="en-US" sz="950">
                <a:solidFill>
                  <a:srgbClr val="0000FF"/>
                </a:solidFill>
                <a:latin typeface="Consolas" panose="020B0609020204030204" pitchFamily="49" charset="0"/>
              </a:rPr>
              <a:t>restricted</a:t>
            </a:r>
            <a:br>
              <a:rPr lang="en-US" sz="950">
                <a:solidFill>
                  <a:srgbClr val="000000"/>
                </a:solidFill>
                <a:latin typeface="Consolas" panose="020B0609020204030204" pitchFamily="49" charset="0"/>
              </a:rPr>
            </a:br>
            <a:r>
              <a:rPr lang="en-US" sz="950">
                <a:solidFill>
                  <a:srgbClr val="000000"/>
                </a:solidFill>
                <a:highlight>
                  <a:srgbClr val="FFFF00"/>
                </a:highlight>
                <a:latin typeface="Consolas" panose="020B0609020204030204" pitchFamily="49" charset="0"/>
              </a:rPr>
              <a:t>  </a:t>
            </a:r>
            <a:r>
              <a:rPr lang="en-US" sz="950">
                <a:solidFill>
                  <a:srgbClr val="800000"/>
                </a:solidFill>
                <a:highlight>
                  <a:srgbClr val="FFFF00"/>
                </a:highlight>
                <a:latin typeface="Consolas" panose="020B0609020204030204" pitchFamily="49" charset="0"/>
              </a:rPr>
              <a:t>annotations</a:t>
            </a:r>
            <a:r>
              <a:rPr lang="en-US" sz="950">
                <a:solidFill>
                  <a:srgbClr val="000000"/>
                </a:solidFill>
                <a:highlight>
                  <a:srgbClr val="FFFF00"/>
                </a:highlight>
                <a:latin typeface="Consolas" panose="020B0609020204030204" pitchFamily="49" charset="0"/>
              </a:rPr>
              <a:t>:</a:t>
            </a:r>
            <a:br>
              <a:rPr lang="en-US" sz="950">
                <a:solidFill>
                  <a:srgbClr val="000000"/>
                </a:solidFill>
                <a:highlight>
                  <a:srgbClr val="FFFF00"/>
                </a:highlight>
                <a:latin typeface="Consolas" panose="020B0609020204030204" pitchFamily="49" charset="0"/>
              </a:rPr>
            </a:br>
            <a:r>
              <a:rPr lang="en-US" sz="950">
                <a:solidFill>
                  <a:srgbClr val="000000"/>
                </a:solidFill>
                <a:highlight>
                  <a:srgbClr val="FFFF00"/>
                </a:highlight>
                <a:latin typeface="Consolas" panose="020B0609020204030204" pitchFamily="49" charset="0"/>
              </a:rPr>
              <a:t>    </a:t>
            </a:r>
            <a:r>
              <a:rPr lang="en-US" sz="950">
                <a:solidFill>
                  <a:srgbClr val="800000"/>
                </a:solidFill>
                <a:highlight>
                  <a:srgbClr val="FFFF00"/>
                </a:highlight>
                <a:latin typeface="Consolas" panose="020B0609020204030204" pitchFamily="49" charset="0"/>
              </a:rPr>
              <a:t>seccomp.security.alpha.kubernetes.io/</a:t>
            </a:r>
            <a:r>
              <a:rPr lang="en-US" sz="950" err="1">
                <a:solidFill>
                  <a:srgbClr val="800000"/>
                </a:solidFill>
                <a:highlight>
                  <a:srgbClr val="FFFF00"/>
                </a:highlight>
                <a:latin typeface="Consolas" panose="020B0609020204030204" pitchFamily="49" charset="0"/>
              </a:rPr>
              <a:t>allowedProfileNames</a:t>
            </a:r>
            <a:r>
              <a:rPr lang="en-US" sz="950">
                <a:solidFill>
                  <a:srgbClr val="000000"/>
                </a:solidFill>
                <a:highlight>
                  <a:srgbClr val="FFFF00"/>
                </a:highlight>
                <a:latin typeface="Consolas" panose="020B0609020204030204" pitchFamily="49" charset="0"/>
              </a:rPr>
              <a:t>: </a:t>
            </a:r>
            <a:r>
              <a:rPr lang="en-US" sz="950">
                <a:solidFill>
                  <a:srgbClr val="0000FF"/>
                </a:solidFill>
                <a:highlight>
                  <a:srgbClr val="FFFF00"/>
                </a:highlight>
                <a:latin typeface="Consolas" panose="020B0609020204030204" pitchFamily="49" charset="0"/>
              </a:rPr>
              <a:t>'docker/default’</a:t>
            </a:r>
            <a:br>
              <a:rPr lang="en-US" sz="950">
                <a:solidFill>
                  <a:srgbClr val="000000"/>
                </a:solidFill>
                <a:highlight>
                  <a:srgbClr val="FFFF00"/>
                </a:highlight>
                <a:latin typeface="Consolas" panose="020B0609020204030204" pitchFamily="49" charset="0"/>
              </a:rPr>
            </a:br>
            <a:r>
              <a:rPr lang="en-US" sz="950">
                <a:solidFill>
                  <a:srgbClr val="000000"/>
                </a:solidFill>
                <a:highlight>
                  <a:srgbClr val="FFFF00"/>
                </a:highlight>
                <a:latin typeface="Consolas" panose="020B0609020204030204" pitchFamily="49" charset="0"/>
              </a:rPr>
              <a:t>    </a:t>
            </a:r>
            <a:r>
              <a:rPr lang="en-US" sz="950">
                <a:solidFill>
                  <a:srgbClr val="800000"/>
                </a:solidFill>
                <a:highlight>
                  <a:srgbClr val="FFFF00"/>
                </a:highlight>
                <a:latin typeface="Consolas" panose="020B0609020204030204" pitchFamily="49" charset="0"/>
              </a:rPr>
              <a:t>apparmor.security.beta.kubernetes.io/</a:t>
            </a:r>
            <a:r>
              <a:rPr lang="en-US" sz="950" err="1">
                <a:solidFill>
                  <a:srgbClr val="800000"/>
                </a:solidFill>
                <a:highlight>
                  <a:srgbClr val="FFFF00"/>
                </a:highlight>
                <a:latin typeface="Consolas" panose="020B0609020204030204" pitchFamily="49" charset="0"/>
              </a:rPr>
              <a:t>allowedProfileNames</a:t>
            </a:r>
            <a:r>
              <a:rPr lang="en-US" sz="950">
                <a:solidFill>
                  <a:srgbClr val="000000"/>
                </a:solidFill>
                <a:highlight>
                  <a:srgbClr val="FFFF00"/>
                </a:highlight>
                <a:latin typeface="Consolas" panose="020B0609020204030204" pitchFamily="49" charset="0"/>
              </a:rPr>
              <a:t>: </a:t>
            </a:r>
            <a:r>
              <a:rPr lang="en-US" sz="950">
                <a:solidFill>
                  <a:srgbClr val="0000FF"/>
                </a:solidFill>
                <a:highlight>
                  <a:srgbClr val="FFFF00"/>
                </a:highlight>
                <a:latin typeface="Consolas" panose="020B0609020204030204" pitchFamily="49" charset="0"/>
              </a:rPr>
              <a:t>'runtime/default’</a:t>
            </a:r>
            <a:br>
              <a:rPr lang="en-US" sz="950">
                <a:solidFill>
                  <a:srgbClr val="000000"/>
                </a:solidFill>
                <a:highlight>
                  <a:srgbClr val="FFFF00"/>
                </a:highlight>
                <a:latin typeface="Consolas" panose="020B0609020204030204" pitchFamily="49" charset="0"/>
              </a:rPr>
            </a:br>
            <a:r>
              <a:rPr lang="en-US" sz="950">
                <a:solidFill>
                  <a:srgbClr val="000000"/>
                </a:solidFill>
                <a:highlight>
                  <a:srgbClr val="FFFF00"/>
                </a:highlight>
                <a:latin typeface="Consolas" panose="020B0609020204030204" pitchFamily="49" charset="0"/>
              </a:rPr>
              <a:t>    </a:t>
            </a:r>
            <a:r>
              <a:rPr lang="en-US" sz="950">
                <a:solidFill>
                  <a:srgbClr val="800000"/>
                </a:solidFill>
                <a:highlight>
                  <a:srgbClr val="FFFF00"/>
                </a:highlight>
                <a:latin typeface="Consolas" panose="020B0609020204030204" pitchFamily="49" charset="0"/>
              </a:rPr>
              <a:t>seccomp.security.alpha.kubernetes.io/</a:t>
            </a:r>
            <a:r>
              <a:rPr lang="en-US" sz="950" err="1">
                <a:solidFill>
                  <a:srgbClr val="800000"/>
                </a:solidFill>
                <a:highlight>
                  <a:srgbClr val="FFFF00"/>
                </a:highlight>
                <a:latin typeface="Consolas" panose="020B0609020204030204" pitchFamily="49" charset="0"/>
              </a:rPr>
              <a:t>defaultProfileName</a:t>
            </a:r>
            <a:r>
              <a:rPr lang="en-US" sz="950">
                <a:solidFill>
                  <a:srgbClr val="000000"/>
                </a:solidFill>
                <a:highlight>
                  <a:srgbClr val="FFFF00"/>
                </a:highlight>
                <a:latin typeface="Consolas" panose="020B0609020204030204" pitchFamily="49" charset="0"/>
              </a:rPr>
              <a:t>: </a:t>
            </a:r>
            <a:r>
              <a:rPr lang="en-US" sz="950">
                <a:solidFill>
                  <a:srgbClr val="0000FF"/>
                </a:solidFill>
                <a:highlight>
                  <a:srgbClr val="FFFF00"/>
                </a:highlight>
                <a:latin typeface="Consolas" panose="020B0609020204030204" pitchFamily="49" charset="0"/>
              </a:rPr>
              <a:t>'docker/default’</a:t>
            </a:r>
            <a:br>
              <a:rPr lang="en-US" sz="950">
                <a:solidFill>
                  <a:srgbClr val="000000"/>
                </a:solidFill>
                <a:highlight>
                  <a:srgbClr val="FFFF00"/>
                </a:highlight>
                <a:latin typeface="Consolas" panose="020B0609020204030204" pitchFamily="49" charset="0"/>
              </a:rPr>
            </a:br>
            <a:r>
              <a:rPr lang="en-US" sz="950">
                <a:solidFill>
                  <a:srgbClr val="000000"/>
                </a:solidFill>
                <a:highlight>
                  <a:srgbClr val="FFFF00"/>
                </a:highlight>
                <a:latin typeface="Consolas" panose="020B0609020204030204" pitchFamily="49" charset="0"/>
              </a:rPr>
              <a:t>    </a:t>
            </a:r>
            <a:r>
              <a:rPr lang="en-US" sz="950">
                <a:solidFill>
                  <a:srgbClr val="800000"/>
                </a:solidFill>
                <a:highlight>
                  <a:srgbClr val="FFFF00"/>
                </a:highlight>
                <a:latin typeface="Consolas" panose="020B0609020204030204" pitchFamily="49" charset="0"/>
              </a:rPr>
              <a:t>apparmor.security.beta.kubernetes.io/</a:t>
            </a:r>
            <a:r>
              <a:rPr lang="en-US" sz="950" err="1">
                <a:solidFill>
                  <a:srgbClr val="800000"/>
                </a:solidFill>
                <a:highlight>
                  <a:srgbClr val="FFFF00"/>
                </a:highlight>
                <a:latin typeface="Consolas" panose="020B0609020204030204" pitchFamily="49" charset="0"/>
              </a:rPr>
              <a:t>defaultProfileName</a:t>
            </a:r>
            <a:r>
              <a:rPr lang="en-US" sz="950">
                <a:solidFill>
                  <a:srgbClr val="000000"/>
                </a:solidFill>
                <a:highlight>
                  <a:srgbClr val="FFFF00"/>
                </a:highlight>
                <a:latin typeface="Consolas" panose="020B0609020204030204" pitchFamily="49" charset="0"/>
              </a:rPr>
              <a:t>: </a:t>
            </a:r>
            <a:r>
              <a:rPr lang="en-US" sz="950">
                <a:solidFill>
                  <a:srgbClr val="0000FF"/>
                </a:solidFill>
                <a:highlight>
                  <a:srgbClr val="FFFF00"/>
                </a:highlight>
                <a:latin typeface="Consolas" panose="020B0609020204030204" pitchFamily="49" charset="0"/>
              </a:rPr>
              <a:t>'runtime/default’</a:t>
            </a:r>
            <a:br>
              <a:rPr lang="en-US" sz="950">
                <a:solidFill>
                  <a:srgbClr val="000000"/>
                </a:solidFill>
                <a:highlight>
                  <a:srgbClr val="FFFF00"/>
                </a:highlight>
                <a:latin typeface="Consolas" panose="020B0609020204030204" pitchFamily="49" charset="0"/>
              </a:rPr>
            </a:br>
            <a:r>
              <a:rPr lang="en-US" sz="950">
                <a:solidFill>
                  <a:srgbClr val="800000"/>
                </a:solidFill>
                <a:latin typeface="Consolas" panose="020B0609020204030204" pitchFamily="49" charset="0"/>
              </a:rPr>
              <a:t>spec</a:t>
            </a:r>
            <a:r>
              <a:rPr lang="en-US" sz="950">
                <a:solidFill>
                  <a:srgbClr val="000000"/>
                </a:solidFill>
                <a:latin typeface="Consolas" panose="020B0609020204030204" pitchFamily="49" charset="0"/>
              </a:rPr>
              <a:t>:</a:t>
            </a:r>
            <a:br>
              <a:rPr lang="en-US" sz="950">
                <a:solidFill>
                  <a:srgbClr val="000000"/>
                </a:solidFill>
                <a:latin typeface="Consolas" panose="020B0609020204030204" pitchFamily="49" charset="0"/>
              </a:rPr>
            </a:br>
            <a:r>
              <a:rPr lang="en-US" sz="950">
                <a:solidFill>
                  <a:srgbClr val="000000"/>
                </a:solidFill>
                <a:latin typeface="Consolas" panose="020B0609020204030204" pitchFamily="49" charset="0"/>
              </a:rPr>
              <a:t>  </a:t>
            </a:r>
            <a:r>
              <a:rPr lang="en-US" sz="950">
                <a:solidFill>
                  <a:srgbClr val="800000"/>
                </a:solidFill>
                <a:latin typeface="Consolas" panose="020B0609020204030204" pitchFamily="49" charset="0"/>
              </a:rPr>
              <a:t>privileged</a:t>
            </a:r>
            <a:r>
              <a:rPr lang="en-US" sz="950">
                <a:solidFill>
                  <a:srgbClr val="000000"/>
                </a:solidFill>
                <a:latin typeface="Consolas" panose="020B0609020204030204" pitchFamily="49" charset="0"/>
              </a:rPr>
              <a:t>: </a:t>
            </a:r>
            <a:r>
              <a:rPr lang="en-US" sz="950">
                <a:solidFill>
                  <a:srgbClr val="0000FF"/>
                </a:solidFill>
                <a:latin typeface="Consolas" panose="020B0609020204030204" pitchFamily="49" charset="0"/>
              </a:rPr>
              <a:t>false</a:t>
            </a:r>
            <a:br>
              <a:rPr lang="en-US" sz="950">
                <a:solidFill>
                  <a:srgbClr val="000000"/>
                </a:solidFill>
                <a:latin typeface="Consolas" panose="020B0609020204030204" pitchFamily="49" charset="0"/>
              </a:rPr>
            </a:br>
            <a:r>
              <a:rPr lang="en-US" sz="950">
                <a:solidFill>
                  <a:srgbClr val="000000"/>
                </a:solidFill>
                <a:latin typeface="Consolas" panose="020B0609020204030204" pitchFamily="49" charset="0"/>
              </a:rPr>
              <a:t>  </a:t>
            </a:r>
            <a:r>
              <a:rPr lang="en-US" sz="950" err="1">
                <a:solidFill>
                  <a:srgbClr val="800000"/>
                </a:solidFill>
                <a:latin typeface="Consolas" panose="020B0609020204030204" pitchFamily="49" charset="0"/>
              </a:rPr>
              <a:t>allowPrivilegeEscalation</a:t>
            </a:r>
            <a:r>
              <a:rPr lang="en-US" sz="950">
                <a:solidFill>
                  <a:srgbClr val="000000"/>
                </a:solidFill>
                <a:latin typeface="Consolas" panose="020B0609020204030204" pitchFamily="49" charset="0"/>
              </a:rPr>
              <a:t>: </a:t>
            </a:r>
            <a:r>
              <a:rPr lang="en-US" sz="950">
                <a:solidFill>
                  <a:srgbClr val="0000FF"/>
                </a:solidFill>
                <a:latin typeface="Consolas" panose="020B0609020204030204" pitchFamily="49" charset="0"/>
              </a:rPr>
              <a:t>false </a:t>
            </a:r>
            <a:r>
              <a:rPr lang="en-US" sz="950">
                <a:solidFill>
                  <a:srgbClr val="008000"/>
                </a:solidFill>
                <a:latin typeface="Consolas" panose="020B0609020204030204" pitchFamily="49" charset="0"/>
              </a:rPr>
              <a:t># Required to prevent escalations to root.</a:t>
            </a:r>
            <a:br>
              <a:rPr lang="en-US" sz="950">
                <a:solidFill>
                  <a:srgbClr val="000000"/>
                </a:solidFill>
                <a:latin typeface="Consolas" panose="020B0609020204030204" pitchFamily="49" charset="0"/>
              </a:rPr>
            </a:br>
            <a:r>
              <a:rPr lang="en-US" sz="950">
                <a:solidFill>
                  <a:srgbClr val="000000"/>
                </a:solidFill>
                <a:latin typeface="Consolas" panose="020B0609020204030204" pitchFamily="49" charset="0"/>
              </a:rPr>
              <a:t>  </a:t>
            </a:r>
            <a:r>
              <a:rPr lang="en-US" sz="950" err="1">
                <a:solidFill>
                  <a:srgbClr val="800000"/>
                </a:solidFill>
                <a:latin typeface="Consolas" panose="020B0609020204030204" pitchFamily="49" charset="0"/>
              </a:rPr>
              <a:t>requiredDropCapabilities</a:t>
            </a:r>
            <a:r>
              <a:rPr lang="en-US" sz="950">
                <a:solidFill>
                  <a:srgbClr val="000000"/>
                </a:solidFill>
                <a:latin typeface="Consolas" panose="020B0609020204030204" pitchFamily="49" charset="0"/>
              </a:rPr>
              <a:t>: </a:t>
            </a:r>
            <a:r>
              <a:rPr lang="en-US" sz="950">
                <a:solidFill>
                  <a:srgbClr val="008000"/>
                </a:solidFill>
                <a:latin typeface="Consolas" panose="020B0609020204030204" pitchFamily="49" charset="0"/>
              </a:rPr>
              <a:t># This is redundant with non-root + disallow privilege escalation,</a:t>
            </a:r>
            <a:r>
              <a:rPr lang="en-US" sz="950">
                <a:solidFill>
                  <a:srgbClr val="000000"/>
                </a:solidFill>
                <a:latin typeface="Consolas" panose="020B0609020204030204" pitchFamily="49" charset="0"/>
              </a:rPr>
              <a:t> </a:t>
            </a:r>
            <a:r>
              <a:rPr lang="en-US" sz="950">
                <a:solidFill>
                  <a:srgbClr val="008000"/>
                </a:solidFill>
                <a:latin typeface="Consolas" panose="020B0609020204030204" pitchFamily="49" charset="0"/>
              </a:rPr>
              <a:t>but we can provide it for defense in depth.</a:t>
            </a:r>
            <a:br>
              <a:rPr lang="en-US" sz="950">
                <a:solidFill>
                  <a:srgbClr val="000000"/>
                </a:solidFill>
                <a:latin typeface="Consolas" panose="020B0609020204030204" pitchFamily="49" charset="0"/>
              </a:rPr>
            </a:br>
            <a:r>
              <a:rPr lang="en-US" sz="950">
                <a:solidFill>
                  <a:srgbClr val="000000"/>
                </a:solidFill>
                <a:latin typeface="Consolas" panose="020B0609020204030204" pitchFamily="49" charset="0"/>
              </a:rPr>
              <a:t>    - </a:t>
            </a:r>
            <a:r>
              <a:rPr lang="en-US" sz="950">
                <a:solidFill>
                  <a:srgbClr val="0000FF"/>
                </a:solidFill>
                <a:latin typeface="Consolas" panose="020B0609020204030204" pitchFamily="49" charset="0"/>
              </a:rPr>
              <a:t>ALL</a:t>
            </a:r>
            <a:br>
              <a:rPr lang="en-US" sz="950">
                <a:solidFill>
                  <a:srgbClr val="000000"/>
                </a:solidFill>
                <a:latin typeface="Consolas" panose="020B0609020204030204" pitchFamily="49" charset="0"/>
              </a:rPr>
            </a:br>
            <a:r>
              <a:rPr lang="en-US" sz="950">
                <a:solidFill>
                  <a:srgbClr val="000000"/>
                </a:solidFill>
                <a:latin typeface="Consolas" panose="020B0609020204030204" pitchFamily="49" charset="0"/>
              </a:rPr>
              <a:t>  </a:t>
            </a:r>
            <a:r>
              <a:rPr lang="en-US" sz="950">
                <a:solidFill>
                  <a:srgbClr val="800000"/>
                </a:solidFill>
                <a:latin typeface="Consolas" panose="020B0609020204030204" pitchFamily="49" charset="0"/>
              </a:rPr>
              <a:t>volumes</a:t>
            </a:r>
            <a:r>
              <a:rPr lang="en-US" sz="950">
                <a:solidFill>
                  <a:srgbClr val="000000"/>
                </a:solidFill>
                <a:latin typeface="Consolas" panose="020B0609020204030204" pitchFamily="49" charset="0"/>
              </a:rPr>
              <a:t>: </a:t>
            </a:r>
            <a:r>
              <a:rPr lang="en-US" sz="950">
                <a:solidFill>
                  <a:srgbClr val="008000"/>
                </a:solidFill>
                <a:latin typeface="Consolas" panose="020B0609020204030204" pitchFamily="49" charset="0"/>
              </a:rPr>
              <a:t># Allow core volume types.</a:t>
            </a:r>
            <a:br>
              <a:rPr lang="en-US" sz="950">
                <a:solidFill>
                  <a:srgbClr val="000000"/>
                </a:solidFill>
                <a:latin typeface="Consolas" panose="020B0609020204030204" pitchFamily="49" charset="0"/>
              </a:rPr>
            </a:br>
            <a:r>
              <a:rPr lang="en-US" sz="950">
                <a:solidFill>
                  <a:srgbClr val="000000"/>
                </a:solidFill>
                <a:latin typeface="Consolas" panose="020B0609020204030204" pitchFamily="49" charset="0"/>
              </a:rPr>
              <a:t>    - </a:t>
            </a:r>
            <a:r>
              <a:rPr lang="en-US" sz="950">
                <a:solidFill>
                  <a:srgbClr val="0000FF"/>
                </a:solidFill>
                <a:latin typeface="Consolas" panose="020B0609020204030204" pitchFamily="49" charset="0"/>
              </a:rPr>
              <a:t>'</a:t>
            </a:r>
            <a:r>
              <a:rPr lang="en-US" sz="950" err="1">
                <a:solidFill>
                  <a:srgbClr val="0000FF"/>
                </a:solidFill>
                <a:latin typeface="Consolas" panose="020B0609020204030204" pitchFamily="49" charset="0"/>
              </a:rPr>
              <a:t>configMap</a:t>
            </a:r>
            <a:r>
              <a:rPr lang="en-US" sz="950">
                <a:solidFill>
                  <a:srgbClr val="0000FF"/>
                </a:solidFill>
                <a:latin typeface="Consolas" panose="020B0609020204030204" pitchFamily="49" charset="0"/>
              </a:rPr>
              <a:t>’</a:t>
            </a:r>
            <a:br>
              <a:rPr lang="en-US" sz="950">
                <a:solidFill>
                  <a:srgbClr val="000000"/>
                </a:solidFill>
                <a:latin typeface="Consolas" panose="020B0609020204030204" pitchFamily="49" charset="0"/>
              </a:rPr>
            </a:br>
            <a:r>
              <a:rPr lang="en-US" sz="950">
                <a:solidFill>
                  <a:srgbClr val="000000"/>
                </a:solidFill>
                <a:latin typeface="Consolas" panose="020B0609020204030204" pitchFamily="49" charset="0"/>
              </a:rPr>
              <a:t>    - </a:t>
            </a:r>
            <a:r>
              <a:rPr lang="en-US" sz="950">
                <a:solidFill>
                  <a:srgbClr val="0000FF"/>
                </a:solidFill>
                <a:latin typeface="Consolas" panose="020B0609020204030204" pitchFamily="49" charset="0"/>
              </a:rPr>
              <a:t>'</a:t>
            </a:r>
            <a:r>
              <a:rPr lang="en-US" sz="950" err="1">
                <a:solidFill>
                  <a:srgbClr val="0000FF"/>
                </a:solidFill>
                <a:latin typeface="Consolas" panose="020B0609020204030204" pitchFamily="49" charset="0"/>
              </a:rPr>
              <a:t>emptyDir</a:t>
            </a:r>
            <a:r>
              <a:rPr lang="en-US" sz="950">
                <a:solidFill>
                  <a:srgbClr val="0000FF"/>
                </a:solidFill>
                <a:latin typeface="Consolas" panose="020B0609020204030204" pitchFamily="49" charset="0"/>
              </a:rPr>
              <a:t>’</a:t>
            </a:r>
            <a:br>
              <a:rPr lang="en-US" sz="950">
                <a:solidFill>
                  <a:srgbClr val="000000"/>
                </a:solidFill>
                <a:latin typeface="Consolas" panose="020B0609020204030204" pitchFamily="49" charset="0"/>
              </a:rPr>
            </a:br>
            <a:r>
              <a:rPr lang="en-US" sz="950">
                <a:solidFill>
                  <a:srgbClr val="000000"/>
                </a:solidFill>
                <a:latin typeface="Consolas" panose="020B0609020204030204" pitchFamily="49" charset="0"/>
              </a:rPr>
              <a:t>    - </a:t>
            </a:r>
            <a:r>
              <a:rPr lang="en-US" sz="950">
                <a:solidFill>
                  <a:srgbClr val="0000FF"/>
                </a:solidFill>
                <a:latin typeface="Consolas" panose="020B0609020204030204" pitchFamily="49" charset="0"/>
              </a:rPr>
              <a:t>'projected’</a:t>
            </a:r>
            <a:br>
              <a:rPr lang="en-US" sz="950">
                <a:solidFill>
                  <a:srgbClr val="000000"/>
                </a:solidFill>
                <a:latin typeface="Consolas" panose="020B0609020204030204" pitchFamily="49" charset="0"/>
              </a:rPr>
            </a:br>
            <a:r>
              <a:rPr lang="en-US" sz="950">
                <a:solidFill>
                  <a:srgbClr val="000000"/>
                </a:solidFill>
                <a:latin typeface="Consolas" panose="020B0609020204030204" pitchFamily="49" charset="0"/>
              </a:rPr>
              <a:t>    - </a:t>
            </a:r>
            <a:r>
              <a:rPr lang="en-US" sz="950">
                <a:solidFill>
                  <a:srgbClr val="0000FF"/>
                </a:solidFill>
                <a:latin typeface="Consolas" panose="020B0609020204030204" pitchFamily="49" charset="0"/>
              </a:rPr>
              <a:t>'secret’</a:t>
            </a:r>
            <a:br>
              <a:rPr lang="en-US" sz="950">
                <a:solidFill>
                  <a:srgbClr val="000000"/>
                </a:solidFill>
                <a:latin typeface="Consolas" panose="020B0609020204030204" pitchFamily="49" charset="0"/>
              </a:rPr>
            </a:br>
            <a:r>
              <a:rPr lang="en-US" sz="950">
                <a:solidFill>
                  <a:srgbClr val="000000"/>
                </a:solidFill>
                <a:latin typeface="Consolas" panose="020B0609020204030204" pitchFamily="49" charset="0"/>
              </a:rPr>
              <a:t>    - </a:t>
            </a:r>
            <a:r>
              <a:rPr lang="en-US" sz="950">
                <a:solidFill>
                  <a:srgbClr val="0000FF"/>
                </a:solidFill>
                <a:latin typeface="Consolas" panose="020B0609020204030204" pitchFamily="49" charset="0"/>
              </a:rPr>
              <a:t>'</a:t>
            </a:r>
            <a:r>
              <a:rPr lang="en-US" sz="950" err="1">
                <a:solidFill>
                  <a:srgbClr val="0000FF"/>
                </a:solidFill>
                <a:latin typeface="Consolas" panose="020B0609020204030204" pitchFamily="49" charset="0"/>
              </a:rPr>
              <a:t>downwardAPI</a:t>
            </a:r>
            <a:r>
              <a:rPr lang="en-US" sz="950">
                <a:solidFill>
                  <a:srgbClr val="0000FF"/>
                </a:solidFill>
                <a:latin typeface="Consolas" panose="020B0609020204030204" pitchFamily="49" charset="0"/>
              </a:rPr>
              <a:t>’</a:t>
            </a:r>
            <a:br>
              <a:rPr lang="en-US" sz="950">
                <a:solidFill>
                  <a:srgbClr val="000000"/>
                </a:solidFill>
                <a:latin typeface="Consolas" panose="020B0609020204030204" pitchFamily="49" charset="0"/>
              </a:rPr>
            </a:br>
            <a:r>
              <a:rPr lang="en-US" sz="950">
                <a:solidFill>
                  <a:srgbClr val="000000"/>
                </a:solidFill>
                <a:latin typeface="Consolas" panose="020B0609020204030204" pitchFamily="49" charset="0"/>
              </a:rPr>
              <a:t>    - </a:t>
            </a:r>
            <a:r>
              <a:rPr lang="en-US" sz="950">
                <a:solidFill>
                  <a:srgbClr val="0000FF"/>
                </a:solidFill>
                <a:latin typeface="Consolas" panose="020B0609020204030204" pitchFamily="49" charset="0"/>
              </a:rPr>
              <a:t>'</a:t>
            </a:r>
            <a:r>
              <a:rPr lang="en-US" sz="950" err="1">
                <a:solidFill>
                  <a:srgbClr val="0000FF"/>
                </a:solidFill>
                <a:latin typeface="Consolas" panose="020B0609020204030204" pitchFamily="49" charset="0"/>
              </a:rPr>
              <a:t>persistentVolumeClaim</a:t>
            </a:r>
            <a:r>
              <a:rPr lang="en-US" sz="950">
                <a:solidFill>
                  <a:srgbClr val="0000FF"/>
                </a:solidFill>
                <a:latin typeface="Consolas" panose="020B0609020204030204" pitchFamily="49" charset="0"/>
              </a:rPr>
              <a:t>’ </a:t>
            </a:r>
            <a:r>
              <a:rPr lang="en-US" sz="950">
                <a:solidFill>
                  <a:srgbClr val="008000"/>
                </a:solidFill>
                <a:latin typeface="Consolas" panose="020B0609020204030204" pitchFamily="49" charset="0"/>
              </a:rPr>
              <a:t># Assume that </a:t>
            </a:r>
            <a:r>
              <a:rPr lang="en-US" sz="950" err="1">
                <a:solidFill>
                  <a:srgbClr val="008000"/>
                </a:solidFill>
                <a:latin typeface="Consolas" panose="020B0609020204030204" pitchFamily="49" charset="0"/>
              </a:rPr>
              <a:t>persistentVolumes</a:t>
            </a:r>
            <a:r>
              <a:rPr lang="en-US" sz="950">
                <a:solidFill>
                  <a:srgbClr val="008000"/>
                </a:solidFill>
                <a:latin typeface="Consolas" panose="020B0609020204030204" pitchFamily="49" charset="0"/>
              </a:rPr>
              <a:t> set up by the cluster admin are safe to use.</a:t>
            </a:r>
            <a:br>
              <a:rPr lang="en-US" sz="950">
                <a:solidFill>
                  <a:srgbClr val="000000"/>
                </a:solidFill>
                <a:latin typeface="Consolas" panose="020B0609020204030204" pitchFamily="49" charset="0"/>
              </a:rPr>
            </a:br>
            <a:r>
              <a:rPr lang="en-US" sz="950">
                <a:solidFill>
                  <a:srgbClr val="000000"/>
                </a:solidFill>
                <a:latin typeface="Consolas" panose="020B0609020204030204" pitchFamily="49" charset="0"/>
              </a:rPr>
              <a:t>  </a:t>
            </a:r>
            <a:r>
              <a:rPr lang="en-US" sz="950" err="1">
                <a:solidFill>
                  <a:srgbClr val="800000"/>
                </a:solidFill>
                <a:latin typeface="Consolas" panose="020B0609020204030204" pitchFamily="49" charset="0"/>
              </a:rPr>
              <a:t>hostNetwork</a:t>
            </a:r>
            <a:r>
              <a:rPr lang="en-US" sz="950">
                <a:solidFill>
                  <a:srgbClr val="000000"/>
                </a:solidFill>
                <a:latin typeface="Consolas" panose="020B0609020204030204" pitchFamily="49" charset="0"/>
              </a:rPr>
              <a:t>: </a:t>
            </a:r>
            <a:r>
              <a:rPr lang="en-US" sz="950">
                <a:solidFill>
                  <a:srgbClr val="0000FF"/>
                </a:solidFill>
                <a:latin typeface="Consolas" panose="020B0609020204030204" pitchFamily="49" charset="0"/>
              </a:rPr>
              <a:t>false</a:t>
            </a:r>
            <a:br>
              <a:rPr lang="en-US" sz="950">
                <a:solidFill>
                  <a:srgbClr val="000000"/>
                </a:solidFill>
                <a:latin typeface="Consolas" panose="020B0609020204030204" pitchFamily="49" charset="0"/>
              </a:rPr>
            </a:br>
            <a:r>
              <a:rPr lang="en-US" sz="950">
                <a:solidFill>
                  <a:srgbClr val="000000"/>
                </a:solidFill>
                <a:latin typeface="Consolas" panose="020B0609020204030204" pitchFamily="49" charset="0"/>
              </a:rPr>
              <a:t>  </a:t>
            </a:r>
            <a:r>
              <a:rPr lang="en-US" sz="950" err="1">
                <a:solidFill>
                  <a:srgbClr val="800000"/>
                </a:solidFill>
                <a:highlight>
                  <a:srgbClr val="FFFF00"/>
                </a:highlight>
                <a:latin typeface="Consolas" panose="020B0609020204030204" pitchFamily="49" charset="0"/>
              </a:rPr>
              <a:t>hostIPC</a:t>
            </a:r>
            <a:r>
              <a:rPr lang="en-US" sz="950">
                <a:solidFill>
                  <a:srgbClr val="000000"/>
                </a:solidFill>
                <a:highlight>
                  <a:srgbClr val="FFFF00"/>
                </a:highlight>
                <a:latin typeface="Consolas" panose="020B0609020204030204" pitchFamily="49" charset="0"/>
              </a:rPr>
              <a:t>: </a:t>
            </a:r>
            <a:r>
              <a:rPr lang="en-US" sz="950">
                <a:solidFill>
                  <a:srgbClr val="0000FF"/>
                </a:solidFill>
                <a:highlight>
                  <a:srgbClr val="FFFF00"/>
                </a:highlight>
                <a:latin typeface="Consolas" panose="020B0609020204030204" pitchFamily="49" charset="0"/>
              </a:rPr>
              <a:t>false</a:t>
            </a:r>
            <a:br>
              <a:rPr lang="en-US" sz="950">
                <a:solidFill>
                  <a:srgbClr val="000000"/>
                </a:solidFill>
                <a:highlight>
                  <a:srgbClr val="FFFF00"/>
                </a:highlight>
                <a:latin typeface="Consolas" panose="020B0609020204030204" pitchFamily="49" charset="0"/>
              </a:rPr>
            </a:br>
            <a:r>
              <a:rPr lang="en-US" sz="950">
                <a:solidFill>
                  <a:srgbClr val="000000"/>
                </a:solidFill>
                <a:highlight>
                  <a:srgbClr val="FFFF00"/>
                </a:highlight>
                <a:latin typeface="Consolas" panose="020B0609020204030204" pitchFamily="49" charset="0"/>
              </a:rPr>
              <a:t>  </a:t>
            </a:r>
            <a:r>
              <a:rPr lang="en-US" sz="950" err="1">
                <a:solidFill>
                  <a:srgbClr val="800000"/>
                </a:solidFill>
                <a:highlight>
                  <a:srgbClr val="FFFF00"/>
                </a:highlight>
                <a:latin typeface="Consolas" panose="020B0609020204030204" pitchFamily="49" charset="0"/>
              </a:rPr>
              <a:t>hostPID</a:t>
            </a:r>
            <a:r>
              <a:rPr lang="en-US" sz="950">
                <a:solidFill>
                  <a:srgbClr val="000000"/>
                </a:solidFill>
                <a:highlight>
                  <a:srgbClr val="FFFF00"/>
                </a:highlight>
                <a:latin typeface="Consolas" panose="020B0609020204030204" pitchFamily="49" charset="0"/>
              </a:rPr>
              <a:t>: </a:t>
            </a:r>
            <a:r>
              <a:rPr lang="en-US" sz="950">
                <a:solidFill>
                  <a:srgbClr val="0000FF"/>
                </a:solidFill>
                <a:highlight>
                  <a:srgbClr val="FFFF00"/>
                </a:highlight>
                <a:latin typeface="Consolas" panose="020B0609020204030204" pitchFamily="49" charset="0"/>
              </a:rPr>
              <a:t>false</a:t>
            </a:r>
            <a:br>
              <a:rPr lang="en-US" sz="950">
                <a:solidFill>
                  <a:srgbClr val="000000"/>
                </a:solidFill>
                <a:latin typeface="Consolas" panose="020B0609020204030204" pitchFamily="49" charset="0"/>
              </a:rPr>
            </a:br>
            <a:r>
              <a:rPr lang="en-US" sz="950">
                <a:solidFill>
                  <a:srgbClr val="000000"/>
                </a:solidFill>
                <a:latin typeface="Consolas" panose="020B0609020204030204" pitchFamily="49" charset="0"/>
              </a:rPr>
              <a:t>  </a:t>
            </a:r>
            <a:r>
              <a:rPr lang="en-US" sz="950" err="1">
                <a:solidFill>
                  <a:srgbClr val="800000"/>
                </a:solidFill>
                <a:latin typeface="Consolas" panose="020B0609020204030204" pitchFamily="49" charset="0"/>
              </a:rPr>
              <a:t>runAsUser</a:t>
            </a:r>
            <a:r>
              <a:rPr lang="en-US" sz="950">
                <a:solidFill>
                  <a:srgbClr val="000000"/>
                </a:solidFill>
                <a:latin typeface="Consolas" panose="020B0609020204030204" pitchFamily="49" charset="0"/>
              </a:rPr>
              <a:t>:</a:t>
            </a:r>
            <a:br>
              <a:rPr lang="en-US" sz="950">
                <a:solidFill>
                  <a:srgbClr val="000000"/>
                </a:solidFill>
                <a:latin typeface="Consolas" panose="020B0609020204030204" pitchFamily="49" charset="0"/>
              </a:rPr>
            </a:br>
            <a:r>
              <a:rPr lang="en-US" sz="950">
                <a:solidFill>
                  <a:srgbClr val="000000"/>
                </a:solidFill>
                <a:latin typeface="Consolas" panose="020B0609020204030204" pitchFamily="49" charset="0"/>
              </a:rPr>
              <a:t>    </a:t>
            </a:r>
            <a:r>
              <a:rPr lang="en-US" sz="950">
                <a:solidFill>
                  <a:srgbClr val="800000"/>
                </a:solidFill>
                <a:latin typeface="Consolas" panose="020B0609020204030204" pitchFamily="49" charset="0"/>
              </a:rPr>
              <a:t>rule</a:t>
            </a:r>
            <a:r>
              <a:rPr lang="en-US" sz="950">
                <a:solidFill>
                  <a:srgbClr val="000000"/>
                </a:solidFill>
                <a:latin typeface="Consolas" panose="020B0609020204030204" pitchFamily="49" charset="0"/>
              </a:rPr>
              <a:t>: </a:t>
            </a:r>
            <a:r>
              <a:rPr lang="en-US" sz="950">
                <a:solidFill>
                  <a:srgbClr val="0000FF"/>
                </a:solidFill>
                <a:latin typeface="Consolas" panose="020B0609020204030204" pitchFamily="49" charset="0"/>
              </a:rPr>
              <a:t>'</a:t>
            </a:r>
            <a:r>
              <a:rPr lang="en-US" sz="950" err="1">
                <a:solidFill>
                  <a:srgbClr val="0000FF"/>
                </a:solidFill>
                <a:latin typeface="Consolas" panose="020B0609020204030204" pitchFamily="49" charset="0"/>
              </a:rPr>
              <a:t>MustRunAsNonRoot</a:t>
            </a:r>
            <a:r>
              <a:rPr lang="en-US" sz="950">
                <a:solidFill>
                  <a:srgbClr val="0000FF"/>
                </a:solidFill>
                <a:latin typeface="Consolas" panose="020B0609020204030204" pitchFamily="49" charset="0"/>
              </a:rPr>
              <a:t>’ </a:t>
            </a:r>
            <a:r>
              <a:rPr lang="en-US" sz="950">
                <a:solidFill>
                  <a:srgbClr val="008000"/>
                </a:solidFill>
                <a:latin typeface="Consolas" panose="020B0609020204030204" pitchFamily="49" charset="0"/>
              </a:rPr>
              <a:t># Require the container to run without root privileges.</a:t>
            </a:r>
            <a:br>
              <a:rPr lang="en-US" sz="950">
                <a:solidFill>
                  <a:srgbClr val="000000"/>
                </a:solidFill>
                <a:latin typeface="Consolas" panose="020B0609020204030204" pitchFamily="49" charset="0"/>
              </a:rPr>
            </a:br>
            <a:r>
              <a:rPr lang="en-US" sz="950">
                <a:solidFill>
                  <a:srgbClr val="000000"/>
                </a:solidFill>
                <a:latin typeface="Consolas" panose="020B0609020204030204" pitchFamily="49" charset="0"/>
              </a:rPr>
              <a:t>  </a:t>
            </a:r>
            <a:r>
              <a:rPr lang="en-US" sz="950" err="1">
                <a:solidFill>
                  <a:srgbClr val="800000"/>
                </a:solidFill>
                <a:latin typeface="Consolas" panose="020B0609020204030204" pitchFamily="49" charset="0"/>
              </a:rPr>
              <a:t>seLinux</a:t>
            </a:r>
            <a:r>
              <a:rPr lang="en-US" sz="950">
                <a:solidFill>
                  <a:srgbClr val="000000"/>
                </a:solidFill>
                <a:latin typeface="Consolas" panose="020B0609020204030204" pitchFamily="49" charset="0"/>
              </a:rPr>
              <a:t>:</a:t>
            </a:r>
            <a:br>
              <a:rPr lang="en-US" sz="950">
                <a:solidFill>
                  <a:srgbClr val="000000"/>
                </a:solidFill>
                <a:latin typeface="Consolas" panose="020B0609020204030204" pitchFamily="49" charset="0"/>
              </a:rPr>
            </a:br>
            <a:r>
              <a:rPr lang="en-US" sz="950">
                <a:solidFill>
                  <a:srgbClr val="000000"/>
                </a:solidFill>
                <a:latin typeface="Consolas" panose="020B0609020204030204" pitchFamily="49" charset="0"/>
              </a:rPr>
              <a:t>    </a:t>
            </a:r>
            <a:r>
              <a:rPr lang="en-US" sz="950">
                <a:solidFill>
                  <a:srgbClr val="800000"/>
                </a:solidFill>
                <a:latin typeface="Consolas" panose="020B0609020204030204" pitchFamily="49" charset="0"/>
              </a:rPr>
              <a:t>rule</a:t>
            </a:r>
            <a:r>
              <a:rPr lang="en-US" sz="950">
                <a:solidFill>
                  <a:srgbClr val="000000"/>
                </a:solidFill>
                <a:latin typeface="Consolas" panose="020B0609020204030204" pitchFamily="49" charset="0"/>
              </a:rPr>
              <a:t>: </a:t>
            </a:r>
            <a:r>
              <a:rPr lang="en-US" sz="950">
                <a:solidFill>
                  <a:srgbClr val="0000FF"/>
                </a:solidFill>
                <a:latin typeface="Consolas" panose="020B0609020204030204" pitchFamily="49" charset="0"/>
              </a:rPr>
              <a:t>'</a:t>
            </a:r>
            <a:r>
              <a:rPr lang="en-US" sz="950" err="1">
                <a:solidFill>
                  <a:srgbClr val="0000FF"/>
                </a:solidFill>
                <a:latin typeface="Consolas" panose="020B0609020204030204" pitchFamily="49" charset="0"/>
              </a:rPr>
              <a:t>RunAsAny</a:t>
            </a:r>
            <a:r>
              <a:rPr lang="en-US" sz="950">
                <a:solidFill>
                  <a:srgbClr val="0000FF"/>
                </a:solidFill>
                <a:latin typeface="Consolas" panose="020B0609020204030204" pitchFamily="49" charset="0"/>
              </a:rPr>
              <a:t>’ </a:t>
            </a:r>
            <a:r>
              <a:rPr lang="en-US" sz="950">
                <a:solidFill>
                  <a:srgbClr val="008000"/>
                </a:solidFill>
                <a:latin typeface="Consolas" panose="020B0609020204030204" pitchFamily="49" charset="0"/>
              </a:rPr>
              <a:t># This policy assumes the nodes are using </a:t>
            </a:r>
            <a:r>
              <a:rPr lang="en-US" sz="950" err="1">
                <a:solidFill>
                  <a:srgbClr val="008000"/>
                </a:solidFill>
                <a:latin typeface="Consolas" panose="020B0609020204030204" pitchFamily="49" charset="0"/>
              </a:rPr>
              <a:t>AppArmor</a:t>
            </a:r>
            <a:r>
              <a:rPr lang="en-US" sz="950">
                <a:solidFill>
                  <a:srgbClr val="008000"/>
                </a:solidFill>
                <a:latin typeface="Consolas" panose="020B0609020204030204" pitchFamily="49" charset="0"/>
              </a:rPr>
              <a:t> rather than </a:t>
            </a:r>
            <a:r>
              <a:rPr lang="en-US" sz="950" err="1">
                <a:solidFill>
                  <a:srgbClr val="008000"/>
                </a:solidFill>
                <a:latin typeface="Consolas" panose="020B0609020204030204" pitchFamily="49" charset="0"/>
              </a:rPr>
              <a:t>SELinux</a:t>
            </a:r>
            <a:r>
              <a:rPr lang="en-US" sz="950">
                <a:solidFill>
                  <a:srgbClr val="008000"/>
                </a:solidFill>
                <a:latin typeface="Consolas" panose="020B0609020204030204" pitchFamily="49" charset="0"/>
              </a:rPr>
              <a:t>.</a:t>
            </a:r>
            <a:br>
              <a:rPr lang="en-US" sz="950">
                <a:solidFill>
                  <a:srgbClr val="000000"/>
                </a:solidFill>
                <a:latin typeface="Consolas" panose="020B0609020204030204" pitchFamily="49" charset="0"/>
              </a:rPr>
            </a:br>
            <a:r>
              <a:rPr lang="en-US" sz="950">
                <a:solidFill>
                  <a:srgbClr val="000000"/>
                </a:solidFill>
                <a:latin typeface="Consolas" panose="020B0609020204030204" pitchFamily="49" charset="0"/>
              </a:rPr>
              <a:t>  </a:t>
            </a:r>
            <a:r>
              <a:rPr lang="en-US" sz="950" err="1">
                <a:solidFill>
                  <a:srgbClr val="800000"/>
                </a:solidFill>
                <a:latin typeface="Consolas" panose="020B0609020204030204" pitchFamily="49" charset="0"/>
              </a:rPr>
              <a:t>supplementalGroups</a:t>
            </a:r>
            <a:r>
              <a:rPr lang="en-US" sz="950">
                <a:solidFill>
                  <a:srgbClr val="000000"/>
                </a:solidFill>
                <a:latin typeface="Consolas" panose="020B0609020204030204" pitchFamily="49" charset="0"/>
              </a:rPr>
              <a:t>:</a:t>
            </a:r>
            <a:br>
              <a:rPr lang="en-US" sz="950">
                <a:solidFill>
                  <a:srgbClr val="000000"/>
                </a:solidFill>
                <a:latin typeface="Consolas" panose="020B0609020204030204" pitchFamily="49" charset="0"/>
              </a:rPr>
            </a:br>
            <a:r>
              <a:rPr lang="en-US" sz="950">
                <a:solidFill>
                  <a:srgbClr val="000000"/>
                </a:solidFill>
                <a:latin typeface="Consolas" panose="020B0609020204030204" pitchFamily="49" charset="0"/>
              </a:rPr>
              <a:t>    </a:t>
            </a:r>
            <a:r>
              <a:rPr lang="en-US" sz="950">
                <a:solidFill>
                  <a:srgbClr val="800000"/>
                </a:solidFill>
                <a:latin typeface="Consolas" panose="020B0609020204030204" pitchFamily="49" charset="0"/>
              </a:rPr>
              <a:t>rule</a:t>
            </a:r>
            <a:r>
              <a:rPr lang="en-US" sz="950">
                <a:solidFill>
                  <a:srgbClr val="000000"/>
                </a:solidFill>
                <a:latin typeface="Consolas" panose="020B0609020204030204" pitchFamily="49" charset="0"/>
              </a:rPr>
              <a:t>: </a:t>
            </a:r>
            <a:r>
              <a:rPr lang="en-US" sz="950">
                <a:solidFill>
                  <a:srgbClr val="0000FF"/>
                </a:solidFill>
                <a:latin typeface="Consolas" panose="020B0609020204030204" pitchFamily="49" charset="0"/>
              </a:rPr>
              <a:t>'</a:t>
            </a:r>
            <a:r>
              <a:rPr lang="en-US" sz="950" err="1">
                <a:solidFill>
                  <a:srgbClr val="0000FF"/>
                </a:solidFill>
                <a:latin typeface="Consolas" panose="020B0609020204030204" pitchFamily="49" charset="0"/>
              </a:rPr>
              <a:t>MustRunAs</a:t>
            </a:r>
            <a:r>
              <a:rPr lang="en-US" sz="950">
                <a:solidFill>
                  <a:srgbClr val="0000FF"/>
                </a:solidFill>
                <a:latin typeface="Consolas" panose="020B0609020204030204" pitchFamily="49" charset="0"/>
              </a:rPr>
              <a:t>’</a:t>
            </a:r>
            <a:br>
              <a:rPr lang="en-US" sz="950">
                <a:solidFill>
                  <a:srgbClr val="000000"/>
                </a:solidFill>
                <a:latin typeface="Consolas" panose="020B0609020204030204" pitchFamily="49" charset="0"/>
              </a:rPr>
            </a:br>
            <a:r>
              <a:rPr lang="en-US" sz="950">
                <a:solidFill>
                  <a:srgbClr val="000000"/>
                </a:solidFill>
                <a:latin typeface="Consolas" panose="020B0609020204030204" pitchFamily="49" charset="0"/>
              </a:rPr>
              <a:t>    </a:t>
            </a:r>
            <a:r>
              <a:rPr lang="en-US" sz="950">
                <a:solidFill>
                  <a:srgbClr val="800000"/>
                </a:solidFill>
                <a:latin typeface="Consolas" panose="020B0609020204030204" pitchFamily="49" charset="0"/>
              </a:rPr>
              <a:t>ranges</a:t>
            </a:r>
            <a:r>
              <a:rPr lang="en-US" sz="950">
                <a:solidFill>
                  <a:srgbClr val="000000"/>
                </a:solidFill>
                <a:latin typeface="Consolas" panose="020B0609020204030204" pitchFamily="49" charset="0"/>
              </a:rPr>
              <a:t>:</a:t>
            </a:r>
            <a:br>
              <a:rPr lang="en-US" sz="950">
                <a:solidFill>
                  <a:srgbClr val="000000"/>
                </a:solidFill>
                <a:latin typeface="Consolas" panose="020B0609020204030204" pitchFamily="49" charset="0"/>
              </a:rPr>
            </a:br>
            <a:r>
              <a:rPr lang="en-US" sz="950">
                <a:solidFill>
                  <a:srgbClr val="000000"/>
                </a:solidFill>
                <a:latin typeface="Consolas" panose="020B0609020204030204" pitchFamily="49" charset="0"/>
              </a:rPr>
              <a:t>      - </a:t>
            </a:r>
            <a:r>
              <a:rPr lang="en-US" sz="950">
                <a:solidFill>
                  <a:srgbClr val="800000"/>
                </a:solidFill>
                <a:latin typeface="Consolas" panose="020B0609020204030204" pitchFamily="49" charset="0"/>
              </a:rPr>
              <a:t>min</a:t>
            </a:r>
            <a:r>
              <a:rPr lang="en-US" sz="950">
                <a:solidFill>
                  <a:srgbClr val="000000"/>
                </a:solidFill>
                <a:latin typeface="Consolas" panose="020B0609020204030204" pitchFamily="49" charset="0"/>
              </a:rPr>
              <a:t>: </a:t>
            </a:r>
            <a:r>
              <a:rPr lang="en-US" sz="950">
                <a:solidFill>
                  <a:srgbClr val="09885A"/>
                </a:solidFill>
                <a:latin typeface="Consolas" panose="020B0609020204030204" pitchFamily="49" charset="0"/>
              </a:rPr>
              <a:t>1      </a:t>
            </a:r>
            <a:r>
              <a:rPr lang="en-US" sz="950">
                <a:solidFill>
                  <a:srgbClr val="008000"/>
                </a:solidFill>
                <a:latin typeface="Consolas" panose="020B0609020204030204" pitchFamily="49" charset="0"/>
              </a:rPr>
              <a:t># Forbid adding the root group.</a:t>
            </a:r>
            <a:br>
              <a:rPr lang="en-US" sz="950">
                <a:solidFill>
                  <a:srgbClr val="000000"/>
                </a:solidFill>
                <a:latin typeface="Consolas" panose="020B0609020204030204" pitchFamily="49" charset="0"/>
              </a:rPr>
            </a:br>
            <a:r>
              <a:rPr lang="en-US" sz="950">
                <a:solidFill>
                  <a:srgbClr val="000000"/>
                </a:solidFill>
                <a:latin typeface="Consolas" panose="020B0609020204030204" pitchFamily="49" charset="0"/>
              </a:rPr>
              <a:t>        </a:t>
            </a:r>
            <a:r>
              <a:rPr lang="en-US" sz="950">
                <a:solidFill>
                  <a:srgbClr val="800000"/>
                </a:solidFill>
                <a:latin typeface="Consolas" panose="020B0609020204030204" pitchFamily="49" charset="0"/>
              </a:rPr>
              <a:t>max</a:t>
            </a:r>
            <a:r>
              <a:rPr lang="en-US" sz="950">
                <a:solidFill>
                  <a:srgbClr val="000000"/>
                </a:solidFill>
                <a:latin typeface="Consolas" panose="020B0609020204030204" pitchFamily="49" charset="0"/>
              </a:rPr>
              <a:t>: </a:t>
            </a:r>
            <a:r>
              <a:rPr lang="en-US" sz="950">
                <a:solidFill>
                  <a:srgbClr val="09885A"/>
                </a:solidFill>
                <a:latin typeface="Consolas" panose="020B0609020204030204" pitchFamily="49" charset="0"/>
              </a:rPr>
              <a:t>65535</a:t>
            </a:r>
            <a:br>
              <a:rPr lang="en-US" sz="950">
                <a:solidFill>
                  <a:srgbClr val="000000"/>
                </a:solidFill>
                <a:latin typeface="Consolas" panose="020B0609020204030204" pitchFamily="49" charset="0"/>
              </a:rPr>
            </a:br>
            <a:r>
              <a:rPr lang="en-US" sz="950">
                <a:solidFill>
                  <a:srgbClr val="000000"/>
                </a:solidFill>
                <a:latin typeface="Consolas" panose="020B0609020204030204" pitchFamily="49" charset="0"/>
              </a:rPr>
              <a:t>  </a:t>
            </a:r>
            <a:r>
              <a:rPr lang="en-US" sz="950" err="1">
                <a:solidFill>
                  <a:srgbClr val="800000"/>
                </a:solidFill>
                <a:latin typeface="Consolas" panose="020B0609020204030204" pitchFamily="49" charset="0"/>
              </a:rPr>
              <a:t>fsGroup</a:t>
            </a:r>
            <a:r>
              <a:rPr lang="en-US" sz="950">
                <a:solidFill>
                  <a:srgbClr val="000000"/>
                </a:solidFill>
                <a:latin typeface="Consolas" panose="020B0609020204030204" pitchFamily="49" charset="0"/>
              </a:rPr>
              <a:t>:</a:t>
            </a:r>
            <a:br>
              <a:rPr lang="en-US" sz="950">
                <a:solidFill>
                  <a:srgbClr val="000000"/>
                </a:solidFill>
                <a:latin typeface="Consolas" panose="020B0609020204030204" pitchFamily="49" charset="0"/>
              </a:rPr>
            </a:br>
            <a:r>
              <a:rPr lang="en-US" sz="950">
                <a:solidFill>
                  <a:srgbClr val="000000"/>
                </a:solidFill>
                <a:latin typeface="Consolas" panose="020B0609020204030204" pitchFamily="49" charset="0"/>
              </a:rPr>
              <a:t>    </a:t>
            </a:r>
            <a:r>
              <a:rPr lang="en-US" sz="950">
                <a:solidFill>
                  <a:srgbClr val="800000"/>
                </a:solidFill>
                <a:latin typeface="Consolas" panose="020B0609020204030204" pitchFamily="49" charset="0"/>
              </a:rPr>
              <a:t>rule</a:t>
            </a:r>
            <a:r>
              <a:rPr lang="en-US" sz="950">
                <a:solidFill>
                  <a:srgbClr val="000000"/>
                </a:solidFill>
                <a:latin typeface="Consolas" panose="020B0609020204030204" pitchFamily="49" charset="0"/>
              </a:rPr>
              <a:t>: </a:t>
            </a:r>
            <a:r>
              <a:rPr lang="en-US" sz="950">
                <a:solidFill>
                  <a:srgbClr val="0000FF"/>
                </a:solidFill>
                <a:latin typeface="Consolas" panose="020B0609020204030204" pitchFamily="49" charset="0"/>
              </a:rPr>
              <a:t>'</a:t>
            </a:r>
            <a:r>
              <a:rPr lang="en-US" sz="950" err="1">
                <a:solidFill>
                  <a:srgbClr val="0000FF"/>
                </a:solidFill>
                <a:latin typeface="Consolas" panose="020B0609020204030204" pitchFamily="49" charset="0"/>
              </a:rPr>
              <a:t>MustRunAs</a:t>
            </a:r>
            <a:r>
              <a:rPr lang="en-US" sz="950">
                <a:solidFill>
                  <a:srgbClr val="0000FF"/>
                </a:solidFill>
                <a:latin typeface="Consolas" panose="020B0609020204030204" pitchFamily="49" charset="0"/>
              </a:rPr>
              <a:t>’</a:t>
            </a:r>
            <a:br>
              <a:rPr lang="en-US" sz="950">
                <a:solidFill>
                  <a:srgbClr val="000000"/>
                </a:solidFill>
                <a:latin typeface="Consolas" panose="020B0609020204030204" pitchFamily="49" charset="0"/>
              </a:rPr>
            </a:br>
            <a:r>
              <a:rPr lang="en-US" sz="950">
                <a:solidFill>
                  <a:srgbClr val="000000"/>
                </a:solidFill>
                <a:latin typeface="Consolas" panose="020B0609020204030204" pitchFamily="49" charset="0"/>
              </a:rPr>
              <a:t>    </a:t>
            </a:r>
            <a:r>
              <a:rPr lang="en-US" sz="950">
                <a:solidFill>
                  <a:srgbClr val="800000"/>
                </a:solidFill>
                <a:latin typeface="Consolas" panose="020B0609020204030204" pitchFamily="49" charset="0"/>
              </a:rPr>
              <a:t>ranges</a:t>
            </a:r>
            <a:r>
              <a:rPr lang="en-US" sz="950">
                <a:solidFill>
                  <a:srgbClr val="000000"/>
                </a:solidFill>
                <a:latin typeface="Consolas" panose="020B0609020204030204" pitchFamily="49" charset="0"/>
              </a:rPr>
              <a:t>:</a:t>
            </a:r>
            <a:br>
              <a:rPr lang="en-US" sz="950">
                <a:solidFill>
                  <a:srgbClr val="000000"/>
                </a:solidFill>
                <a:latin typeface="Consolas" panose="020B0609020204030204" pitchFamily="49" charset="0"/>
              </a:rPr>
            </a:br>
            <a:r>
              <a:rPr lang="en-US" sz="950">
                <a:solidFill>
                  <a:srgbClr val="000000"/>
                </a:solidFill>
                <a:latin typeface="Consolas" panose="020B0609020204030204" pitchFamily="49" charset="0"/>
              </a:rPr>
              <a:t>      - </a:t>
            </a:r>
            <a:r>
              <a:rPr lang="en-US" sz="950">
                <a:solidFill>
                  <a:srgbClr val="800000"/>
                </a:solidFill>
                <a:latin typeface="Consolas" panose="020B0609020204030204" pitchFamily="49" charset="0"/>
              </a:rPr>
              <a:t>min</a:t>
            </a:r>
            <a:r>
              <a:rPr lang="en-US" sz="950">
                <a:solidFill>
                  <a:srgbClr val="000000"/>
                </a:solidFill>
                <a:latin typeface="Consolas" panose="020B0609020204030204" pitchFamily="49" charset="0"/>
              </a:rPr>
              <a:t>: </a:t>
            </a:r>
            <a:r>
              <a:rPr lang="en-US" sz="950">
                <a:solidFill>
                  <a:srgbClr val="09885A"/>
                </a:solidFill>
                <a:latin typeface="Consolas" panose="020B0609020204030204" pitchFamily="49" charset="0"/>
              </a:rPr>
              <a:t>1     </a:t>
            </a:r>
            <a:r>
              <a:rPr lang="en-US" sz="950">
                <a:solidFill>
                  <a:srgbClr val="008000"/>
                </a:solidFill>
                <a:latin typeface="Consolas" panose="020B0609020204030204" pitchFamily="49" charset="0"/>
              </a:rPr>
              <a:t># Forbid adding the root group.</a:t>
            </a:r>
            <a:br>
              <a:rPr lang="en-US" sz="950">
                <a:solidFill>
                  <a:srgbClr val="09885A"/>
                </a:solidFill>
                <a:latin typeface="Consolas" panose="020B0609020204030204" pitchFamily="49" charset="0"/>
              </a:rPr>
            </a:br>
            <a:r>
              <a:rPr lang="en-US" sz="950">
                <a:solidFill>
                  <a:srgbClr val="09885A"/>
                </a:solidFill>
                <a:latin typeface="Consolas" panose="020B0609020204030204" pitchFamily="49" charset="0"/>
              </a:rPr>
              <a:t>        </a:t>
            </a:r>
            <a:r>
              <a:rPr lang="en-US" sz="950">
                <a:solidFill>
                  <a:srgbClr val="800000"/>
                </a:solidFill>
                <a:latin typeface="Consolas" panose="020B0609020204030204" pitchFamily="49" charset="0"/>
              </a:rPr>
              <a:t>max</a:t>
            </a:r>
            <a:r>
              <a:rPr lang="en-US" sz="950">
                <a:solidFill>
                  <a:srgbClr val="000000"/>
                </a:solidFill>
                <a:latin typeface="Consolas" panose="020B0609020204030204" pitchFamily="49" charset="0"/>
              </a:rPr>
              <a:t>: </a:t>
            </a:r>
            <a:r>
              <a:rPr lang="en-US" sz="950">
                <a:solidFill>
                  <a:srgbClr val="09885A"/>
                </a:solidFill>
                <a:latin typeface="Consolas" panose="020B0609020204030204" pitchFamily="49" charset="0"/>
              </a:rPr>
              <a:t>65535</a:t>
            </a:r>
            <a:br>
              <a:rPr lang="en-US" sz="950">
                <a:solidFill>
                  <a:srgbClr val="09885A"/>
                </a:solidFill>
                <a:latin typeface="Consolas" panose="020B0609020204030204" pitchFamily="49" charset="0"/>
              </a:rPr>
            </a:br>
            <a:r>
              <a:rPr lang="en-US" sz="950">
                <a:solidFill>
                  <a:srgbClr val="09885A"/>
                </a:solidFill>
                <a:latin typeface="Consolas" panose="020B0609020204030204" pitchFamily="49" charset="0"/>
              </a:rPr>
              <a:t>  </a:t>
            </a:r>
            <a:r>
              <a:rPr lang="en-US" sz="950" err="1">
                <a:solidFill>
                  <a:srgbClr val="800000"/>
                </a:solidFill>
                <a:latin typeface="Consolas" panose="020B0609020204030204" pitchFamily="49" charset="0"/>
              </a:rPr>
              <a:t>readOnlyRootFilesystem</a:t>
            </a:r>
            <a:r>
              <a:rPr lang="en-US" sz="950">
                <a:solidFill>
                  <a:srgbClr val="000000"/>
                </a:solidFill>
                <a:latin typeface="Consolas" panose="020B0609020204030204" pitchFamily="49" charset="0"/>
              </a:rPr>
              <a:t>: </a:t>
            </a:r>
            <a:r>
              <a:rPr lang="en-US" sz="950">
                <a:solidFill>
                  <a:srgbClr val="0000FF"/>
                </a:solidFill>
                <a:latin typeface="Consolas" panose="020B0609020204030204" pitchFamily="49" charset="0"/>
              </a:rPr>
              <a:t>false</a:t>
            </a:r>
            <a:endParaRPr lang="en-US" sz="950">
              <a:solidFill>
                <a:srgbClr val="000000"/>
              </a:solidFill>
              <a:latin typeface="Consolas" panose="020B0609020204030204" pitchFamily="49" charset="0"/>
            </a:endParaRPr>
          </a:p>
        </p:txBody>
      </p:sp>
      <p:sp>
        <p:nvSpPr>
          <p:cNvPr id="4" name="Text Placeholder 3">
            <a:extLst>
              <a:ext uri="{FF2B5EF4-FFF2-40B4-BE49-F238E27FC236}">
                <a16:creationId xmlns:a16="http://schemas.microsoft.com/office/drawing/2014/main" id="{2F979F6A-C93A-C743-84D6-E1E11AD97175}"/>
              </a:ext>
            </a:extLst>
          </p:cNvPr>
          <p:cNvSpPr txBox="1">
            <a:spLocks/>
          </p:cNvSpPr>
          <p:nvPr/>
        </p:nvSpPr>
        <p:spPr>
          <a:xfrm>
            <a:off x="365761" y="409302"/>
            <a:ext cx="10622030" cy="65241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000" b="1" i="0" kern="1200" spc="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Pod Security Policies</a:t>
            </a:r>
            <a:endParaRPr kumimoji="0" lang="en-US" sz="4000" b="1" i="0" u="none" strike="noStrike" kern="1200" cap="none" spc="0" normalizeH="0" baseline="0" noProof="0" dirty="0">
              <a:ln>
                <a:noFill/>
              </a:ln>
              <a:solidFill>
                <a:srgbClr val="0078D3"/>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1382469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B6E4725-E7BA-436D-8DF1-7FE244188E09}"/>
              </a:ext>
            </a:extLst>
          </p:cNvPr>
          <p:cNvGrpSpPr/>
          <p:nvPr/>
        </p:nvGrpSpPr>
        <p:grpSpPr>
          <a:xfrm>
            <a:off x="2754594" y="2229833"/>
            <a:ext cx="6329794" cy="4066278"/>
            <a:chOff x="2625101" y="2139600"/>
            <a:chExt cx="6456720" cy="4147815"/>
          </a:xfrm>
        </p:grpSpPr>
        <p:sp>
          <p:nvSpPr>
            <p:cNvPr id="55" name="Rectangle: Rounded Corners 54">
              <a:extLst>
                <a:ext uri="{FF2B5EF4-FFF2-40B4-BE49-F238E27FC236}">
                  <a16:creationId xmlns:a16="http://schemas.microsoft.com/office/drawing/2014/main" id="{6D2EED9B-86E2-417D-AB76-F77664FC1A13}"/>
                </a:ext>
              </a:extLst>
            </p:cNvPr>
            <p:cNvSpPr/>
            <p:nvPr/>
          </p:nvSpPr>
          <p:spPr bwMode="auto">
            <a:xfrm>
              <a:off x="4429457" y="3506440"/>
              <a:ext cx="2431008" cy="1003466"/>
            </a:xfrm>
            <a:prstGeom prst="roundRect">
              <a:avLst>
                <a:gd name="adj" fmla="val 3125"/>
              </a:avLst>
            </a:prstGeom>
            <a:solidFill>
              <a:srgbClr val="FCFDFE">
                <a:alpha val="1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56" name="Group 55">
              <a:extLst>
                <a:ext uri="{FF2B5EF4-FFF2-40B4-BE49-F238E27FC236}">
                  <a16:creationId xmlns:a16="http://schemas.microsoft.com/office/drawing/2014/main" id="{26E27830-6C7E-42A5-ABEF-6328BA71DDA7}"/>
                </a:ext>
              </a:extLst>
            </p:cNvPr>
            <p:cNvGrpSpPr/>
            <p:nvPr/>
          </p:nvGrpSpPr>
          <p:grpSpPr>
            <a:xfrm>
              <a:off x="3076021" y="2139600"/>
              <a:ext cx="822960" cy="1243815"/>
              <a:chOff x="6410166" y="1802786"/>
              <a:chExt cx="822960" cy="1243815"/>
            </a:xfrm>
          </p:grpSpPr>
          <p:sp>
            <p:nvSpPr>
              <p:cNvPr id="57" name="Title 1">
                <a:extLst>
                  <a:ext uri="{FF2B5EF4-FFF2-40B4-BE49-F238E27FC236}">
                    <a16:creationId xmlns:a16="http://schemas.microsoft.com/office/drawing/2014/main" id="{0F17B973-1AC7-4122-8D70-2290C272A727}"/>
                  </a:ext>
                </a:extLst>
              </p:cNvPr>
              <p:cNvSpPr txBox="1">
                <a:spLocks/>
              </p:cNvSpPr>
              <p:nvPr/>
            </p:nvSpPr>
            <p:spPr>
              <a:xfrm>
                <a:off x="6462856" y="1802786"/>
                <a:ext cx="717581"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Cloud Architect</a:t>
                </a:r>
              </a:p>
            </p:txBody>
          </p:sp>
          <p:sp>
            <p:nvSpPr>
              <p:cNvPr id="58" name="Rectangle: Rounded Corners 57">
                <a:extLst>
                  <a:ext uri="{FF2B5EF4-FFF2-40B4-BE49-F238E27FC236}">
                    <a16:creationId xmlns:a16="http://schemas.microsoft.com/office/drawing/2014/main" id="{F28F9146-1046-4228-83A4-2EE6D1CA129E}"/>
                  </a:ext>
                </a:extLst>
              </p:cNvPr>
              <p:cNvSpPr/>
              <p:nvPr/>
            </p:nvSpPr>
            <p:spPr bwMode="auto">
              <a:xfrm>
                <a:off x="6410166" y="2223641"/>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0" name="people_4" title="Icon of a person">
                <a:extLst>
                  <a:ext uri="{FF2B5EF4-FFF2-40B4-BE49-F238E27FC236}">
                    <a16:creationId xmlns:a16="http://schemas.microsoft.com/office/drawing/2014/main" id="{477A449F-A6BC-42F2-B6A4-D8181AF398F2}"/>
                  </a:ext>
                </a:extLst>
              </p:cNvPr>
              <p:cNvSpPr>
                <a:spLocks noChangeAspect="1" noEditPoints="1"/>
              </p:cNvSpPr>
              <p:nvPr/>
            </p:nvSpPr>
            <p:spPr bwMode="auto">
              <a:xfrm>
                <a:off x="6603938" y="2351445"/>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13" title="Icon of a cloud">
                <a:extLst>
                  <a:ext uri="{FF2B5EF4-FFF2-40B4-BE49-F238E27FC236}">
                    <a16:creationId xmlns:a16="http://schemas.microsoft.com/office/drawing/2014/main" id="{47F025D5-ED8D-407D-80E8-859C48760B6A}"/>
                  </a:ext>
                </a:extLst>
              </p:cNvPr>
              <p:cNvSpPr>
                <a:spLocks noChangeAspect="1"/>
              </p:cNvSpPr>
              <p:nvPr/>
            </p:nvSpPr>
            <p:spPr bwMode="auto">
              <a:xfrm>
                <a:off x="6694182" y="2719377"/>
                <a:ext cx="254928" cy="139844"/>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70" name="Group 69">
              <a:extLst>
                <a:ext uri="{FF2B5EF4-FFF2-40B4-BE49-F238E27FC236}">
                  <a16:creationId xmlns:a16="http://schemas.microsoft.com/office/drawing/2014/main" id="{19204FDE-1C0F-4485-A318-51762975F9D4}"/>
                </a:ext>
              </a:extLst>
            </p:cNvPr>
            <p:cNvGrpSpPr/>
            <p:nvPr/>
          </p:nvGrpSpPr>
          <p:grpSpPr>
            <a:xfrm>
              <a:off x="3076021" y="5076060"/>
              <a:ext cx="822960" cy="1059149"/>
              <a:chOff x="5504558" y="4532630"/>
              <a:chExt cx="822960" cy="1059149"/>
            </a:xfrm>
          </p:grpSpPr>
          <p:sp>
            <p:nvSpPr>
              <p:cNvPr id="72" name="Title 1">
                <a:extLst>
                  <a:ext uri="{FF2B5EF4-FFF2-40B4-BE49-F238E27FC236}">
                    <a16:creationId xmlns:a16="http://schemas.microsoft.com/office/drawing/2014/main" id="{B14D9DFC-0420-4FEA-87A2-E2FE741453BE}"/>
                  </a:ext>
                </a:extLst>
              </p:cNvPr>
              <p:cNvSpPr txBox="1">
                <a:spLocks/>
              </p:cNvSpPr>
              <p:nvPr/>
            </p:nvSpPr>
            <p:spPr>
              <a:xfrm>
                <a:off x="5557248" y="4532630"/>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a:t>
                </a:r>
              </a:p>
            </p:txBody>
          </p:sp>
          <p:sp>
            <p:nvSpPr>
              <p:cNvPr id="73" name="Rectangle: Rounded Corners 72">
                <a:extLst>
                  <a:ext uri="{FF2B5EF4-FFF2-40B4-BE49-F238E27FC236}">
                    <a16:creationId xmlns:a16="http://schemas.microsoft.com/office/drawing/2014/main" id="{0E00DB9B-F399-4F14-94A3-DA3859BA175A}"/>
                  </a:ext>
                </a:extLst>
              </p:cNvPr>
              <p:cNvSpPr/>
              <p:nvPr/>
            </p:nvSpPr>
            <p:spPr bwMode="auto">
              <a:xfrm>
                <a:off x="5504558" y="4768819"/>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4" name="people_4" title="Icon of a person">
                <a:extLst>
                  <a:ext uri="{FF2B5EF4-FFF2-40B4-BE49-F238E27FC236}">
                    <a16:creationId xmlns:a16="http://schemas.microsoft.com/office/drawing/2014/main" id="{D81E4596-5E05-4847-B0B5-B990D0254B24}"/>
                  </a:ext>
                </a:extLst>
              </p:cNvPr>
              <p:cNvSpPr>
                <a:spLocks noChangeAspect="1" noEditPoints="1"/>
              </p:cNvSpPr>
              <p:nvPr/>
            </p:nvSpPr>
            <p:spPr bwMode="auto">
              <a:xfrm>
                <a:off x="5698330" y="4896623"/>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75" name="Rectangle: Rounded Corners 74">
              <a:extLst>
                <a:ext uri="{FF2B5EF4-FFF2-40B4-BE49-F238E27FC236}">
                  <a16:creationId xmlns:a16="http://schemas.microsoft.com/office/drawing/2014/main" id="{3DC99733-FF62-490E-A17E-D3FE4C2A8B64}"/>
                </a:ext>
              </a:extLst>
            </p:cNvPr>
            <p:cNvSpPr/>
            <p:nvPr/>
          </p:nvSpPr>
          <p:spPr bwMode="auto">
            <a:xfrm>
              <a:off x="5393267" y="5163707"/>
              <a:ext cx="2989738" cy="1123708"/>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76" name="cloud" title="Icon of a cloud">
              <a:extLst>
                <a:ext uri="{FF2B5EF4-FFF2-40B4-BE49-F238E27FC236}">
                  <a16:creationId xmlns:a16="http://schemas.microsoft.com/office/drawing/2014/main" id="{A5A2422C-FAC6-42EA-B76D-D255BA2F02D1}"/>
                </a:ext>
              </a:extLst>
            </p:cNvPr>
            <p:cNvSpPr>
              <a:spLocks noChangeAspect="1"/>
            </p:cNvSpPr>
            <p:nvPr/>
          </p:nvSpPr>
          <p:spPr bwMode="auto">
            <a:xfrm>
              <a:off x="8169711" y="5029071"/>
              <a:ext cx="424031" cy="27014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15875" cap="sq">
              <a:solidFill>
                <a:srgbClr val="0078D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77" name="Group 76">
              <a:extLst>
                <a:ext uri="{FF2B5EF4-FFF2-40B4-BE49-F238E27FC236}">
                  <a16:creationId xmlns:a16="http://schemas.microsoft.com/office/drawing/2014/main" id="{9CCA719C-5A55-4BBF-B74A-DFEA7AFA9685}"/>
                </a:ext>
              </a:extLst>
            </p:cNvPr>
            <p:cNvGrpSpPr/>
            <p:nvPr/>
          </p:nvGrpSpPr>
          <p:grpSpPr>
            <a:xfrm>
              <a:off x="5458150" y="5375222"/>
              <a:ext cx="1052945" cy="749725"/>
              <a:chOff x="7987237" y="5453105"/>
              <a:chExt cx="1052945" cy="749725"/>
            </a:xfrm>
          </p:grpSpPr>
          <p:sp>
            <p:nvSpPr>
              <p:cNvPr id="78" name="Rectangle: Rounded Corners 77">
                <a:extLst>
                  <a:ext uri="{FF2B5EF4-FFF2-40B4-BE49-F238E27FC236}">
                    <a16:creationId xmlns:a16="http://schemas.microsoft.com/office/drawing/2014/main" id="{CCA01251-D847-4188-A0AF-31CCCF80A8C1}"/>
                  </a:ext>
                </a:extLst>
              </p:cNvPr>
              <p:cNvSpPr/>
              <p:nvPr/>
            </p:nvSpPr>
            <p:spPr bwMode="auto">
              <a:xfrm>
                <a:off x="8240093" y="5655597"/>
                <a:ext cx="547233" cy="547233"/>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79" name="Title 1">
                <a:extLst>
                  <a:ext uri="{FF2B5EF4-FFF2-40B4-BE49-F238E27FC236}">
                    <a16:creationId xmlns:a16="http://schemas.microsoft.com/office/drawing/2014/main" id="{16F7E8B0-7385-46FF-B803-4006026F88AA}"/>
                  </a:ext>
                </a:extLst>
              </p:cNvPr>
              <p:cNvSpPr txBox="1">
                <a:spLocks/>
              </p:cNvSpPr>
              <p:nvPr/>
            </p:nvSpPr>
            <p:spPr>
              <a:xfrm>
                <a:off x="7987237" y="5453105"/>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Cluster-1</a:t>
                </a:r>
              </a:p>
            </p:txBody>
          </p:sp>
          <p:grpSp>
            <p:nvGrpSpPr>
              <p:cNvPr id="81" name="Group 80">
                <a:extLst>
                  <a:ext uri="{FF2B5EF4-FFF2-40B4-BE49-F238E27FC236}">
                    <a16:creationId xmlns:a16="http://schemas.microsoft.com/office/drawing/2014/main" id="{B241A1E8-E4C6-4FBA-85C0-151240E115C6}"/>
                  </a:ext>
                </a:extLst>
              </p:cNvPr>
              <p:cNvGrpSpPr/>
              <p:nvPr/>
            </p:nvGrpSpPr>
            <p:grpSpPr>
              <a:xfrm>
                <a:off x="8337775" y="5740429"/>
                <a:ext cx="351868" cy="377546"/>
                <a:chOff x="8278782" y="4686865"/>
                <a:chExt cx="413241" cy="443399"/>
              </a:xfrm>
            </p:grpSpPr>
            <p:grpSp>
              <p:nvGrpSpPr>
                <p:cNvPr id="86" name="Group 85">
                  <a:extLst>
                    <a:ext uri="{FF2B5EF4-FFF2-40B4-BE49-F238E27FC236}">
                      <a16:creationId xmlns:a16="http://schemas.microsoft.com/office/drawing/2014/main" id="{CA3031FC-82DA-4B5C-9B85-D4B32264868E}"/>
                    </a:ext>
                  </a:extLst>
                </p:cNvPr>
                <p:cNvGrpSpPr/>
                <p:nvPr/>
              </p:nvGrpSpPr>
              <p:grpSpPr>
                <a:xfrm>
                  <a:off x="8278782" y="4686865"/>
                  <a:ext cx="413241" cy="197955"/>
                  <a:chOff x="8278782" y="4686865"/>
                  <a:chExt cx="413241" cy="197955"/>
                </a:xfrm>
              </p:grpSpPr>
              <p:sp>
                <p:nvSpPr>
                  <p:cNvPr id="91" name="Freeform: Shape 90">
                    <a:extLst>
                      <a:ext uri="{FF2B5EF4-FFF2-40B4-BE49-F238E27FC236}">
                        <a16:creationId xmlns:a16="http://schemas.microsoft.com/office/drawing/2014/main" id="{41A68655-B914-45E5-B823-CCE7C3138734}"/>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A11C1634-A9A6-48E6-BD22-3B7291DEC962}"/>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8" name="Group 87">
                  <a:extLst>
                    <a:ext uri="{FF2B5EF4-FFF2-40B4-BE49-F238E27FC236}">
                      <a16:creationId xmlns:a16="http://schemas.microsoft.com/office/drawing/2014/main" id="{5A4914D4-CEB1-41E8-8C45-39977893A0E7}"/>
                    </a:ext>
                  </a:extLst>
                </p:cNvPr>
                <p:cNvGrpSpPr/>
                <p:nvPr/>
              </p:nvGrpSpPr>
              <p:grpSpPr>
                <a:xfrm>
                  <a:off x="8278782" y="4932309"/>
                  <a:ext cx="413241" cy="197955"/>
                  <a:chOff x="8278782" y="4686865"/>
                  <a:chExt cx="413241" cy="197955"/>
                </a:xfrm>
              </p:grpSpPr>
              <p:sp>
                <p:nvSpPr>
                  <p:cNvPr id="89" name="Freeform: Shape 88">
                    <a:extLst>
                      <a:ext uri="{FF2B5EF4-FFF2-40B4-BE49-F238E27FC236}">
                        <a16:creationId xmlns:a16="http://schemas.microsoft.com/office/drawing/2014/main" id="{F0EE1193-DC85-43D2-B10D-EE7F44A3FDA8}"/>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1D9DB270-84D8-47F1-984B-02A337A57872}"/>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grpSp>
        <p:pic>
          <p:nvPicPr>
            <p:cNvPr id="93" name="Picture 92">
              <a:extLst>
                <a:ext uri="{FF2B5EF4-FFF2-40B4-BE49-F238E27FC236}">
                  <a16:creationId xmlns:a16="http://schemas.microsoft.com/office/drawing/2014/main" id="{03E80768-9F43-4A2C-84AD-D09AABEAB98E}"/>
                </a:ext>
              </a:extLst>
            </p:cNvPr>
            <p:cNvPicPr>
              <a:picLocks noChangeAspect="1"/>
            </p:cNvPicPr>
            <p:nvPr/>
          </p:nvPicPr>
          <p:blipFill rotWithShape="1">
            <a:blip r:embed="rId2"/>
            <a:srcRect l="27557" t="28358" r="44873" b="44928"/>
            <a:stretch/>
          </p:blipFill>
          <p:spPr>
            <a:xfrm>
              <a:off x="8051927" y="5349220"/>
              <a:ext cx="225196" cy="205893"/>
            </a:xfrm>
            <a:prstGeom prst="rect">
              <a:avLst/>
            </a:prstGeom>
          </p:spPr>
        </p:pic>
        <p:pic>
          <p:nvPicPr>
            <p:cNvPr id="94" name="Picture 93">
              <a:extLst>
                <a:ext uri="{FF2B5EF4-FFF2-40B4-BE49-F238E27FC236}">
                  <a16:creationId xmlns:a16="http://schemas.microsoft.com/office/drawing/2014/main" id="{3E1C6BBB-FCA9-4BB9-9E60-20C3E2E68233}"/>
                </a:ext>
              </a:extLst>
            </p:cNvPr>
            <p:cNvPicPr>
              <a:picLocks noChangeAspect="1"/>
            </p:cNvPicPr>
            <p:nvPr/>
          </p:nvPicPr>
          <p:blipFill rotWithShape="1">
            <a:blip r:embed="rId3"/>
            <a:srcRect l="32199" t="19838" r="30052" b="43602"/>
            <a:stretch/>
          </p:blipFill>
          <p:spPr>
            <a:xfrm>
              <a:off x="7178933" y="5328992"/>
              <a:ext cx="240529" cy="246349"/>
            </a:xfrm>
            <a:prstGeom prst="rect">
              <a:avLst/>
            </a:prstGeom>
          </p:spPr>
        </p:pic>
        <p:pic>
          <p:nvPicPr>
            <p:cNvPr id="95" name="Picture 94">
              <a:extLst>
                <a:ext uri="{FF2B5EF4-FFF2-40B4-BE49-F238E27FC236}">
                  <a16:creationId xmlns:a16="http://schemas.microsoft.com/office/drawing/2014/main" id="{42C68EEF-BDB5-4993-87CE-6116E7D8DA7A}"/>
                </a:ext>
              </a:extLst>
            </p:cNvPr>
            <p:cNvPicPr>
              <a:picLocks noChangeAspect="1"/>
            </p:cNvPicPr>
            <p:nvPr/>
          </p:nvPicPr>
          <p:blipFill rotWithShape="1">
            <a:blip r:embed="rId3"/>
            <a:srcRect l="32199" t="19838" r="30052" b="43602"/>
            <a:stretch/>
          </p:blipFill>
          <p:spPr>
            <a:xfrm>
              <a:off x="6279657" y="5328992"/>
              <a:ext cx="240529" cy="246349"/>
            </a:xfrm>
            <a:prstGeom prst="rect">
              <a:avLst/>
            </a:prstGeom>
          </p:spPr>
        </p:pic>
        <p:grpSp>
          <p:nvGrpSpPr>
            <p:cNvPr id="96" name="Group 95">
              <a:extLst>
                <a:ext uri="{FF2B5EF4-FFF2-40B4-BE49-F238E27FC236}">
                  <a16:creationId xmlns:a16="http://schemas.microsoft.com/office/drawing/2014/main" id="{C9F551EE-C48A-4324-9CF2-6E30A30E6DA8}"/>
                </a:ext>
              </a:extLst>
            </p:cNvPr>
            <p:cNvGrpSpPr/>
            <p:nvPr/>
          </p:nvGrpSpPr>
          <p:grpSpPr>
            <a:xfrm>
              <a:off x="6361664" y="5375222"/>
              <a:ext cx="1052945" cy="749725"/>
              <a:chOff x="8890751" y="5453105"/>
              <a:chExt cx="1052945" cy="749725"/>
            </a:xfrm>
          </p:grpSpPr>
          <p:sp>
            <p:nvSpPr>
              <p:cNvPr id="100" name="Title 1">
                <a:extLst>
                  <a:ext uri="{FF2B5EF4-FFF2-40B4-BE49-F238E27FC236}">
                    <a16:creationId xmlns:a16="http://schemas.microsoft.com/office/drawing/2014/main" id="{12504A1E-3145-4170-A835-EC3FACF0A52D}"/>
                  </a:ext>
                </a:extLst>
              </p:cNvPr>
              <p:cNvSpPr txBox="1">
                <a:spLocks/>
              </p:cNvSpPr>
              <p:nvPr/>
            </p:nvSpPr>
            <p:spPr>
              <a:xfrm>
                <a:off x="8890751" y="5453105"/>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Cluster-2</a:t>
                </a:r>
              </a:p>
            </p:txBody>
          </p:sp>
          <p:sp>
            <p:nvSpPr>
              <p:cNvPr id="101" name="Rectangle: Rounded Corners 100">
                <a:extLst>
                  <a:ext uri="{FF2B5EF4-FFF2-40B4-BE49-F238E27FC236}">
                    <a16:creationId xmlns:a16="http://schemas.microsoft.com/office/drawing/2014/main" id="{57E94D70-A6D5-423E-B152-3C343988FC36}"/>
                  </a:ext>
                </a:extLst>
              </p:cNvPr>
              <p:cNvSpPr/>
              <p:nvPr/>
            </p:nvSpPr>
            <p:spPr bwMode="auto">
              <a:xfrm>
                <a:off x="9143607" y="5655597"/>
                <a:ext cx="547233" cy="547233"/>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102" name="Group 101">
                <a:extLst>
                  <a:ext uri="{FF2B5EF4-FFF2-40B4-BE49-F238E27FC236}">
                    <a16:creationId xmlns:a16="http://schemas.microsoft.com/office/drawing/2014/main" id="{6061CD97-1CD4-42CC-B68F-65EAD33E5AB8}"/>
                  </a:ext>
                </a:extLst>
              </p:cNvPr>
              <p:cNvGrpSpPr/>
              <p:nvPr/>
            </p:nvGrpSpPr>
            <p:grpSpPr>
              <a:xfrm>
                <a:off x="9241289" y="5740429"/>
                <a:ext cx="351868" cy="377546"/>
                <a:chOff x="8278782" y="4686865"/>
                <a:chExt cx="413241" cy="443399"/>
              </a:xfrm>
            </p:grpSpPr>
            <p:grpSp>
              <p:nvGrpSpPr>
                <p:cNvPr id="103" name="Group 102">
                  <a:extLst>
                    <a:ext uri="{FF2B5EF4-FFF2-40B4-BE49-F238E27FC236}">
                      <a16:creationId xmlns:a16="http://schemas.microsoft.com/office/drawing/2014/main" id="{04EA24A8-646A-4A5A-A01A-C6341779F850}"/>
                    </a:ext>
                  </a:extLst>
                </p:cNvPr>
                <p:cNvGrpSpPr/>
                <p:nvPr/>
              </p:nvGrpSpPr>
              <p:grpSpPr>
                <a:xfrm>
                  <a:off x="8278782" y="4686865"/>
                  <a:ext cx="413241" cy="197955"/>
                  <a:chOff x="8278782" y="4686865"/>
                  <a:chExt cx="413241" cy="197955"/>
                </a:xfrm>
              </p:grpSpPr>
              <p:sp>
                <p:nvSpPr>
                  <p:cNvPr id="107" name="Freeform: Shape 106">
                    <a:extLst>
                      <a:ext uri="{FF2B5EF4-FFF2-40B4-BE49-F238E27FC236}">
                        <a16:creationId xmlns:a16="http://schemas.microsoft.com/office/drawing/2014/main" id="{20287F74-6441-4B1A-B35F-D4F770A75F98}"/>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B47B2FDE-CFB7-4752-8D46-8057C92D41A0}"/>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4" name="Group 103">
                  <a:extLst>
                    <a:ext uri="{FF2B5EF4-FFF2-40B4-BE49-F238E27FC236}">
                      <a16:creationId xmlns:a16="http://schemas.microsoft.com/office/drawing/2014/main" id="{DCA9DF5D-C754-47C4-BBF4-F00FA32CACC9}"/>
                    </a:ext>
                  </a:extLst>
                </p:cNvPr>
                <p:cNvGrpSpPr/>
                <p:nvPr/>
              </p:nvGrpSpPr>
              <p:grpSpPr>
                <a:xfrm>
                  <a:off x="8278782" y="4932309"/>
                  <a:ext cx="413241" cy="197955"/>
                  <a:chOff x="8278782" y="4686865"/>
                  <a:chExt cx="413241" cy="197955"/>
                </a:xfrm>
              </p:grpSpPr>
              <p:sp>
                <p:nvSpPr>
                  <p:cNvPr id="105" name="Freeform: Shape 104">
                    <a:extLst>
                      <a:ext uri="{FF2B5EF4-FFF2-40B4-BE49-F238E27FC236}">
                        <a16:creationId xmlns:a16="http://schemas.microsoft.com/office/drawing/2014/main" id="{AC8F1410-7A37-4278-9CBB-29DF9CB829EC}"/>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531FF5C4-AFBE-4742-BA6F-50001EDD532B}"/>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09" name="Group 108">
              <a:extLst>
                <a:ext uri="{FF2B5EF4-FFF2-40B4-BE49-F238E27FC236}">
                  <a16:creationId xmlns:a16="http://schemas.microsoft.com/office/drawing/2014/main" id="{8AE66139-3395-473B-8695-F3DAD112B71D}"/>
                </a:ext>
              </a:extLst>
            </p:cNvPr>
            <p:cNvGrpSpPr/>
            <p:nvPr/>
          </p:nvGrpSpPr>
          <p:grpSpPr>
            <a:xfrm>
              <a:off x="7265178" y="5375222"/>
              <a:ext cx="1052945" cy="749725"/>
              <a:chOff x="9794265" y="5453105"/>
              <a:chExt cx="1052945" cy="749725"/>
            </a:xfrm>
          </p:grpSpPr>
          <p:sp>
            <p:nvSpPr>
              <p:cNvPr id="110" name="Title 1">
                <a:extLst>
                  <a:ext uri="{FF2B5EF4-FFF2-40B4-BE49-F238E27FC236}">
                    <a16:creationId xmlns:a16="http://schemas.microsoft.com/office/drawing/2014/main" id="{B6251930-CB88-4105-94BC-A95EF5F974FF}"/>
                  </a:ext>
                </a:extLst>
              </p:cNvPr>
              <p:cNvSpPr txBox="1">
                <a:spLocks/>
              </p:cNvSpPr>
              <p:nvPr/>
            </p:nvSpPr>
            <p:spPr>
              <a:xfrm>
                <a:off x="9794265" y="5453105"/>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Cluster-3</a:t>
                </a:r>
              </a:p>
            </p:txBody>
          </p:sp>
          <p:sp>
            <p:nvSpPr>
              <p:cNvPr id="111" name="Rectangle: Rounded Corners 110">
                <a:extLst>
                  <a:ext uri="{FF2B5EF4-FFF2-40B4-BE49-F238E27FC236}">
                    <a16:creationId xmlns:a16="http://schemas.microsoft.com/office/drawing/2014/main" id="{8F0137B3-829B-4FA4-9D4F-9E9DD360ACBD}"/>
                  </a:ext>
                </a:extLst>
              </p:cNvPr>
              <p:cNvSpPr/>
              <p:nvPr/>
            </p:nvSpPr>
            <p:spPr bwMode="auto">
              <a:xfrm>
                <a:off x="10047121" y="5655597"/>
                <a:ext cx="547233" cy="547233"/>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112" name="Group 111">
                <a:extLst>
                  <a:ext uri="{FF2B5EF4-FFF2-40B4-BE49-F238E27FC236}">
                    <a16:creationId xmlns:a16="http://schemas.microsoft.com/office/drawing/2014/main" id="{83991BAD-0EDE-4B38-BD05-AD11FE325801}"/>
                  </a:ext>
                </a:extLst>
              </p:cNvPr>
              <p:cNvGrpSpPr/>
              <p:nvPr/>
            </p:nvGrpSpPr>
            <p:grpSpPr>
              <a:xfrm>
                <a:off x="10144803" y="5740429"/>
                <a:ext cx="351868" cy="377546"/>
                <a:chOff x="8278782" y="4686865"/>
                <a:chExt cx="413241" cy="443399"/>
              </a:xfrm>
            </p:grpSpPr>
            <p:grpSp>
              <p:nvGrpSpPr>
                <p:cNvPr id="113" name="Group 112">
                  <a:extLst>
                    <a:ext uri="{FF2B5EF4-FFF2-40B4-BE49-F238E27FC236}">
                      <a16:creationId xmlns:a16="http://schemas.microsoft.com/office/drawing/2014/main" id="{DE8E16AD-E6FB-41CD-8127-A57B0D6A1412}"/>
                    </a:ext>
                  </a:extLst>
                </p:cNvPr>
                <p:cNvGrpSpPr/>
                <p:nvPr/>
              </p:nvGrpSpPr>
              <p:grpSpPr>
                <a:xfrm>
                  <a:off x="8278782" y="4686865"/>
                  <a:ext cx="413241" cy="197955"/>
                  <a:chOff x="8278782" y="4686865"/>
                  <a:chExt cx="413241" cy="197955"/>
                </a:xfrm>
              </p:grpSpPr>
              <p:sp>
                <p:nvSpPr>
                  <p:cNvPr id="118" name="Freeform: Shape 117">
                    <a:extLst>
                      <a:ext uri="{FF2B5EF4-FFF2-40B4-BE49-F238E27FC236}">
                        <a16:creationId xmlns:a16="http://schemas.microsoft.com/office/drawing/2014/main" id="{6563004D-69A3-419F-8542-29D077DA8C9B}"/>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147FFB91-AE7F-4C68-975C-70F1A5AA53E5}"/>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4" name="Group 113">
                  <a:extLst>
                    <a:ext uri="{FF2B5EF4-FFF2-40B4-BE49-F238E27FC236}">
                      <a16:creationId xmlns:a16="http://schemas.microsoft.com/office/drawing/2014/main" id="{8BAEE302-C5F4-4D3A-9853-B5853D051682}"/>
                    </a:ext>
                  </a:extLst>
                </p:cNvPr>
                <p:cNvGrpSpPr/>
                <p:nvPr/>
              </p:nvGrpSpPr>
              <p:grpSpPr>
                <a:xfrm>
                  <a:off x="8278782" y="4932309"/>
                  <a:ext cx="413241" cy="197955"/>
                  <a:chOff x="8278782" y="4686865"/>
                  <a:chExt cx="413241" cy="197955"/>
                </a:xfrm>
              </p:grpSpPr>
              <p:sp>
                <p:nvSpPr>
                  <p:cNvPr id="115" name="Freeform: Shape 114">
                    <a:extLst>
                      <a:ext uri="{FF2B5EF4-FFF2-40B4-BE49-F238E27FC236}">
                        <a16:creationId xmlns:a16="http://schemas.microsoft.com/office/drawing/2014/main" id="{DE5F5E09-51AB-48C1-8EB5-E0E23938AD0F}"/>
                      </a:ext>
                    </a:extLst>
                  </p:cNvPr>
                  <p:cNvSpPr/>
                  <p:nvPr/>
                </p:nvSpPr>
                <p:spPr>
                  <a:xfrm>
                    <a:off x="8278782"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F47AE179-54DA-448E-8DBB-4023DC8D4091}"/>
                      </a:ext>
                    </a:extLst>
                  </p:cNvPr>
                  <p:cNvSpPr/>
                  <p:nvPr/>
                </p:nvSpPr>
                <p:spPr>
                  <a:xfrm>
                    <a:off x="8511393" y="4686865"/>
                    <a:ext cx="180630" cy="197955"/>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grpSp>
        <p:sp>
          <p:nvSpPr>
            <p:cNvPr id="120" name="Title 1">
              <a:extLst>
                <a:ext uri="{FF2B5EF4-FFF2-40B4-BE49-F238E27FC236}">
                  <a16:creationId xmlns:a16="http://schemas.microsoft.com/office/drawing/2014/main" id="{CDEB49C8-4193-420F-A1AE-519F7627CBF6}"/>
                </a:ext>
              </a:extLst>
            </p:cNvPr>
            <p:cNvSpPr txBox="1">
              <a:spLocks/>
            </p:cNvSpPr>
            <p:nvPr/>
          </p:nvSpPr>
          <p:spPr>
            <a:xfrm>
              <a:off x="5393267" y="4923853"/>
              <a:ext cx="717581"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a:t>
              </a:r>
            </a:p>
          </p:txBody>
        </p:sp>
        <p:grpSp>
          <p:nvGrpSpPr>
            <p:cNvPr id="121" name="Group 120">
              <a:extLst>
                <a:ext uri="{FF2B5EF4-FFF2-40B4-BE49-F238E27FC236}">
                  <a16:creationId xmlns:a16="http://schemas.microsoft.com/office/drawing/2014/main" id="{4C7590FE-B1CF-4633-9E9A-1DF02EABF7EB}"/>
                </a:ext>
              </a:extLst>
            </p:cNvPr>
            <p:cNvGrpSpPr/>
            <p:nvPr/>
          </p:nvGrpSpPr>
          <p:grpSpPr>
            <a:xfrm>
              <a:off x="7390943" y="2139600"/>
              <a:ext cx="822960" cy="1243815"/>
              <a:chOff x="8966623" y="1783468"/>
              <a:chExt cx="822960" cy="1243815"/>
            </a:xfrm>
          </p:grpSpPr>
          <p:sp>
            <p:nvSpPr>
              <p:cNvPr id="122" name="Title 1">
                <a:extLst>
                  <a:ext uri="{FF2B5EF4-FFF2-40B4-BE49-F238E27FC236}">
                    <a16:creationId xmlns:a16="http://schemas.microsoft.com/office/drawing/2014/main" id="{CFD5FE2A-8EAB-41EE-85A7-DE9A64AE2909}"/>
                  </a:ext>
                </a:extLst>
              </p:cNvPr>
              <p:cNvSpPr txBox="1">
                <a:spLocks/>
              </p:cNvSpPr>
              <p:nvPr/>
            </p:nvSpPr>
            <p:spPr>
              <a:xfrm>
                <a:off x="9019313" y="1783468"/>
                <a:ext cx="717581" cy="3693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Policy</a:t>
                </a:r>
              </a:p>
            </p:txBody>
          </p:sp>
          <p:sp>
            <p:nvSpPr>
              <p:cNvPr id="123" name="Rectangle: Rounded Corners 122">
                <a:extLst>
                  <a:ext uri="{FF2B5EF4-FFF2-40B4-BE49-F238E27FC236}">
                    <a16:creationId xmlns:a16="http://schemas.microsoft.com/office/drawing/2014/main" id="{86549A28-9BC0-420E-8595-942E6585A1BE}"/>
                  </a:ext>
                </a:extLst>
              </p:cNvPr>
              <p:cNvSpPr/>
              <p:nvPr/>
            </p:nvSpPr>
            <p:spPr bwMode="auto">
              <a:xfrm>
                <a:off x="8966623" y="2204323"/>
                <a:ext cx="822960" cy="822960"/>
              </a:xfrm>
              <a:prstGeom prst="roundRect">
                <a:avLst>
                  <a:gd name="adj" fmla="val 3125"/>
                </a:avLst>
              </a:prstGeom>
              <a:solidFill>
                <a:srgbClr val="0F78D4">
                  <a:alpha val="784"/>
                </a:srgbClr>
              </a:solidFill>
              <a:ln w="12700">
                <a:solidFill>
                  <a:srgbClr val="0F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124" name="Picture 123">
                <a:extLst>
                  <a:ext uri="{FF2B5EF4-FFF2-40B4-BE49-F238E27FC236}">
                    <a16:creationId xmlns:a16="http://schemas.microsoft.com/office/drawing/2014/main" id="{DF05AAB9-8DD0-4E63-A328-D3AB633CB4B1}"/>
                  </a:ext>
                </a:extLst>
              </p:cNvPr>
              <p:cNvPicPr>
                <a:picLocks noChangeAspect="1"/>
              </p:cNvPicPr>
              <p:nvPr/>
            </p:nvPicPr>
            <p:blipFill>
              <a:blip r:embed="rId4"/>
              <a:stretch>
                <a:fillRect/>
              </a:stretch>
            </p:blipFill>
            <p:spPr>
              <a:xfrm>
                <a:off x="9122816" y="2358625"/>
                <a:ext cx="510575" cy="514357"/>
              </a:xfrm>
              <a:prstGeom prst="rect">
                <a:avLst/>
              </a:prstGeom>
            </p:spPr>
          </p:pic>
        </p:grpSp>
        <p:cxnSp>
          <p:nvCxnSpPr>
            <p:cNvPr id="125" name="Straight Connector 124">
              <a:extLst>
                <a:ext uri="{FF2B5EF4-FFF2-40B4-BE49-F238E27FC236}">
                  <a16:creationId xmlns:a16="http://schemas.microsoft.com/office/drawing/2014/main" id="{2037B183-7889-4763-B5FA-A3DB02DEFB7A}"/>
                </a:ext>
              </a:extLst>
            </p:cNvPr>
            <p:cNvCxnSpPr>
              <a:stCxn id="58" idx="3"/>
              <a:endCxn id="123" idx="1"/>
            </p:cNvCxnSpPr>
            <p:nvPr/>
          </p:nvCxnSpPr>
          <p:spPr>
            <a:xfrm>
              <a:off x="3898981" y="2971935"/>
              <a:ext cx="3491962"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5627C0DC-13A0-4D7B-A68A-A90CF9D8EF08}"/>
                </a:ext>
              </a:extLst>
            </p:cNvPr>
            <p:cNvCxnSpPr>
              <a:cxnSpLocks/>
            </p:cNvCxnSpPr>
            <p:nvPr/>
          </p:nvCxnSpPr>
          <p:spPr>
            <a:xfrm>
              <a:off x="7802423" y="3383415"/>
              <a:ext cx="0" cy="175399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7" name="Group 126">
              <a:extLst>
                <a:ext uri="{FF2B5EF4-FFF2-40B4-BE49-F238E27FC236}">
                  <a16:creationId xmlns:a16="http://schemas.microsoft.com/office/drawing/2014/main" id="{1DF1145D-1C00-45DE-A98C-8CC01A717C7A}"/>
                </a:ext>
              </a:extLst>
            </p:cNvPr>
            <p:cNvGrpSpPr/>
            <p:nvPr/>
          </p:nvGrpSpPr>
          <p:grpSpPr>
            <a:xfrm>
              <a:off x="5904075" y="3692155"/>
              <a:ext cx="1052945" cy="632037"/>
              <a:chOff x="9647622" y="2535687"/>
              <a:chExt cx="1052945" cy="632037"/>
            </a:xfrm>
          </p:grpSpPr>
          <p:grpSp>
            <p:nvGrpSpPr>
              <p:cNvPr id="128" name="Group 127">
                <a:extLst>
                  <a:ext uri="{FF2B5EF4-FFF2-40B4-BE49-F238E27FC236}">
                    <a16:creationId xmlns:a16="http://schemas.microsoft.com/office/drawing/2014/main" id="{1863BDC8-0607-421E-A721-C1A03CB1A2FC}"/>
                  </a:ext>
                </a:extLst>
              </p:cNvPr>
              <p:cNvGrpSpPr/>
              <p:nvPr/>
            </p:nvGrpSpPr>
            <p:grpSpPr>
              <a:xfrm>
                <a:off x="9647622" y="2535687"/>
                <a:ext cx="1052945" cy="632037"/>
                <a:chOff x="7519613" y="2745927"/>
                <a:chExt cx="1052945" cy="632037"/>
              </a:xfrm>
            </p:grpSpPr>
            <p:sp>
              <p:nvSpPr>
                <p:cNvPr id="130" name="Script_F03A" title="Icon of an unrolled document with writing on it">
                  <a:extLst>
                    <a:ext uri="{FF2B5EF4-FFF2-40B4-BE49-F238E27FC236}">
                      <a16:creationId xmlns:a16="http://schemas.microsoft.com/office/drawing/2014/main" id="{74EE8481-4E0A-4542-B10E-5B407948294C}"/>
                    </a:ext>
                  </a:extLst>
                </p:cNvPr>
                <p:cNvSpPr>
                  <a:spLocks noChangeAspect="1" noEditPoints="1"/>
                </p:cNvSpPr>
                <p:nvPr/>
              </p:nvSpPr>
              <p:spPr bwMode="auto">
                <a:xfrm>
                  <a:off x="7847368" y="2980337"/>
                  <a:ext cx="397435" cy="397627"/>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31" name="Title 1">
                  <a:extLst>
                    <a:ext uri="{FF2B5EF4-FFF2-40B4-BE49-F238E27FC236}">
                      <a16:creationId xmlns:a16="http://schemas.microsoft.com/office/drawing/2014/main" id="{01F9324E-62CD-4FA1-8CBC-F5258CEBDBBA}"/>
                    </a:ext>
                  </a:extLst>
                </p:cNvPr>
                <p:cNvSpPr txBox="1">
                  <a:spLocks/>
                </p:cNvSpPr>
                <p:nvPr/>
              </p:nvSpPr>
              <p:spPr>
                <a:xfrm>
                  <a:off x="7519613" y="2745927"/>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Cluster-3</a:t>
                  </a:r>
                </a:p>
              </p:txBody>
            </p:sp>
          </p:grpSp>
          <p:pic>
            <p:nvPicPr>
              <p:cNvPr id="129" name="Picture 128">
                <a:extLst>
                  <a:ext uri="{FF2B5EF4-FFF2-40B4-BE49-F238E27FC236}">
                    <a16:creationId xmlns:a16="http://schemas.microsoft.com/office/drawing/2014/main" id="{16799A99-8C71-45F5-AFAA-70D6D48DAA9D}"/>
                  </a:ext>
                </a:extLst>
              </p:cNvPr>
              <p:cNvPicPr>
                <a:picLocks noChangeAspect="1"/>
              </p:cNvPicPr>
              <p:nvPr/>
            </p:nvPicPr>
            <p:blipFill rotWithShape="1">
              <a:blip r:embed="rId2"/>
              <a:srcRect l="27557" t="28358" r="44873" b="44928"/>
              <a:stretch/>
            </p:blipFill>
            <p:spPr>
              <a:xfrm>
                <a:off x="9995231" y="2754802"/>
                <a:ext cx="440423" cy="402672"/>
              </a:xfrm>
              <a:prstGeom prst="rect">
                <a:avLst/>
              </a:prstGeom>
            </p:spPr>
          </p:pic>
        </p:grpSp>
        <p:grpSp>
          <p:nvGrpSpPr>
            <p:cNvPr id="133" name="Group 132">
              <a:extLst>
                <a:ext uri="{FF2B5EF4-FFF2-40B4-BE49-F238E27FC236}">
                  <a16:creationId xmlns:a16="http://schemas.microsoft.com/office/drawing/2014/main" id="{9D1C00C2-FE69-40C6-B037-E9E59E8E6507}"/>
                </a:ext>
              </a:extLst>
            </p:cNvPr>
            <p:cNvGrpSpPr/>
            <p:nvPr/>
          </p:nvGrpSpPr>
          <p:grpSpPr>
            <a:xfrm>
              <a:off x="5118489" y="3692155"/>
              <a:ext cx="1052945" cy="632037"/>
              <a:chOff x="8862036" y="2535687"/>
              <a:chExt cx="1052945" cy="632037"/>
            </a:xfrm>
          </p:grpSpPr>
          <p:grpSp>
            <p:nvGrpSpPr>
              <p:cNvPr id="134" name="Group 133">
                <a:extLst>
                  <a:ext uri="{FF2B5EF4-FFF2-40B4-BE49-F238E27FC236}">
                    <a16:creationId xmlns:a16="http://schemas.microsoft.com/office/drawing/2014/main" id="{891CC56B-33F9-477D-9CE2-4C3A64D12682}"/>
                  </a:ext>
                </a:extLst>
              </p:cNvPr>
              <p:cNvGrpSpPr/>
              <p:nvPr/>
            </p:nvGrpSpPr>
            <p:grpSpPr>
              <a:xfrm>
                <a:off x="8862036" y="2535687"/>
                <a:ext cx="1052945" cy="632037"/>
                <a:chOff x="7519613" y="2745927"/>
                <a:chExt cx="1052945" cy="632037"/>
              </a:xfrm>
            </p:grpSpPr>
            <p:sp>
              <p:nvSpPr>
                <p:cNvPr id="137" name="Script_F03A" title="Icon of an unrolled document with writing on it">
                  <a:extLst>
                    <a:ext uri="{FF2B5EF4-FFF2-40B4-BE49-F238E27FC236}">
                      <a16:creationId xmlns:a16="http://schemas.microsoft.com/office/drawing/2014/main" id="{B9E482F9-9CB7-46B4-9941-D1775E8E28B8}"/>
                    </a:ext>
                  </a:extLst>
                </p:cNvPr>
                <p:cNvSpPr>
                  <a:spLocks noChangeAspect="1" noEditPoints="1"/>
                </p:cNvSpPr>
                <p:nvPr/>
              </p:nvSpPr>
              <p:spPr bwMode="auto">
                <a:xfrm>
                  <a:off x="7847368" y="2980337"/>
                  <a:ext cx="397435" cy="397627"/>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38" name="Title 1">
                  <a:extLst>
                    <a:ext uri="{FF2B5EF4-FFF2-40B4-BE49-F238E27FC236}">
                      <a16:creationId xmlns:a16="http://schemas.microsoft.com/office/drawing/2014/main" id="{27E95E62-8B29-45A6-8FD9-6DD2890858EE}"/>
                    </a:ext>
                  </a:extLst>
                </p:cNvPr>
                <p:cNvSpPr txBox="1">
                  <a:spLocks/>
                </p:cNvSpPr>
                <p:nvPr/>
              </p:nvSpPr>
              <p:spPr>
                <a:xfrm>
                  <a:off x="7519613" y="2745927"/>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Cluster-2</a:t>
                  </a:r>
                </a:p>
              </p:txBody>
            </p:sp>
          </p:grpSp>
          <p:pic>
            <p:nvPicPr>
              <p:cNvPr id="136" name="Picture 135">
                <a:extLst>
                  <a:ext uri="{FF2B5EF4-FFF2-40B4-BE49-F238E27FC236}">
                    <a16:creationId xmlns:a16="http://schemas.microsoft.com/office/drawing/2014/main" id="{10A258F8-511D-45D1-BC14-41E05B644FC9}"/>
                  </a:ext>
                </a:extLst>
              </p:cNvPr>
              <p:cNvPicPr>
                <a:picLocks noChangeAspect="1"/>
              </p:cNvPicPr>
              <p:nvPr/>
            </p:nvPicPr>
            <p:blipFill rotWithShape="1">
              <a:blip r:embed="rId3"/>
              <a:srcRect l="32199" t="19838" r="30052" b="43602"/>
              <a:stretch/>
            </p:blipFill>
            <p:spPr>
              <a:xfrm>
                <a:off x="9244156" y="2659506"/>
                <a:ext cx="470411" cy="481793"/>
              </a:xfrm>
              <a:prstGeom prst="rect">
                <a:avLst/>
              </a:prstGeom>
            </p:spPr>
          </p:pic>
        </p:grpSp>
        <p:grpSp>
          <p:nvGrpSpPr>
            <p:cNvPr id="140" name="Group 139">
              <a:extLst>
                <a:ext uri="{FF2B5EF4-FFF2-40B4-BE49-F238E27FC236}">
                  <a16:creationId xmlns:a16="http://schemas.microsoft.com/office/drawing/2014/main" id="{0DB76B1F-6A6F-476C-BA9C-5F9B0D470498}"/>
                </a:ext>
              </a:extLst>
            </p:cNvPr>
            <p:cNvGrpSpPr/>
            <p:nvPr/>
          </p:nvGrpSpPr>
          <p:grpSpPr>
            <a:xfrm>
              <a:off x="4332903" y="3692155"/>
              <a:ext cx="1052945" cy="632037"/>
              <a:chOff x="8076450" y="2535687"/>
              <a:chExt cx="1052945" cy="632037"/>
            </a:xfrm>
          </p:grpSpPr>
          <p:grpSp>
            <p:nvGrpSpPr>
              <p:cNvPr id="145" name="Group 144">
                <a:extLst>
                  <a:ext uri="{FF2B5EF4-FFF2-40B4-BE49-F238E27FC236}">
                    <a16:creationId xmlns:a16="http://schemas.microsoft.com/office/drawing/2014/main" id="{58BEEFC6-C42F-4685-AA36-F1B71AD8F7C7}"/>
                  </a:ext>
                </a:extLst>
              </p:cNvPr>
              <p:cNvGrpSpPr/>
              <p:nvPr/>
            </p:nvGrpSpPr>
            <p:grpSpPr>
              <a:xfrm>
                <a:off x="8076450" y="2535687"/>
                <a:ext cx="1052945" cy="632037"/>
                <a:chOff x="7519613" y="2745927"/>
                <a:chExt cx="1052945" cy="632037"/>
              </a:xfrm>
            </p:grpSpPr>
            <p:sp>
              <p:nvSpPr>
                <p:cNvPr id="164" name="Script_F03A" title="Icon of an unrolled document with writing on it">
                  <a:extLst>
                    <a:ext uri="{FF2B5EF4-FFF2-40B4-BE49-F238E27FC236}">
                      <a16:creationId xmlns:a16="http://schemas.microsoft.com/office/drawing/2014/main" id="{A14741BE-9656-4237-BECB-F2EACAE6A2D6}"/>
                    </a:ext>
                  </a:extLst>
                </p:cNvPr>
                <p:cNvSpPr>
                  <a:spLocks noChangeAspect="1" noEditPoints="1"/>
                </p:cNvSpPr>
                <p:nvPr/>
              </p:nvSpPr>
              <p:spPr bwMode="auto">
                <a:xfrm>
                  <a:off x="7847368" y="2980337"/>
                  <a:ext cx="397435" cy="397627"/>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71" name="Title 1">
                  <a:extLst>
                    <a:ext uri="{FF2B5EF4-FFF2-40B4-BE49-F238E27FC236}">
                      <a16:creationId xmlns:a16="http://schemas.microsoft.com/office/drawing/2014/main" id="{231825A1-6096-4963-8BE8-7DA1D07D659A}"/>
                    </a:ext>
                  </a:extLst>
                </p:cNvPr>
                <p:cNvSpPr txBox="1">
                  <a:spLocks/>
                </p:cNvSpPr>
                <p:nvPr/>
              </p:nvSpPr>
              <p:spPr>
                <a:xfrm>
                  <a:off x="7519613" y="2745927"/>
                  <a:ext cx="1052945"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Cluster-1</a:t>
                  </a:r>
                </a:p>
              </p:txBody>
            </p:sp>
          </p:grpSp>
          <p:pic>
            <p:nvPicPr>
              <p:cNvPr id="156" name="Picture 155">
                <a:extLst>
                  <a:ext uri="{FF2B5EF4-FFF2-40B4-BE49-F238E27FC236}">
                    <a16:creationId xmlns:a16="http://schemas.microsoft.com/office/drawing/2014/main" id="{F62271F8-EEC9-49EE-AE76-C6B627048817}"/>
                  </a:ext>
                </a:extLst>
              </p:cNvPr>
              <p:cNvPicPr>
                <a:picLocks noChangeAspect="1"/>
              </p:cNvPicPr>
              <p:nvPr/>
            </p:nvPicPr>
            <p:blipFill rotWithShape="1">
              <a:blip r:embed="rId3"/>
              <a:srcRect l="32199" t="19838" r="30052" b="43602"/>
              <a:stretch/>
            </p:blipFill>
            <p:spPr>
              <a:xfrm>
                <a:off x="8460380" y="2659506"/>
                <a:ext cx="470411" cy="481793"/>
              </a:xfrm>
              <a:prstGeom prst="rect">
                <a:avLst/>
              </a:prstGeom>
            </p:spPr>
          </p:pic>
        </p:grpSp>
        <p:sp>
          <p:nvSpPr>
            <p:cNvPr id="172" name="Title 1">
              <a:extLst>
                <a:ext uri="{FF2B5EF4-FFF2-40B4-BE49-F238E27FC236}">
                  <a16:creationId xmlns:a16="http://schemas.microsoft.com/office/drawing/2014/main" id="{CAA3E41E-8692-402A-9C74-2E03FB31D0FC}"/>
                </a:ext>
              </a:extLst>
            </p:cNvPr>
            <p:cNvSpPr txBox="1">
              <a:spLocks/>
            </p:cNvSpPr>
            <p:nvPr/>
          </p:nvSpPr>
          <p:spPr>
            <a:xfrm>
              <a:off x="4429457" y="3269433"/>
              <a:ext cx="1569845" cy="18466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896182"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Compliance reports</a:t>
              </a:r>
            </a:p>
          </p:txBody>
        </p:sp>
        <p:cxnSp>
          <p:nvCxnSpPr>
            <p:cNvPr id="173" name="Straight Arrow Connector 172">
              <a:extLst>
                <a:ext uri="{FF2B5EF4-FFF2-40B4-BE49-F238E27FC236}">
                  <a16:creationId xmlns:a16="http://schemas.microsoft.com/office/drawing/2014/main" id="{D17CAC88-D986-4987-8D8A-1DFF6E4429DF}"/>
                </a:ext>
              </a:extLst>
            </p:cNvPr>
            <p:cNvCxnSpPr>
              <a:cxnSpLocks/>
            </p:cNvCxnSpPr>
            <p:nvPr/>
          </p:nvCxnSpPr>
          <p:spPr>
            <a:xfrm>
              <a:off x="3900101" y="5847554"/>
              <a:ext cx="1474535"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0A4C8B2B-A8A9-497F-A996-FC401414D146}"/>
                </a:ext>
              </a:extLst>
            </p:cNvPr>
            <p:cNvCxnSpPr>
              <a:cxnSpLocks/>
            </p:cNvCxnSpPr>
            <p:nvPr/>
          </p:nvCxnSpPr>
          <p:spPr>
            <a:xfrm flipH="1">
              <a:off x="3900101" y="5599904"/>
              <a:ext cx="1474535" cy="0"/>
            </a:xfrm>
            <a:prstGeom prst="straightConnector1">
              <a:avLst/>
            </a:prstGeom>
            <a:ln w="12700">
              <a:solidFill>
                <a:srgbClr val="00000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6" name="Connector: Elbow 175">
              <a:extLst>
                <a:ext uri="{FF2B5EF4-FFF2-40B4-BE49-F238E27FC236}">
                  <a16:creationId xmlns:a16="http://schemas.microsoft.com/office/drawing/2014/main" id="{E739BC46-78DE-4CA9-B311-9BBAF54EF7FB}"/>
                </a:ext>
              </a:extLst>
            </p:cNvPr>
            <p:cNvCxnSpPr>
              <a:cxnSpLocks/>
            </p:cNvCxnSpPr>
            <p:nvPr/>
          </p:nvCxnSpPr>
          <p:spPr>
            <a:xfrm flipH="1" flipV="1">
              <a:off x="3750152" y="3383415"/>
              <a:ext cx="658368" cy="457200"/>
            </a:xfrm>
            <a:prstGeom prst="bentConnector2">
              <a:avLst/>
            </a:prstGeom>
            <a:ln w="12700">
              <a:solidFill>
                <a:srgbClr val="000000"/>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177" name="Rectangle 176">
              <a:extLst>
                <a:ext uri="{FF2B5EF4-FFF2-40B4-BE49-F238E27FC236}">
                  <a16:creationId xmlns:a16="http://schemas.microsoft.com/office/drawing/2014/main" id="{7F29AED0-0D9A-4188-B228-8E183823F0B9}"/>
                </a:ext>
              </a:extLst>
            </p:cNvPr>
            <p:cNvSpPr/>
            <p:nvPr/>
          </p:nvSpPr>
          <p:spPr>
            <a:xfrm>
              <a:off x="7824792" y="3452527"/>
              <a:ext cx="1257029" cy="40011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000000"/>
                  </a:solidFill>
                  <a:effectLst/>
                  <a:uLnTx/>
                  <a:uFillTx/>
                  <a:latin typeface="Segoe UI"/>
                  <a:ea typeface="+mn-ea"/>
                  <a:cs typeface="+mn-cs"/>
                </a:rPr>
                <a:t>Assigns a policy across clusters</a:t>
              </a:r>
            </a:p>
          </p:txBody>
        </p:sp>
        <p:sp>
          <p:nvSpPr>
            <p:cNvPr id="178" name="Rectangle 177">
              <a:extLst>
                <a:ext uri="{FF2B5EF4-FFF2-40B4-BE49-F238E27FC236}">
                  <a16:creationId xmlns:a16="http://schemas.microsoft.com/office/drawing/2014/main" id="{738AC16D-01F5-43D2-BF96-41A641E44B8E}"/>
                </a:ext>
              </a:extLst>
            </p:cNvPr>
            <p:cNvSpPr/>
            <p:nvPr/>
          </p:nvSpPr>
          <p:spPr>
            <a:xfrm>
              <a:off x="3923934" y="4993328"/>
              <a:ext cx="1453151" cy="553998"/>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000000"/>
                  </a:solidFill>
                  <a:effectLst/>
                  <a:uLnTx/>
                  <a:uFillTx/>
                  <a:latin typeface="Segoe UI"/>
                  <a:ea typeface="+mn-ea"/>
                  <a:cs typeface="+mn-cs"/>
                </a:rPr>
                <a:t>Real-time enforcement of </a:t>
              </a:r>
              <a:br>
                <a:rPr kumimoji="0" lang="en-US" sz="980" b="0" i="0" u="none" strike="noStrike" kern="1200" cap="none" spc="0" normalizeH="0" baseline="0" noProof="0">
                  <a:ln>
                    <a:noFill/>
                  </a:ln>
                  <a:solidFill>
                    <a:srgbClr val="000000"/>
                  </a:solidFill>
                  <a:effectLst/>
                  <a:uLnTx/>
                  <a:uFillTx/>
                  <a:latin typeface="Segoe UI"/>
                  <a:ea typeface="+mn-ea"/>
                  <a:cs typeface="+mn-cs"/>
                </a:rPr>
              </a:br>
              <a:r>
                <a:rPr kumimoji="0" lang="en-US" sz="980" b="0" i="0" u="none" strike="noStrike" kern="1200" cap="none" spc="0" normalizeH="0" baseline="0" noProof="0">
                  <a:ln>
                    <a:noFill/>
                  </a:ln>
                  <a:solidFill>
                    <a:srgbClr val="000000"/>
                  </a:solidFill>
                  <a:effectLst/>
                  <a:uLnTx/>
                  <a:uFillTx/>
                  <a:latin typeface="Segoe UI"/>
                  <a:ea typeface="+mn-ea"/>
                  <a:cs typeface="+mn-cs"/>
                </a:rPr>
                <a:t>policy and feedback </a:t>
              </a:r>
            </a:p>
          </p:txBody>
        </p:sp>
        <p:sp>
          <p:nvSpPr>
            <p:cNvPr id="179" name="Rectangle 178">
              <a:extLst>
                <a:ext uri="{FF2B5EF4-FFF2-40B4-BE49-F238E27FC236}">
                  <a16:creationId xmlns:a16="http://schemas.microsoft.com/office/drawing/2014/main" id="{36C036C0-DB14-49C1-8C3F-64AE64A7039A}"/>
                </a:ext>
              </a:extLst>
            </p:cNvPr>
            <p:cNvSpPr/>
            <p:nvPr/>
          </p:nvSpPr>
          <p:spPr>
            <a:xfrm>
              <a:off x="2625101" y="3913914"/>
              <a:ext cx="1792728" cy="553998"/>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000000"/>
                  </a:solidFill>
                  <a:effectLst/>
                  <a:uLnTx/>
                  <a:uFillTx/>
                  <a:latin typeface="Segoe UI"/>
                  <a:ea typeface="+mn-ea"/>
                  <a:cs typeface="+mn-cs"/>
                </a:rPr>
                <a:t>Compliance reports for the entire environment, with pod-level granularity </a:t>
              </a:r>
            </a:p>
          </p:txBody>
        </p:sp>
      </p:grpSp>
      <p:sp>
        <p:nvSpPr>
          <p:cNvPr id="180" name="Rectangle 179">
            <a:extLst>
              <a:ext uri="{FF2B5EF4-FFF2-40B4-BE49-F238E27FC236}">
                <a16:creationId xmlns:a16="http://schemas.microsoft.com/office/drawing/2014/main" id="{90779C43-E8E0-404B-AE99-297420BC7307}"/>
              </a:ext>
            </a:extLst>
          </p:cNvPr>
          <p:cNvSpPr/>
          <p:nvPr/>
        </p:nvSpPr>
        <p:spPr>
          <a:xfrm>
            <a:off x="455995" y="1049408"/>
            <a:ext cx="11534843" cy="693970"/>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tab pos="456908" algn="l"/>
              </a:tabLst>
              <a:defRPr/>
            </a:pPr>
            <a:r>
              <a:rPr kumimoji="0" lang="en-US" sz="1961" b="0" i="0" u="none" strike="noStrike" kern="1200" cap="none" spc="0" normalizeH="0" baseline="0" noProof="0" dirty="0">
                <a:ln>
                  <a:noFill/>
                </a:ln>
                <a:solidFill>
                  <a:srgbClr val="000000"/>
                </a:solidFill>
                <a:effectLst/>
                <a:uLnTx/>
                <a:uFillTx/>
                <a:latin typeface="Segoe UI"/>
                <a:ea typeface="+mn-ea"/>
                <a:cs typeface="+mn-cs"/>
              </a:rPr>
              <a:t>Dynamically enforce guardrails defined in </a:t>
            </a:r>
            <a:r>
              <a:rPr kumimoji="0" lang="en-US" sz="1961" b="0" i="0" u="none" strike="noStrike" kern="1200" cap="none" spc="0" normalizeH="0" baseline="0" noProof="0" dirty="0">
                <a:ln>
                  <a:noFill/>
                </a:ln>
                <a:solidFill>
                  <a:srgbClr val="000000"/>
                </a:solidFill>
                <a:effectLst/>
                <a:uLnTx/>
                <a:uFillTx/>
                <a:latin typeface="Segoe UI"/>
                <a:ea typeface="+mn-ea"/>
                <a:cs typeface="+mn-cs"/>
                <a:hlinkClick r:id="rId5"/>
              </a:rPr>
              <a:t>Azure Policy</a:t>
            </a:r>
            <a:r>
              <a:rPr kumimoji="0" lang="en-US" sz="1961" b="0" i="0" u="none" strike="noStrike" kern="1200" cap="none" spc="0" normalizeH="0" baseline="0" noProof="0" dirty="0">
                <a:ln>
                  <a:noFill/>
                </a:ln>
                <a:solidFill>
                  <a:srgbClr val="000000"/>
                </a:solidFill>
                <a:effectLst/>
                <a:uLnTx/>
                <a:uFillTx/>
                <a:latin typeface="Segoe UI"/>
                <a:ea typeface="+mn-ea"/>
                <a:cs typeface="+mn-cs"/>
              </a:rPr>
              <a:t> across multiple clusters—nodes, pods, and even container images can be tracked and validated at the time of deployment or as part of CI/CD workflows</a:t>
            </a:r>
          </a:p>
        </p:txBody>
      </p:sp>
      <p:sp>
        <p:nvSpPr>
          <p:cNvPr id="80" name="Text Placeholder 3">
            <a:extLst>
              <a:ext uri="{FF2B5EF4-FFF2-40B4-BE49-F238E27FC236}">
                <a16:creationId xmlns:a16="http://schemas.microsoft.com/office/drawing/2014/main" id="{5B12BFDC-C56D-1343-826B-ACBFAA44E350}"/>
              </a:ext>
            </a:extLst>
          </p:cNvPr>
          <p:cNvSpPr txBox="1">
            <a:spLocks/>
          </p:cNvSpPr>
          <p:nvPr/>
        </p:nvSpPr>
        <p:spPr>
          <a:xfrm>
            <a:off x="365761" y="409302"/>
            <a:ext cx="10622030" cy="65241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000" b="1" i="0" kern="1200" spc="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Azure Policy for Kubernetes</a:t>
            </a:r>
            <a:endParaRPr kumimoji="0" lang="en-US" sz="4000" b="1" i="0" u="none" strike="noStrike" kern="1200" cap="none" spc="0" normalizeH="0" baseline="0" noProof="0" dirty="0">
              <a:ln>
                <a:noFill/>
              </a:ln>
              <a:solidFill>
                <a:srgbClr val="0078D3"/>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115216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1E69E4E-1200-B042-9B7D-FAC42D8BB12A}"/>
              </a:ext>
            </a:extLst>
          </p:cNvPr>
          <p:cNvSpPr>
            <a:spLocks noGrp="1"/>
          </p:cNvSpPr>
          <p:nvPr>
            <p:ph type="body" sz="quarter" idx="11"/>
          </p:nvPr>
        </p:nvSpPr>
        <p:spPr>
          <a:xfrm>
            <a:off x="0" y="2860653"/>
            <a:ext cx="12192000" cy="951701"/>
          </a:xfrm>
        </p:spPr>
        <p:txBody>
          <a:bodyPr/>
          <a:lstStyle/>
          <a:p>
            <a:r>
              <a:rPr lang="en-US" dirty="0"/>
              <a:t>Summary</a:t>
            </a:r>
          </a:p>
        </p:txBody>
      </p:sp>
      <p:pic>
        <p:nvPicPr>
          <p:cNvPr id="4" name="Picture 3">
            <a:extLst>
              <a:ext uri="{FF2B5EF4-FFF2-40B4-BE49-F238E27FC236}">
                <a16:creationId xmlns:a16="http://schemas.microsoft.com/office/drawing/2014/main" id="{C09C43DB-9C8C-AE4A-8496-6BF04B465F3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74775" y="1617659"/>
            <a:ext cx="4149549" cy="4149549"/>
          </a:xfrm>
          <a:prstGeom prst="rect">
            <a:avLst/>
          </a:prstGeom>
        </p:spPr>
      </p:pic>
      <p:pic>
        <p:nvPicPr>
          <p:cNvPr id="5" name="Picture 4">
            <a:extLst>
              <a:ext uri="{FF2B5EF4-FFF2-40B4-BE49-F238E27FC236}">
                <a16:creationId xmlns:a16="http://schemas.microsoft.com/office/drawing/2014/main" id="{DAA0ADEF-E5D0-7A48-861E-7F698679C86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17225" y="1617659"/>
            <a:ext cx="4149549" cy="4149549"/>
          </a:xfrm>
          <a:prstGeom prst="rect">
            <a:avLst/>
          </a:prstGeom>
        </p:spPr>
      </p:pic>
    </p:spTree>
    <p:extLst>
      <p:ext uri="{BB962C8B-B14F-4D97-AF65-F5344CB8AC3E}">
        <p14:creationId xmlns:p14="http://schemas.microsoft.com/office/powerpoint/2010/main" val="1645993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3" name="Group 202">
            <a:extLst>
              <a:ext uri="{FF2B5EF4-FFF2-40B4-BE49-F238E27FC236}">
                <a16:creationId xmlns:a16="http://schemas.microsoft.com/office/drawing/2014/main" id="{FFB570A7-7487-498C-A688-44C4782FAF5C}"/>
              </a:ext>
            </a:extLst>
          </p:cNvPr>
          <p:cNvGrpSpPr/>
          <p:nvPr/>
        </p:nvGrpSpPr>
        <p:grpSpPr>
          <a:xfrm>
            <a:off x="5938263" y="2781173"/>
            <a:ext cx="855371" cy="867361"/>
            <a:chOff x="9523614" y="5015145"/>
            <a:chExt cx="853605" cy="884753"/>
          </a:xfrm>
        </p:grpSpPr>
        <p:sp>
          <p:nvSpPr>
            <p:cNvPr id="204" name="Title 1">
              <a:extLst>
                <a:ext uri="{FF2B5EF4-FFF2-40B4-BE49-F238E27FC236}">
                  <a16:creationId xmlns:a16="http://schemas.microsoft.com/office/drawing/2014/main" id="{AEF90975-AD53-43AB-8706-125D24E66B20}"/>
                </a:ext>
              </a:extLst>
            </p:cNvPr>
            <p:cNvSpPr txBox="1">
              <a:spLocks/>
            </p:cNvSpPr>
            <p:nvPr/>
          </p:nvSpPr>
          <p:spPr>
            <a:xfrm>
              <a:off x="9523614" y="5015145"/>
              <a:ext cx="8536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a:t>
              </a:r>
              <a:b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Files</a:t>
              </a:r>
            </a:p>
          </p:txBody>
        </p:sp>
        <p:sp>
          <p:nvSpPr>
            <p:cNvPr id="205" name="Rectangle: Rounded Corners 136">
              <a:extLst>
                <a:ext uri="{FF2B5EF4-FFF2-40B4-BE49-F238E27FC236}">
                  <a16:creationId xmlns:a16="http://schemas.microsoft.com/office/drawing/2014/main" id="{F9500DDE-83A1-4C9D-894B-989A150AE0A1}"/>
                </a:ext>
              </a:extLst>
            </p:cNvPr>
            <p:cNvSpPr/>
            <p:nvPr/>
          </p:nvSpPr>
          <p:spPr bwMode="auto">
            <a:xfrm>
              <a:off x="9685240" y="5369546"/>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6" name="Freeform: Shape 53">
              <a:extLst>
                <a:ext uri="{FF2B5EF4-FFF2-40B4-BE49-F238E27FC236}">
                  <a16:creationId xmlns:a16="http://schemas.microsoft.com/office/drawing/2014/main" id="{43CAFC77-CFF6-478D-84BE-9B1EBA510029}"/>
                </a:ext>
              </a:extLst>
            </p:cNvPr>
            <p:cNvSpPr/>
            <p:nvPr/>
          </p:nvSpPr>
          <p:spPr>
            <a:xfrm>
              <a:off x="9762565" y="5472654"/>
              <a:ext cx="375703" cy="324136"/>
            </a:xfrm>
            <a:custGeom>
              <a:avLst/>
              <a:gdLst>
                <a:gd name="connsiteX0" fmla="*/ 414814 w 485775"/>
                <a:gd name="connsiteY0" fmla="*/ 168116 h 419100"/>
                <a:gd name="connsiteX1" fmla="*/ 383381 w 485775"/>
                <a:gd name="connsiteY1" fmla="*/ 168116 h 419100"/>
                <a:gd name="connsiteX2" fmla="*/ 383381 w 485775"/>
                <a:gd name="connsiteY2" fmla="*/ 21431 h 419100"/>
                <a:gd name="connsiteX3" fmla="*/ 369094 w 485775"/>
                <a:gd name="connsiteY3" fmla="*/ 7144 h 419100"/>
                <a:gd name="connsiteX4" fmla="*/ 21431 w 485775"/>
                <a:gd name="connsiteY4" fmla="*/ 7144 h 419100"/>
                <a:gd name="connsiteX5" fmla="*/ 7144 w 485775"/>
                <a:gd name="connsiteY5" fmla="*/ 21431 h 419100"/>
                <a:gd name="connsiteX6" fmla="*/ 7144 w 485775"/>
                <a:gd name="connsiteY6" fmla="*/ 313849 h 419100"/>
                <a:gd name="connsiteX7" fmla="*/ 21431 w 485775"/>
                <a:gd name="connsiteY7" fmla="*/ 328136 h 419100"/>
                <a:gd name="connsiteX8" fmla="*/ 218599 w 485775"/>
                <a:gd name="connsiteY8" fmla="*/ 328136 h 419100"/>
                <a:gd name="connsiteX9" fmla="*/ 270034 w 485775"/>
                <a:gd name="connsiteY9" fmla="*/ 417671 h 419100"/>
                <a:gd name="connsiteX10" fmla="*/ 413861 w 485775"/>
                <a:gd name="connsiteY10" fmla="*/ 417671 h 419100"/>
                <a:gd name="connsiteX11" fmla="*/ 485299 w 485775"/>
                <a:gd name="connsiteY11" fmla="*/ 292894 h 419100"/>
                <a:gd name="connsiteX12" fmla="*/ 414814 w 485775"/>
                <a:gd name="connsiteY12" fmla="*/ 168116 h 419100"/>
                <a:gd name="connsiteX13" fmla="*/ 286226 w 485775"/>
                <a:gd name="connsiteY13" fmla="*/ 90964 h 419100"/>
                <a:gd name="connsiteX14" fmla="*/ 355759 w 485775"/>
                <a:gd name="connsiteY14" fmla="*/ 90964 h 419100"/>
                <a:gd name="connsiteX15" fmla="*/ 355759 w 485775"/>
                <a:gd name="connsiteY15" fmla="*/ 132874 h 419100"/>
                <a:gd name="connsiteX16" fmla="*/ 286226 w 485775"/>
                <a:gd name="connsiteY16" fmla="*/ 132874 h 419100"/>
                <a:gd name="connsiteX17" fmla="*/ 286226 w 485775"/>
                <a:gd name="connsiteY17" fmla="*/ 90964 h 419100"/>
                <a:gd name="connsiteX18" fmla="*/ 355759 w 485775"/>
                <a:gd name="connsiteY18" fmla="*/ 147161 h 419100"/>
                <a:gd name="connsiteX19" fmla="*/ 355759 w 485775"/>
                <a:gd name="connsiteY19" fmla="*/ 168116 h 419100"/>
                <a:gd name="connsiteX20" fmla="*/ 286226 w 485775"/>
                <a:gd name="connsiteY20" fmla="*/ 168116 h 419100"/>
                <a:gd name="connsiteX21" fmla="*/ 286226 w 485775"/>
                <a:gd name="connsiteY21" fmla="*/ 147161 h 419100"/>
                <a:gd name="connsiteX22" fmla="*/ 355759 w 485775"/>
                <a:gd name="connsiteY22" fmla="*/ 147161 h 419100"/>
                <a:gd name="connsiteX23" fmla="*/ 202406 w 485775"/>
                <a:gd name="connsiteY23" fmla="*/ 90964 h 419100"/>
                <a:gd name="connsiteX24" fmla="*/ 271939 w 485775"/>
                <a:gd name="connsiteY24" fmla="*/ 90964 h 419100"/>
                <a:gd name="connsiteX25" fmla="*/ 271939 w 485775"/>
                <a:gd name="connsiteY25" fmla="*/ 132874 h 419100"/>
                <a:gd name="connsiteX26" fmla="*/ 202406 w 485775"/>
                <a:gd name="connsiteY26" fmla="*/ 132874 h 419100"/>
                <a:gd name="connsiteX27" fmla="*/ 202406 w 485775"/>
                <a:gd name="connsiteY27" fmla="*/ 90964 h 419100"/>
                <a:gd name="connsiteX28" fmla="*/ 202406 w 485775"/>
                <a:gd name="connsiteY28" fmla="*/ 147161 h 419100"/>
                <a:gd name="connsiteX29" fmla="*/ 271939 w 485775"/>
                <a:gd name="connsiteY29" fmla="*/ 147161 h 419100"/>
                <a:gd name="connsiteX30" fmla="*/ 271939 w 485775"/>
                <a:gd name="connsiteY30" fmla="*/ 168116 h 419100"/>
                <a:gd name="connsiteX31" fmla="*/ 270034 w 485775"/>
                <a:gd name="connsiteY31" fmla="*/ 168116 h 419100"/>
                <a:gd name="connsiteX32" fmla="*/ 257651 w 485775"/>
                <a:gd name="connsiteY32" fmla="*/ 189071 h 419100"/>
                <a:gd name="connsiteX33" fmla="*/ 201454 w 485775"/>
                <a:gd name="connsiteY33" fmla="*/ 189071 h 419100"/>
                <a:gd name="connsiteX34" fmla="*/ 201454 w 485775"/>
                <a:gd name="connsiteY34" fmla="*/ 147161 h 419100"/>
                <a:gd name="connsiteX35" fmla="*/ 202406 w 485775"/>
                <a:gd name="connsiteY35" fmla="*/ 202406 h 419100"/>
                <a:gd name="connsiteX36" fmla="*/ 250031 w 485775"/>
                <a:gd name="connsiteY36" fmla="*/ 202406 h 419100"/>
                <a:gd name="connsiteX37" fmla="*/ 226219 w 485775"/>
                <a:gd name="connsiteY37" fmla="*/ 244316 h 419100"/>
                <a:gd name="connsiteX38" fmla="*/ 202406 w 485775"/>
                <a:gd name="connsiteY38" fmla="*/ 244316 h 419100"/>
                <a:gd name="connsiteX39" fmla="*/ 202406 w 485775"/>
                <a:gd name="connsiteY39" fmla="*/ 202406 h 419100"/>
                <a:gd name="connsiteX40" fmla="*/ 218599 w 485775"/>
                <a:gd name="connsiteY40" fmla="*/ 257651 h 419100"/>
                <a:gd name="connsiteX41" fmla="*/ 202406 w 485775"/>
                <a:gd name="connsiteY41" fmla="*/ 285274 h 419100"/>
                <a:gd name="connsiteX42" fmla="*/ 202406 w 485775"/>
                <a:gd name="connsiteY42" fmla="*/ 257651 h 419100"/>
                <a:gd name="connsiteX43" fmla="*/ 218599 w 485775"/>
                <a:gd name="connsiteY43" fmla="*/ 257651 h 419100"/>
                <a:gd name="connsiteX44" fmla="*/ 105251 w 485775"/>
                <a:gd name="connsiteY44" fmla="*/ 299561 h 419100"/>
                <a:gd name="connsiteX45" fmla="*/ 35719 w 485775"/>
                <a:gd name="connsiteY45" fmla="*/ 299561 h 419100"/>
                <a:gd name="connsiteX46" fmla="*/ 35719 w 485775"/>
                <a:gd name="connsiteY46" fmla="*/ 257651 h 419100"/>
                <a:gd name="connsiteX47" fmla="*/ 105251 w 485775"/>
                <a:gd name="connsiteY47" fmla="*/ 257651 h 419100"/>
                <a:gd name="connsiteX48" fmla="*/ 105251 w 485775"/>
                <a:gd name="connsiteY48" fmla="*/ 299561 h 419100"/>
                <a:gd name="connsiteX49" fmla="*/ 105251 w 485775"/>
                <a:gd name="connsiteY49" fmla="*/ 244316 h 419100"/>
                <a:gd name="connsiteX50" fmla="*/ 35719 w 485775"/>
                <a:gd name="connsiteY50" fmla="*/ 244316 h 419100"/>
                <a:gd name="connsiteX51" fmla="*/ 35719 w 485775"/>
                <a:gd name="connsiteY51" fmla="*/ 202406 h 419100"/>
                <a:gd name="connsiteX52" fmla="*/ 105251 w 485775"/>
                <a:gd name="connsiteY52" fmla="*/ 202406 h 419100"/>
                <a:gd name="connsiteX53" fmla="*/ 105251 w 485775"/>
                <a:gd name="connsiteY53" fmla="*/ 244316 h 419100"/>
                <a:gd name="connsiteX54" fmla="*/ 105251 w 485775"/>
                <a:gd name="connsiteY54" fmla="*/ 188119 h 419100"/>
                <a:gd name="connsiteX55" fmla="*/ 35719 w 485775"/>
                <a:gd name="connsiteY55" fmla="*/ 188119 h 419100"/>
                <a:gd name="connsiteX56" fmla="*/ 35719 w 485775"/>
                <a:gd name="connsiteY56" fmla="*/ 146209 h 419100"/>
                <a:gd name="connsiteX57" fmla="*/ 105251 w 485775"/>
                <a:gd name="connsiteY57" fmla="*/ 146209 h 419100"/>
                <a:gd name="connsiteX58" fmla="*/ 105251 w 485775"/>
                <a:gd name="connsiteY58" fmla="*/ 188119 h 419100"/>
                <a:gd name="connsiteX59" fmla="*/ 105251 w 485775"/>
                <a:gd name="connsiteY59" fmla="*/ 132874 h 419100"/>
                <a:gd name="connsiteX60" fmla="*/ 35719 w 485775"/>
                <a:gd name="connsiteY60" fmla="*/ 132874 h 419100"/>
                <a:gd name="connsiteX61" fmla="*/ 35719 w 485775"/>
                <a:gd name="connsiteY61" fmla="*/ 90964 h 419100"/>
                <a:gd name="connsiteX62" fmla="*/ 105251 w 485775"/>
                <a:gd name="connsiteY62" fmla="*/ 90964 h 419100"/>
                <a:gd name="connsiteX63" fmla="*/ 105251 w 485775"/>
                <a:gd name="connsiteY63" fmla="*/ 132874 h 419100"/>
                <a:gd name="connsiteX64" fmla="*/ 189071 w 485775"/>
                <a:gd name="connsiteY64" fmla="*/ 299561 h 419100"/>
                <a:gd name="connsiteX65" fmla="*/ 119539 w 485775"/>
                <a:gd name="connsiteY65" fmla="*/ 299561 h 419100"/>
                <a:gd name="connsiteX66" fmla="*/ 119539 w 485775"/>
                <a:gd name="connsiteY66" fmla="*/ 257651 h 419100"/>
                <a:gd name="connsiteX67" fmla="*/ 189071 w 485775"/>
                <a:gd name="connsiteY67" fmla="*/ 257651 h 419100"/>
                <a:gd name="connsiteX68" fmla="*/ 189071 w 485775"/>
                <a:gd name="connsiteY68" fmla="*/ 299561 h 419100"/>
                <a:gd name="connsiteX69" fmla="*/ 189071 w 485775"/>
                <a:gd name="connsiteY69" fmla="*/ 244316 h 419100"/>
                <a:gd name="connsiteX70" fmla="*/ 119539 w 485775"/>
                <a:gd name="connsiteY70" fmla="*/ 244316 h 419100"/>
                <a:gd name="connsiteX71" fmla="*/ 119539 w 485775"/>
                <a:gd name="connsiteY71" fmla="*/ 202406 h 419100"/>
                <a:gd name="connsiteX72" fmla="*/ 189071 w 485775"/>
                <a:gd name="connsiteY72" fmla="*/ 202406 h 419100"/>
                <a:gd name="connsiteX73" fmla="*/ 189071 w 485775"/>
                <a:gd name="connsiteY73" fmla="*/ 244316 h 419100"/>
                <a:gd name="connsiteX74" fmla="*/ 189071 w 485775"/>
                <a:gd name="connsiteY74" fmla="*/ 188119 h 419100"/>
                <a:gd name="connsiteX75" fmla="*/ 119539 w 485775"/>
                <a:gd name="connsiteY75" fmla="*/ 188119 h 419100"/>
                <a:gd name="connsiteX76" fmla="*/ 119539 w 485775"/>
                <a:gd name="connsiteY76" fmla="*/ 146209 h 419100"/>
                <a:gd name="connsiteX77" fmla="*/ 189071 w 485775"/>
                <a:gd name="connsiteY77" fmla="*/ 146209 h 419100"/>
                <a:gd name="connsiteX78" fmla="*/ 189071 w 485775"/>
                <a:gd name="connsiteY78" fmla="*/ 188119 h 419100"/>
                <a:gd name="connsiteX79" fmla="*/ 189071 w 485775"/>
                <a:gd name="connsiteY79" fmla="*/ 132874 h 419100"/>
                <a:gd name="connsiteX80" fmla="*/ 119539 w 485775"/>
                <a:gd name="connsiteY80" fmla="*/ 132874 h 419100"/>
                <a:gd name="connsiteX81" fmla="*/ 119539 w 485775"/>
                <a:gd name="connsiteY81" fmla="*/ 90964 h 419100"/>
                <a:gd name="connsiteX82" fmla="*/ 189071 w 485775"/>
                <a:gd name="connsiteY82" fmla="*/ 90964 h 419100"/>
                <a:gd name="connsiteX83" fmla="*/ 189071 w 485775"/>
                <a:gd name="connsiteY83" fmla="*/ 132874 h 419100"/>
                <a:gd name="connsiteX84" fmla="*/ 202406 w 485775"/>
                <a:gd name="connsiteY84" fmla="*/ 299561 h 419100"/>
                <a:gd name="connsiteX85" fmla="*/ 202406 w 485775"/>
                <a:gd name="connsiteY85" fmla="*/ 298609 h 419100"/>
                <a:gd name="connsiteX86" fmla="*/ 202406 w 485775"/>
                <a:gd name="connsiteY86" fmla="*/ 299561 h 419100"/>
                <a:gd name="connsiteX87" fmla="*/ 202406 w 485775"/>
                <a:gd name="connsiteY87" fmla="*/ 29956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85775" h="419100">
                  <a:moveTo>
                    <a:pt x="414814" y="168116"/>
                  </a:moveTo>
                  <a:lnTo>
                    <a:pt x="383381" y="168116"/>
                  </a:lnTo>
                  <a:lnTo>
                    <a:pt x="383381" y="21431"/>
                  </a:lnTo>
                  <a:cubicBezTo>
                    <a:pt x="383381" y="13811"/>
                    <a:pt x="376714" y="7144"/>
                    <a:pt x="369094" y="7144"/>
                  </a:cubicBezTo>
                  <a:lnTo>
                    <a:pt x="21431" y="7144"/>
                  </a:lnTo>
                  <a:cubicBezTo>
                    <a:pt x="13811" y="7144"/>
                    <a:pt x="7144" y="13811"/>
                    <a:pt x="7144" y="21431"/>
                  </a:cubicBezTo>
                  <a:lnTo>
                    <a:pt x="7144" y="313849"/>
                  </a:lnTo>
                  <a:cubicBezTo>
                    <a:pt x="7144" y="321469"/>
                    <a:pt x="13811" y="328136"/>
                    <a:pt x="21431" y="328136"/>
                  </a:cubicBezTo>
                  <a:lnTo>
                    <a:pt x="218599" y="328136"/>
                  </a:lnTo>
                  <a:lnTo>
                    <a:pt x="270034" y="417671"/>
                  </a:lnTo>
                  <a:lnTo>
                    <a:pt x="413861" y="417671"/>
                  </a:lnTo>
                  <a:lnTo>
                    <a:pt x="485299" y="292894"/>
                  </a:lnTo>
                  <a:lnTo>
                    <a:pt x="414814" y="168116"/>
                  </a:lnTo>
                  <a:close/>
                  <a:moveTo>
                    <a:pt x="286226" y="90964"/>
                  </a:moveTo>
                  <a:lnTo>
                    <a:pt x="355759" y="90964"/>
                  </a:lnTo>
                  <a:lnTo>
                    <a:pt x="355759" y="132874"/>
                  </a:lnTo>
                  <a:lnTo>
                    <a:pt x="286226" y="132874"/>
                  </a:lnTo>
                  <a:lnTo>
                    <a:pt x="286226" y="90964"/>
                  </a:lnTo>
                  <a:close/>
                  <a:moveTo>
                    <a:pt x="355759" y="147161"/>
                  </a:moveTo>
                  <a:lnTo>
                    <a:pt x="355759" y="168116"/>
                  </a:lnTo>
                  <a:lnTo>
                    <a:pt x="286226" y="168116"/>
                  </a:lnTo>
                  <a:lnTo>
                    <a:pt x="286226" y="147161"/>
                  </a:lnTo>
                  <a:lnTo>
                    <a:pt x="355759" y="147161"/>
                  </a:lnTo>
                  <a:close/>
                  <a:moveTo>
                    <a:pt x="202406" y="90964"/>
                  </a:moveTo>
                  <a:lnTo>
                    <a:pt x="271939" y="90964"/>
                  </a:lnTo>
                  <a:lnTo>
                    <a:pt x="271939" y="132874"/>
                  </a:lnTo>
                  <a:lnTo>
                    <a:pt x="202406" y="132874"/>
                  </a:lnTo>
                  <a:lnTo>
                    <a:pt x="202406" y="90964"/>
                  </a:lnTo>
                  <a:close/>
                  <a:moveTo>
                    <a:pt x="202406" y="147161"/>
                  </a:moveTo>
                  <a:lnTo>
                    <a:pt x="271939" y="147161"/>
                  </a:lnTo>
                  <a:lnTo>
                    <a:pt x="271939" y="168116"/>
                  </a:lnTo>
                  <a:lnTo>
                    <a:pt x="270034" y="168116"/>
                  </a:lnTo>
                  <a:lnTo>
                    <a:pt x="257651" y="189071"/>
                  </a:lnTo>
                  <a:lnTo>
                    <a:pt x="201454" y="189071"/>
                  </a:lnTo>
                  <a:lnTo>
                    <a:pt x="201454" y="147161"/>
                  </a:lnTo>
                  <a:close/>
                  <a:moveTo>
                    <a:pt x="202406" y="202406"/>
                  </a:moveTo>
                  <a:lnTo>
                    <a:pt x="250031" y="202406"/>
                  </a:lnTo>
                  <a:lnTo>
                    <a:pt x="226219" y="244316"/>
                  </a:lnTo>
                  <a:lnTo>
                    <a:pt x="202406" y="244316"/>
                  </a:lnTo>
                  <a:lnTo>
                    <a:pt x="202406" y="202406"/>
                  </a:lnTo>
                  <a:close/>
                  <a:moveTo>
                    <a:pt x="218599" y="257651"/>
                  </a:moveTo>
                  <a:lnTo>
                    <a:pt x="202406" y="285274"/>
                  </a:lnTo>
                  <a:lnTo>
                    <a:pt x="202406" y="257651"/>
                  </a:lnTo>
                  <a:lnTo>
                    <a:pt x="218599" y="257651"/>
                  </a:lnTo>
                  <a:close/>
                  <a:moveTo>
                    <a:pt x="105251" y="299561"/>
                  </a:moveTo>
                  <a:lnTo>
                    <a:pt x="35719" y="299561"/>
                  </a:lnTo>
                  <a:lnTo>
                    <a:pt x="35719" y="257651"/>
                  </a:lnTo>
                  <a:lnTo>
                    <a:pt x="105251" y="257651"/>
                  </a:lnTo>
                  <a:lnTo>
                    <a:pt x="105251" y="299561"/>
                  </a:lnTo>
                  <a:close/>
                  <a:moveTo>
                    <a:pt x="105251" y="244316"/>
                  </a:moveTo>
                  <a:lnTo>
                    <a:pt x="35719" y="244316"/>
                  </a:lnTo>
                  <a:lnTo>
                    <a:pt x="35719" y="202406"/>
                  </a:lnTo>
                  <a:lnTo>
                    <a:pt x="105251" y="202406"/>
                  </a:lnTo>
                  <a:lnTo>
                    <a:pt x="105251" y="244316"/>
                  </a:lnTo>
                  <a:close/>
                  <a:moveTo>
                    <a:pt x="105251" y="188119"/>
                  </a:moveTo>
                  <a:lnTo>
                    <a:pt x="35719" y="188119"/>
                  </a:lnTo>
                  <a:lnTo>
                    <a:pt x="35719" y="146209"/>
                  </a:lnTo>
                  <a:lnTo>
                    <a:pt x="105251" y="146209"/>
                  </a:lnTo>
                  <a:lnTo>
                    <a:pt x="105251" y="188119"/>
                  </a:lnTo>
                  <a:close/>
                  <a:moveTo>
                    <a:pt x="105251" y="132874"/>
                  </a:moveTo>
                  <a:lnTo>
                    <a:pt x="35719" y="132874"/>
                  </a:lnTo>
                  <a:lnTo>
                    <a:pt x="35719" y="90964"/>
                  </a:lnTo>
                  <a:lnTo>
                    <a:pt x="105251" y="90964"/>
                  </a:lnTo>
                  <a:lnTo>
                    <a:pt x="105251" y="132874"/>
                  </a:lnTo>
                  <a:close/>
                  <a:moveTo>
                    <a:pt x="189071" y="299561"/>
                  </a:moveTo>
                  <a:lnTo>
                    <a:pt x="119539" y="299561"/>
                  </a:lnTo>
                  <a:lnTo>
                    <a:pt x="119539" y="257651"/>
                  </a:lnTo>
                  <a:lnTo>
                    <a:pt x="189071" y="257651"/>
                  </a:lnTo>
                  <a:lnTo>
                    <a:pt x="189071" y="299561"/>
                  </a:lnTo>
                  <a:close/>
                  <a:moveTo>
                    <a:pt x="189071" y="244316"/>
                  </a:moveTo>
                  <a:lnTo>
                    <a:pt x="119539" y="244316"/>
                  </a:lnTo>
                  <a:lnTo>
                    <a:pt x="119539" y="202406"/>
                  </a:lnTo>
                  <a:lnTo>
                    <a:pt x="189071" y="202406"/>
                  </a:lnTo>
                  <a:lnTo>
                    <a:pt x="189071" y="244316"/>
                  </a:lnTo>
                  <a:close/>
                  <a:moveTo>
                    <a:pt x="189071" y="188119"/>
                  </a:moveTo>
                  <a:lnTo>
                    <a:pt x="119539" y="188119"/>
                  </a:lnTo>
                  <a:lnTo>
                    <a:pt x="119539" y="146209"/>
                  </a:lnTo>
                  <a:lnTo>
                    <a:pt x="189071" y="146209"/>
                  </a:lnTo>
                  <a:lnTo>
                    <a:pt x="189071" y="188119"/>
                  </a:lnTo>
                  <a:close/>
                  <a:moveTo>
                    <a:pt x="189071" y="132874"/>
                  </a:moveTo>
                  <a:lnTo>
                    <a:pt x="119539" y="132874"/>
                  </a:lnTo>
                  <a:lnTo>
                    <a:pt x="119539" y="90964"/>
                  </a:lnTo>
                  <a:lnTo>
                    <a:pt x="189071" y="90964"/>
                  </a:lnTo>
                  <a:lnTo>
                    <a:pt x="189071" y="132874"/>
                  </a:lnTo>
                  <a:close/>
                  <a:moveTo>
                    <a:pt x="202406" y="299561"/>
                  </a:moveTo>
                  <a:lnTo>
                    <a:pt x="202406" y="298609"/>
                  </a:lnTo>
                  <a:lnTo>
                    <a:pt x="202406" y="299561"/>
                  </a:lnTo>
                  <a:lnTo>
                    <a:pt x="202406" y="299561"/>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236" name="Straight Arrow Connector 235">
            <a:extLst>
              <a:ext uri="{FF2B5EF4-FFF2-40B4-BE49-F238E27FC236}">
                <a16:creationId xmlns:a16="http://schemas.microsoft.com/office/drawing/2014/main" id="{FF016196-F413-4C16-BC45-E9DC87DF7C00}"/>
              </a:ext>
            </a:extLst>
          </p:cNvPr>
          <p:cNvCxnSpPr>
            <a:cxnSpLocks/>
            <a:stCxn id="205" idx="1"/>
            <a:endCxn id="251" idx="3"/>
          </p:cNvCxnSpPr>
          <p:nvPr/>
        </p:nvCxnSpPr>
        <p:spPr>
          <a:xfrm flipH="1">
            <a:off x="5606083" y="3388571"/>
            <a:ext cx="494140" cy="44"/>
          </a:xfrm>
          <a:prstGeom prst="straightConnector1">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7" name="Oval 236">
            <a:extLst>
              <a:ext uri="{FF2B5EF4-FFF2-40B4-BE49-F238E27FC236}">
                <a16:creationId xmlns:a16="http://schemas.microsoft.com/office/drawing/2014/main" id="{9CF01E32-E48F-4A4F-8337-D32E98E88A42}"/>
              </a:ext>
            </a:extLst>
          </p:cNvPr>
          <p:cNvSpPr/>
          <p:nvPr/>
        </p:nvSpPr>
        <p:spPr bwMode="auto">
          <a:xfrm>
            <a:off x="1904091" y="3049432"/>
            <a:ext cx="609600" cy="666272"/>
          </a:xfrm>
          <a:prstGeom prst="ellips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238" name="Group 237">
            <a:extLst>
              <a:ext uri="{FF2B5EF4-FFF2-40B4-BE49-F238E27FC236}">
                <a16:creationId xmlns:a16="http://schemas.microsoft.com/office/drawing/2014/main" id="{2757AFD2-E283-4EBB-8AAE-DA5C81FD50F8}"/>
              </a:ext>
            </a:extLst>
          </p:cNvPr>
          <p:cNvGrpSpPr/>
          <p:nvPr/>
        </p:nvGrpSpPr>
        <p:grpSpPr>
          <a:xfrm>
            <a:off x="2034785" y="3196274"/>
            <a:ext cx="348212" cy="369308"/>
            <a:chOff x="11105601" y="3231122"/>
            <a:chExt cx="348212" cy="337894"/>
          </a:xfrm>
        </p:grpSpPr>
        <p:sp>
          <p:nvSpPr>
            <p:cNvPr id="239" name="globe_2">
              <a:extLst>
                <a:ext uri="{FF2B5EF4-FFF2-40B4-BE49-F238E27FC236}">
                  <a16:creationId xmlns:a16="http://schemas.microsoft.com/office/drawing/2014/main" id="{84D73B0B-F57B-46B1-95C3-72170BD28ABE}"/>
                </a:ext>
              </a:extLst>
            </p:cNvPr>
            <p:cNvSpPr>
              <a:spLocks noChangeAspect="1" noEditPoints="1"/>
            </p:cNvSpPr>
            <p:nvPr/>
          </p:nvSpPr>
          <p:spPr bwMode="auto">
            <a:xfrm>
              <a:off x="11105601" y="3231122"/>
              <a:ext cx="348212" cy="33789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240" name="Straight Connector 239">
              <a:extLst>
                <a:ext uri="{FF2B5EF4-FFF2-40B4-BE49-F238E27FC236}">
                  <a16:creationId xmlns:a16="http://schemas.microsoft.com/office/drawing/2014/main" id="{0CD2566B-CE9A-421D-9927-782C34746858}"/>
                </a:ext>
              </a:extLst>
            </p:cNvPr>
            <p:cNvCxnSpPr>
              <a:stCxn id="239" idx="1"/>
              <a:endCxn id="239" idx="3"/>
            </p:cNvCxnSpPr>
            <p:nvPr/>
          </p:nvCxnSpPr>
          <p:spPr>
            <a:xfrm>
              <a:off x="11280227" y="3231122"/>
              <a:ext cx="0" cy="337894"/>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cxnSp>
        <p:nvCxnSpPr>
          <p:cNvPr id="242" name="Straight Arrow Connector 241">
            <a:extLst>
              <a:ext uri="{FF2B5EF4-FFF2-40B4-BE49-F238E27FC236}">
                <a16:creationId xmlns:a16="http://schemas.microsoft.com/office/drawing/2014/main" id="{8E5170BA-094F-4131-B52D-C50B21223BF3}"/>
              </a:ext>
            </a:extLst>
          </p:cNvPr>
          <p:cNvCxnSpPr>
            <a:cxnSpLocks/>
          </p:cNvCxnSpPr>
          <p:nvPr/>
        </p:nvCxnSpPr>
        <p:spPr>
          <a:xfrm flipV="1">
            <a:off x="2527472" y="3372423"/>
            <a:ext cx="863882" cy="8440"/>
          </a:xfrm>
          <a:prstGeom prst="straightConnector1">
            <a:avLst/>
          </a:prstGeom>
          <a:noFill/>
          <a:ln w="50800" cap="flat" cmpd="sng" algn="ctr">
            <a:solidFill>
              <a:srgbClr val="00B050"/>
            </a:solidFill>
            <a:prstDash val="solid"/>
            <a:headEnd type="triangle" w="med" len="sm"/>
            <a:tailEnd type="triangle" w="med" len="sm"/>
          </a:ln>
          <a:effectLst/>
        </p:spPr>
      </p:cxnSp>
      <p:grpSp>
        <p:nvGrpSpPr>
          <p:cNvPr id="243" name="Group 242">
            <a:extLst>
              <a:ext uri="{FF2B5EF4-FFF2-40B4-BE49-F238E27FC236}">
                <a16:creationId xmlns:a16="http://schemas.microsoft.com/office/drawing/2014/main" id="{DE4DE878-07DA-4341-9338-0576D89B076E}"/>
              </a:ext>
            </a:extLst>
          </p:cNvPr>
          <p:cNvGrpSpPr/>
          <p:nvPr/>
        </p:nvGrpSpPr>
        <p:grpSpPr>
          <a:xfrm>
            <a:off x="3903732" y="2680990"/>
            <a:ext cx="1892212" cy="1552273"/>
            <a:chOff x="5738130" y="2564797"/>
            <a:chExt cx="1650697" cy="1583399"/>
          </a:xfrm>
        </p:grpSpPr>
        <p:sp>
          <p:nvSpPr>
            <p:cNvPr id="244" name="Rectangle: Rounded Corners 243">
              <a:extLst>
                <a:ext uri="{FF2B5EF4-FFF2-40B4-BE49-F238E27FC236}">
                  <a16:creationId xmlns:a16="http://schemas.microsoft.com/office/drawing/2014/main" id="{0B4137AC-E023-4C3F-BBEE-5FAE32F4C061}"/>
                </a:ext>
              </a:extLst>
            </p:cNvPr>
            <p:cNvSpPr/>
            <p:nvPr/>
          </p:nvSpPr>
          <p:spPr bwMode="auto">
            <a:xfrm>
              <a:off x="5738130" y="2764880"/>
              <a:ext cx="1650697" cy="1383316"/>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45" name="Title 1">
              <a:extLst>
                <a:ext uri="{FF2B5EF4-FFF2-40B4-BE49-F238E27FC236}">
                  <a16:creationId xmlns:a16="http://schemas.microsoft.com/office/drawing/2014/main" id="{58FA9BDF-2B83-4C05-9DE3-3550D7C6F8DE}"/>
                </a:ext>
              </a:extLst>
            </p:cNvPr>
            <p:cNvSpPr txBox="1">
              <a:spLocks/>
            </p:cNvSpPr>
            <p:nvPr/>
          </p:nvSpPr>
          <p:spPr>
            <a:xfrm>
              <a:off x="5738130" y="2564797"/>
              <a:ext cx="74596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subnet</a:t>
              </a:r>
            </a:p>
          </p:txBody>
        </p:sp>
      </p:grpSp>
      <p:sp>
        <p:nvSpPr>
          <p:cNvPr id="246" name="Title 1">
            <a:extLst>
              <a:ext uri="{FF2B5EF4-FFF2-40B4-BE49-F238E27FC236}">
                <a16:creationId xmlns:a16="http://schemas.microsoft.com/office/drawing/2014/main" id="{039AFF57-B507-4217-87E2-3181BBFB3147}"/>
              </a:ext>
            </a:extLst>
          </p:cNvPr>
          <p:cNvSpPr txBox="1">
            <a:spLocks/>
          </p:cNvSpPr>
          <p:nvPr/>
        </p:nvSpPr>
        <p:spPr>
          <a:xfrm>
            <a:off x="4479449" y="3019672"/>
            <a:ext cx="589663" cy="12069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Web Pod(s)</a:t>
            </a:r>
          </a:p>
        </p:txBody>
      </p:sp>
      <p:grpSp>
        <p:nvGrpSpPr>
          <p:cNvPr id="247" name="Group 246">
            <a:extLst>
              <a:ext uri="{FF2B5EF4-FFF2-40B4-BE49-F238E27FC236}">
                <a16:creationId xmlns:a16="http://schemas.microsoft.com/office/drawing/2014/main" id="{95EB9B5F-73B0-4C08-AC8C-11F28C2F39C1}"/>
              </a:ext>
            </a:extLst>
          </p:cNvPr>
          <p:cNvGrpSpPr/>
          <p:nvPr/>
        </p:nvGrpSpPr>
        <p:grpSpPr>
          <a:xfrm>
            <a:off x="4577068" y="3190811"/>
            <a:ext cx="394427" cy="394427"/>
            <a:chOff x="6102730" y="3087224"/>
            <a:chExt cx="402336" cy="402336"/>
          </a:xfrm>
        </p:grpSpPr>
        <p:sp>
          <p:nvSpPr>
            <p:cNvPr id="248" name="Rectangle: Rounded Corners 247">
              <a:extLst>
                <a:ext uri="{FF2B5EF4-FFF2-40B4-BE49-F238E27FC236}">
                  <a16:creationId xmlns:a16="http://schemas.microsoft.com/office/drawing/2014/main" id="{ED8EDC71-9F53-4DF3-81F5-B01FB599FF9B}"/>
                </a:ext>
              </a:extLst>
            </p:cNvPr>
            <p:cNvSpPr/>
            <p:nvPr/>
          </p:nvSpPr>
          <p:spPr bwMode="auto">
            <a:xfrm>
              <a:off x="6102730" y="3087224"/>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49" name="Freeform: Shape 248">
              <a:extLst>
                <a:ext uri="{FF2B5EF4-FFF2-40B4-BE49-F238E27FC236}">
                  <a16:creationId xmlns:a16="http://schemas.microsoft.com/office/drawing/2014/main" id="{F62DFE35-22E8-465F-93FA-C05FB272563F}"/>
                </a:ext>
              </a:extLst>
            </p:cNvPr>
            <p:cNvSpPr/>
            <p:nvPr/>
          </p:nvSpPr>
          <p:spPr>
            <a:xfrm>
              <a:off x="6194815" y="3168847"/>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50" name="Group 249">
            <a:extLst>
              <a:ext uri="{FF2B5EF4-FFF2-40B4-BE49-F238E27FC236}">
                <a16:creationId xmlns:a16="http://schemas.microsoft.com/office/drawing/2014/main" id="{CBC72D01-2FE3-4FBC-92B3-B9FFDA0E2C82}"/>
              </a:ext>
            </a:extLst>
          </p:cNvPr>
          <p:cNvGrpSpPr/>
          <p:nvPr/>
        </p:nvGrpSpPr>
        <p:grpSpPr>
          <a:xfrm>
            <a:off x="5211656" y="3191401"/>
            <a:ext cx="394427" cy="394427"/>
            <a:chOff x="6557019" y="3087224"/>
            <a:chExt cx="402336" cy="402336"/>
          </a:xfrm>
        </p:grpSpPr>
        <p:sp>
          <p:nvSpPr>
            <p:cNvPr id="251" name="Rectangle: Rounded Corners 250">
              <a:extLst>
                <a:ext uri="{FF2B5EF4-FFF2-40B4-BE49-F238E27FC236}">
                  <a16:creationId xmlns:a16="http://schemas.microsoft.com/office/drawing/2014/main" id="{CE9AD84D-0909-4424-BF2A-BF53D53CBB90}"/>
                </a:ext>
              </a:extLst>
            </p:cNvPr>
            <p:cNvSpPr/>
            <p:nvPr/>
          </p:nvSpPr>
          <p:spPr bwMode="auto">
            <a:xfrm>
              <a:off x="6557019" y="3087224"/>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52" name="Freeform: Shape 251">
              <a:extLst>
                <a:ext uri="{FF2B5EF4-FFF2-40B4-BE49-F238E27FC236}">
                  <a16:creationId xmlns:a16="http://schemas.microsoft.com/office/drawing/2014/main" id="{61B2BF81-43EC-4E87-BA82-8371BB26E3D4}"/>
                </a:ext>
              </a:extLst>
            </p:cNvPr>
            <p:cNvSpPr/>
            <p:nvPr/>
          </p:nvSpPr>
          <p:spPr>
            <a:xfrm>
              <a:off x="6649104" y="3168847"/>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53" name="Group 252">
            <a:extLst>
              <a:ext uri="{FF2B5EF4-FFF2-40B4-BE49-F238E27FC236}">
                <a16:creationId xmlns:a16="http://schemas.microsoft.com/office/drawing/2014/main" id="{CC22173C-94F0-44A5-81E6-087B1CB27C3B}"/>
              </a:ext>
            </a:extLst>
          </p:cNvPr>
          <p:cNvGrpSpPr/>
          <p:nvPr/>
        </p:nvGrpSpPr>
        <p:grpSpPr>
          <a:xfrm>
            <a:off x="4577068" y="3635686"/>
            <a:ext cx="394427" cy="394427"/>
            <a:chOff x="6102730" y="3541019"/>
            <a:chExt cx="402336" cy="402336"/>
          </a:xfrm>
        </p:grpSpPr>
        <p:sp>
          <p:nvSpPr>
            <p:cNvPr id="254" name="Rectangle: Rounded Corners 253">
              <a:extLst>
                <a:ext uri="{FF2B5EF4-FFF2-40B4-BE49-F238E27FC236}">
                  <a16:creationId xmlns:a16="http://schemas.microsoft.com/office/drawing/2014/main" id="{4BA1424D-DA0D-4AEF-ABC3-19039FB06EB1}"/>
                </a:ext>
              </a:extLst>
            </p:cNvPr>
            <p:cNvSpPr/>
            <p:nvPr/>
          </p:nvSpPr>
          <p:spPr bwMode="auto">
            <a:xfrm>
              <a:off x="6102730" y="3541019"/>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55" name="Freeform: Shape 254">
              <a:extLst>
                <a:ext uri="{FF2B5EF4-FFF2-40B4-BE49-F238E27FC236}">
                  <a16:creationId xmlns:a16="http://schemas.microsoft.com/office/drawing/2014/main" id="{435512B1-C9B1-4F98-9C0C-6F56277EB5EC}"/>
                </a:ext>
              </a:extLst>
            </p:cNvPr>
            <p:cNvSpPr/>
            <p:nvPr/>
          </p:nvSpPr>
          <p:spPr>
            <a:xfrm>
              <a:off x="6194815" y="3622642"/>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56" name="Group 255">
            <a:extLst>
              <a:ext uri="{FF2B5EF4-FFF2-40B4-BE49-F238E27FC236}">
                <a16:creationId xmlns:a16="http://schemas.microsoft.com/office/drawing/2014/main" id="{4EEF3FCC-D551-4637-9836-AD8F1FFDC077}"/>
              </a:ext>
            </a:extLst>
          </p:cNvPr>
          <p:cNvGrpSpPr/>
          <p:nvPr/>
        </p:nvGrpSpPr>
        <p:grpSpPr>
          <a:xfrm>
            <a:off x="5211656" y="3636276"/>
            <a:ext cx="394427" cy="394427"/>
            <a:chOff x="6557019" y="3541019"/>
            <a:chExt cx="402336" cy="402336"/>
          </a:xfrm>
        </p:grpSpPr>
        <p:sp>
          <p:nvSpPr>
            <p:cNvPr id="257" name="Rectangle: Rounded Corners 256">
              <a:extLst>
                <a:ext uri="{FF2B5EF4-FFF2-40B4-BE49-F238E27FC236}">
                  <a16:creationId xmlns:a16="http://schemas.microsoft.com/office/drawing/2014/main" id="{DF85C361-35C5-40C9-AB16-7AB61203E64A}"/>
                </a:ext>
              </a:extLst>
            </p:cNvPr>
            <p:cNvSpPr/>
            <p:nvPr/>
          </p:nvSpPr>
          <p:spPr bwMode="auto">
            <a:xfrm>
              <a:off x="6557019" y="3541019"/>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58" name="Freeform: Shape 257">
              <a:extLst>
                <a:ext uri="{FF2B5EF4-FFF2-40B4-BE49-F238E27FC236}">
                  <a16:creationId xmlns:a16="http://schemas.microsoft.com/office/drawing/2014/main" id="{80185821-C5F0-43C5-BE2F-557946141DA6}"/>
                </a:ext>
              </a:extLst>
            </p:cNvPr>
            <p:cNvSpPr/>
            <p:nvPr/>
          </p:nvSpPr>
          <p:spPr>
            <a:xfrm>
              <a:off x="6649104" y="3622642"/>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59" name="Title 1">
            <a:extLst>
              <a:ext uri="{FF2B5EF4-FFF2-40B4-BE49-F238E27FC236}">
                <a16:creationId xmlns:a16="http://schemas.microsoft.com/office/drawing/2014/main" id="{5ABDE3CA-092A-4598-AF28-FCF310769F7F}"/>
              </a:ext>
            </a:extLst>
          </p:cNvPr>
          <p:cNvSpPr txBox="1">
            <a:spLocks/>
          </p:cNvSpPr>
          <p:nvPr/>
        </p:nvSpPr>
        <p:spPr>
          <a:xfrm>
            <a:off x="5067915" y="3008522"/>
            <a:ext cx="681907" cy="12067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Worker Pod(s)</a:t>
            </a:r>
          </a:p>
        </p:txBody>
      </p:sp>
      <p:cxnSp>
        <p:nvCxnSpPr>
          <p:cNvPr id="260" name="Straight Arrow Connector 259">
            <a:extLst>
              <a:ext uri="{FF2B5EF4-FFF2-40B4-BE49-F238E27FC236}">
                <a16:creationId xmlns:a16="http://schemas.microsoft.com/office/drawing/2014/main" id="{0726D785-863E-497E-B490-B25D6EDF791E}"/>
              </a:ext>
            </a:extLst>
          </p:cNvPr>
          <p:cNvCxnSpPr>
            <a:cxnSpLocks/>
            <a:endCxn id="248" idx="3"/>
          </p:cNvCxnSpPr>
          <p:nvPr/>
        </p:nvCxnSpPr>
        <p:spPr>
          <a:xfrm flipH="1" flipV="1">
            <a:off x="4971495" y="3388025"/>
            <a:ext cx="240162" cy="590"/>
          </a:xfrm>
          <a:prstGeom prst="straightConnector1">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BE730E70-9532-499E-8898-EF562E71E992}"/>
              </a:ext>
            </a:extLst>
          </p:cNvPr>
          <p:cNvCxnSpPr>
            <a:cxnSpLocks/>
            <a:stCxn id="262" idx="3"/>
            <a:endCxn id="248" idx="1"/>
          </p:cNvCxnSpPr>
          <p:nvPr/>
        </p:nvCxnSpPr>
        <p:spPr>
          <a:xfrm>
            <a:off x="3774957" y="3380863"/>
            <a:ext cx="802111" cy="7162"/>
          </a:xfrm>
          <a:prstGeom prst="straightConnector1">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62" name="Graphic 261">
            <a:extLst>
              <a:ext uri="{FF2B5EF4-FFF2-40B4-BE49-F238E27FC236}">
                <a16:creationId xmlns:a16="http://schemas.microsoft.com/office/drawing/2014/main" id="{0D0EF30C-9F4C-46BD-8812-4D7AAB6FA5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55344" y="3221056"/>
            <a:ext cx="319613" cy="319613"/>
          </a:xfrm>
          <a:prstGeom prst="rect">
            <a:avLst/>
          </a:prstGeom>
        </p:spPr>
      </p:pic>
      <p:sp>
        <p:nvSpPr>
          <p:cNvPr id="263" name="Title 1">
            <a:extLst>
              <a:ext uri="{FF2B5EF4-FFF2-40B4-BE49-F238E27FC236}">
                <a16:creationId xmlns:a16="http://schemas.microsoft.com/office/drawing/2014/main" id="{119D1247-C06C-4C34-8C96-E123235619A8}"/>
              </a:ext>
            </a:extLst>
          </p:cNvPr>
          <p:cNvSpPr txBox="1">
            <a:spLocks/>
          </p:cNvSpPr>
          <p:nvPr/>
        </p:nvSpPr>
        <p:spPr>
          <a:xfrm>
            <a:off x="3454082" y="3565582"/>
            <a:ext cx="589663" cy="36202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External</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Load Balancer</a:t>
            </a:r>
          </a:p>
        </p:txBody>
      </p:sp>
      <p:sp>
        <p:nvSpPr>
          <p:cNvPr id="34" name="Text Placeholder 3">
            <a:extLst>
              <a:ext uri="{FF2B5EF4-FFF2-40B4-BE49-F238E27FC236}">
                <a16:creationId xmlns:a16="http://schemas.microsoft.com/office/drawing/2014/main" id="{3DDBA675-BD0E-F645-AE86-E6CBED52B987}"/>
              </a:ext>
            </a:extLst>
          </p:cNvPr>
          <p:cNvSpPr txBox="1">
            <a:spLocks/>
          </p:cNvSpPr>
          <p:nvPr/>
        </p:nvSpPr>
        <p:spPr>
          <a:xfrm>
            <a:off x="365761" y="409302"/>
            <a:ext cx="10622030" cy="65241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000" b="1" i="0" kern="1200" spc="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App Before</a:t>
            </a:r>
            <a:endParaRPr kumimoji="0" lang="en-US" sz="4000" b="1" i="0" u="none" strike="noStrike" kern="1200" cap="none" spc="0" normalizeH="0" baseline="0" noProof="0" dirty="0">
              <a:ln>
                <a:noFill/>
              </a:ln>
              <a:solidFill>
                <a:srgbClr val="0078D3"/>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2572685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 name="Graphic 201">
            <a:extLst>
              <a:ext uri="{FF2B5EF4-FFF2-40B4-BE49-F238E27FC236}">
                <a16:creationId xmlns:a16="http://schemas.microsoft.com/office/drawing/2014/main" id="{BAA10E49-E59F-4429-BDC1-9BBFD3F4D3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54904" y="3170341"/>
            <a:ext cx="744870" cy="744870"/>
          </a:xfrm>
          <a:prstGeom prst="rect">
            <a:avLst/>
          </a:prstGeom>
        </p:spPr>
      </p:pic>
      <p:grpSp>
        <p:nvGrpSpPr>
          <p:cNvPr id="203" name="Group 202">
            <a:extLst>
              <a:ext uri="{FF2B5EF4-FFF2-40B4-BE49-F238E27FC236}">
                <a16:creationId xmlns:a16="http://schemas.microsoft.com/office/drawing/2014/main" id="{FFB570A7-7487-498C-A688-44C4782FAF5C}"/>
              </a:ext>
            </a:extLst>
          </p:cNvPr>
          <p:cNvGrpSpPr/>
          <p:nvPr/>
        </p:nvGrpSpPr>
        <p:grpSpPr>
          <a:xfrm>
            <a:off x="8436030" y="3038097"/>
            <a:ext cx="855371" cy="867361"/>
            <a:chOff x="9523614" y="5015145"/>
            <a:chExt cx="853605" cy="884753"/>
          </a:xfrm>
        </p:grpSpPr>
        <p:sp>
          <p:nvSpPr>
            <p:cNvPr id="204" name="Title 1">
              <a:extLst>
                <a:ext uri="{FF2B5EF4-FFF2-40B4-BE49-F238E27FC236}">
                  <a16:creationId xmlns:a16="http://schemas.microsoft.com/office/drawing/2014/main" id="{AEF90975-AD53-43AB-8706-125D24E66B20}"/>
                </a:ext>
              </a:extLst>
            </p:cNvPr>
            <p:cNvSpPr txBox="1">
              <a:spLocks/>
            </p:cNvSpPr>
            <p:nvPr/>
          </p:nvSpPr>
          <p:spPr>
            <a:xfrm>
              <a:off x="9523614" y="5015145"/>
              <a:ext cx="8536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a:t>
              </a:r>
              <a:b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Files</a:t>
              </a:r>
            </a:p>
          </p:txBody>
        </p:sp>
        <p:sp>
          <p:nvSpPr>
            <p:cNvPr id="205" name="Rectangle: Rounded Corners 136">
              <a:extLst>
                <a:ext uri="{FF2B5EF4-FFF2-40B4-BE49-F238E27FC236}">
                  <a16:creationId xmlns:a16="http://schemas.microsoft.com/office/drawing/2014/main" id="{F9500DDE-83A1-4C9D-894B-989A150AE0A1}"/>
                </a:ext>
              </a:extLst>
            </p:cNvPr>
            <p:cNvSpPr/>
            <p:nvPr/>
          </p:nvSpPr>
          <p:spPr bwMode="auto">
            <a:xfrm>
              <a:off x="9685240" y="5369546"/>
              <a:ext cx="530352" cy="53035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6" name="Freeform: Shape 53">
              <a:extLst>
                <a:ext uri="{FF2B5EF4-FFF2-40B4-BE49-F238E27FC236}">
                  <a16:creationId xmlns:a16="http://schemas.microsoft.com/office/drawing/2014/main" id="{43CAFC77-CFF6-478D-84BE-9B1EBA510029}"/>
                </a:ext>
              </a:extLst>
            </p:cNvPr>
            <p:cNvSpPr/>
            <p:nvPr/>
          </p:nvSpPr>
          <p:spPr>
            <a:xfrm>
              <a:off x="9762565" y="5472654"/>
              <a:ext cx="375703" cy="336886"/>
            </a:xfrm>
            <a:custGeom>
              <a:avLst/>
              <a:gdLst>
                <a:gd name="connsiteX0" fmla="*/ 414814 w 485775"/>
                <a:gd name="connsiteY0" fmla="*/ 168116 h 419100"/>
                <a:gd name="connsiteX1" fmla="*/ 383381 w 485775"/>
                <a:gd name="connsiteY1" fmla="*/ 168116 h 419100"/>
                <a:gd name="connsiteX2" fmla="*/ 383381 w 485775"/>
                <a:gd name="connsiteY2" fmla="*/ 21431 h 419100"/>
                <a:gd name="connsiteX3" fmla="*/ 369094 w 485775"/>
                <a:gd name="connsiteY3" fmla="*/ 7144 h 419100"/>
                <a:gd name="connsiteX4" fmla="*/ 21431 w 485775"/>
                <a:gd name="connsiteY4" fmla="*/ 7144 h 419100"/>
                <a:gd name="connsiteX5" fmla="*/ 7144 w 485775"/>
                <a:gd name="connsiteY5" fmla="*/ 21431 h 419100"/>
                <a:gd name="connsiteX6" fmla="*/ 7144 w 485775"/>
                <a:gd name="connsiteY6" fmla="*/ 313849 h 419100"/>
                <a:gd name="connsiteX7" fmla="*/ 21431 w 485775"/>
                <a:gd name="connsiteY7" fmla="*/ 328136 h 419100"/>
                <a:gd name="connsiteX8" fmla="*/ 218599 w 485775"/>
                <a:gd name="connsiteY8" fmla="*/ 328136 h 419100"/>
                <a:gd name="connsiteX9" fmla="*/ 270034 w 485775"/>
                <a:gd name="connsiteY9" fmla="*/ 417671 h 419100"/>
                <a:gd name="connsiteX10" fmla="*/ 413861 w 485775"/>
                <a:gd name="connsiteY10" fmla="*/ 417671 h 419100"/>
                <a:gd name="connsiteX11" fmla="*/ 485299 w 485775"/>
                <a:gd name="connsiteY11" fmla="*/ 292894 h 419100"/>
                <a:gd name="connsiteX12" fmla="*/ 414814 w 485775"/>
                <a:gd name="connsiteY12" fmla="*/ 168116 h 419100"/>
                <a:gd name="connsiteX13" fmla="*/ 286226 w 485775"/>
                <a:gd name="connsiteY13" fmla="*/ 90964 h 419100"/>
                <a:gd name="connsiteX14" fmla="*/ 355759 w 485775"/>
                <a:gd name="connsiteY14" fmla="*/ 90964 h 419100"/>
                <a:gd name="connsiteX15" fmla="*/ 355759 w 485775"/>
                <a:gd name="connsiteY15" fmla="*/ 132874 h 419100"/>
                <a:gd name="connsiteX16" fmla="*/ 286226 w 485775"/>
                <a:gd name="connsiteY16" fmla="*/ 132874 h 419100"/>
                <a:gd name="connsiteX17" fmla="*/ 286226 w 485775"/>
                <a:gd name="connsiteY17" fmla="*/ 90964 h 419100"/>
                <a:gd name="connsiteX18" fmla="*/ 355759 w 485775"/>
                <a:gd name="connsiteY18" fmla="*/ 147161 h 419100"/>
                <a:gd name="connsiteX19" fmla="*/ 355759 w 485775"/>
                <a:gd name="connsiteY19" fmla="*/ 168116 h 419100"/>
                <a:gd name="connsiteX20" fmla="*/ 286226 w 485775"/>
                <a:gd name="connsiteY20" fmla="*/ 168116 h 419100"/>
                <a:gd name="connsiteX21" fmla="*/ 286226 w 485775"/>
                <a:gd name="connsiteY21" fmla="*/ 147161 h 419100"/>
                <a:gd name="connsiteX22" fmla="*/ 355759 w 485775"/>
                <a:gd name="connsiteY22" fmla="*/ 147161 h 419100"/>
                <a:gd name="connsiteX23" fmla="*/ 202406 w 485775"/>
                <a:gd name="connsiteY23" fmla="*/ 90964 h 419100"/>
                <a:gd name="connsiteX24" fmla="*/ 271939 w 485775"/>
                <a:gd name="connsiteY24" fmla="*/ 90964 h 419100"/>
                <a:gd name="connsiteX25" fmla="*/ 271939 w 485775"/>
                <a:gd name="connsiteY25" fmla="*/ 132874 h 419100"/>
                <a:gd name="connsiteX26" fmla="*/ 202406 w 485775"/>
                <a:gd name="connsiteY26" fmla="*/ 132874 h 419100"/>
                <a:gd name="connsiteX27" fmla="*/ 202406 w 485775"/>
                <a:gd name="connsiteY27" fmla="*/ 90964 h 419100"/>
                <a:gd name="connsiteX28" fmla="*/ 202406 w 485775"/>
                <a:gd name="connsiteY28" fmla="*/ 147161 h 419100"/>
                <a:gd name="connsiteX29" fmla="*/ 271939 w 485775"/>
                <a:gd name="connsiteY29" fmla="*/ 147161 h 419100"/>
                <a:gd name="connsiteX30" fmla="*/ 271939 w 485775"/>
                <a:gd name="connsiteY30" fmla="*/ 168116 h 419100"/>
                <a:gd name="connsiteX31" fmla="*/ 270034 w 485775"/>
                <a:gd name="connsiteY31" fmla="*/ 168116 h 419100"/>
                <a:gd name="connsiteX32" fmla="*/ 257651 w 485775"/>
                <a:gd name="connsiteY32" fmla="*/ 189071 h 419100"/>
                <a:gd name="connsiteX33" fmla="*/ 201454 w 485775"/>
                <a:gd name="connsiteY33" fmla="*/ 189071 h 419100"/>
                <a:gd name="connsiteX34" fmla="*/ 201454 w 485775"/>
                <a:gd name="connsiteY34" fmla="*/ 147161 h 419100"/>
                <a:gd name="connsiteX35" fmla="*/ 202406 w 485775"/>
                <a:gd name="connsiteY35" fmla="*/ 202406 h 419100"/>
                <a:gd name="connsiteX36" fmla="*/ 250031 w 485775"/>
                <a:gd name="connsiteY36" fmla="*/ 202406 h 419100"/>
                <a:gd name="connsiteX37" fmla="*/ 226219 w 485775"/>
                <a:gd name="connsiteY37" fmla="*/ 244316 h 419100"/>
                <a:gd name="connsiteX38" fmla="*/ 202406 w 485775"/>
                <a:gd name="connsiteY38" fmla="*/ 244316 h 419100"/>
                <a:gd name="connsiteX39" fmla="*/ 202406 w 485775"/>
                <a:gd name="connsiteY39" fmla="*/ 202406 h 419100"/>
                <a:gd name="connsiteX40" fmla="*/ 218599 w 485775"/>
                <a:gd name="connsiteY40" fmla="*/ 257651 h 419100"/>
                <a:gd name="connsiteX41" fmla="*/ 202406 w 485775"/>
                <a:gd name="connsiteY41" fmla="*/ 285274 h 419100"/>
                <a:gd name="connsiteX42" fmla="*/ 202406 w 485775"/>
                <a:gd name="connsiteY42" fmla="*/ 257651 h 419100"/>
                <a:gd name="connsiteX43" fmla="*/ 218599 w 485775"/>
                <a:gd name="connsiteY43" fmla="*/ 257651 h 419100"/>
                <a:gd name="connsiteX44" fmla="*/ 105251 w 485775"/>
                <a:gd name="connsiteY44" fmla="*/ 299561 h 419100"/>
                <a:gd name="connsiteX45" fmla="*/ 35719 w 485775"/>
                <a:gd name="connsiteY45" fmla="*/ 299561 h 419100"/>
                <a:gd name="connsiteX46" fmla="*/ 35719 w 485775"/>
                <a:gd name="connsiteY46" fmla="*/ 257651 h 419100"/>
                <a:gd name="connsiteX47" fmla="*/ 105251 w 485775"/>
                <a:gd name="connsiteY47" fmla="*/ 257651 h 419100"/>
                <a:gd name="connsiteX48" fmla="*/ 105251 w 485775"/>
                <a:gd name="connsiteY48" fmla="*/ 299561 h 419100"/>
                <a:gd name="connsiteX49" fmla="*/ 105251 w 485775"/>
                <a:gd name="connsiteY49" fmla="*/ 244316 h 419100"/>
                <a:gd name="connsiteX50" fmla="*/ 35719 w 485775"/>
                <a:gd name="connsiteY50" fmla="*/ 244316 h 419100"/>
                <a:gd name="connsiteX51" fmla="*/ 35719 w 485775"/>
                <a:gd name="connsiteY51" fmla="*/ 202406 h 419100"/>
                <a:gd name="connsiteX52" fmla="*/ 105251 w 485775"/>
                <a:gd name="connsiteY52" fmla="*/ 202406 h 419100"/>
                <a:gd name="connsiteX53" fmla="*/ 105251 w 485775"/>
                <a:gd name="connsiteY53" fmla="*/ 244316 h 419100"/>
                <a:gd name="connsiteX54" fmla="*/ 105251 w 485775"/>
                <a:gd name="connsiteY54" fmla="*/ 188119 h 419100"/>
                <a:gd name="connsiteX55" fmla="*/ 35719 w 485775"/>
                <a:gd name="connsiteY55" fmla="*/ 188119 h 419100"/>
                <a:gd name="connsiteX56" fmla="*/ 35719 w 485775"/>
                <a:gd name="connsiteY56" fmla="*/ 146209 h 419100"/>
                <a:gd name="connsiteX57" fmla="*/ 105251 w 485775"/>
                <a:gd name="connsiteY57" fmla="*/ 146209 h 419100"/>
                <a:gd name="connsiteX58" fmla="*/ 105251 w 485775"/>
                <a:gd name="connsiteY58" fmla="*/ 188119 h 419100"/>
                <a:gd name="connsiteX59" fmla="*/ 105251 w 485775"/>
                <a:gd name="connsiteY59" fmla="*/ 132874 h 419100"/>
                <a:gd name="connsiteX60" fmla="*/ 35719 w 485775"/>
                <a:gd name="connsiteY60" fmla="*/ 132874 h 419100"/>
                <a:gd name="connsiteX61" fmla="*/ 35719 w 485775"/>
                <a:gd name="connsiteY61" fmla="*/ 90964 h 419100"/>
                <a:gd name="connsiteX62" fmla="*/ 105251 w 485775"/>
                <a:gd name="connsiteY62" fmla="*/ 90964 h 419100"/>
                <a:gd name="connsiteX63" fmla="*/ 105251 w 485775"/>
                <a:gd name="connsiteY63" fmla="*/ 132874 h 419100"/>
                <a:gd name="connsiteX64" fmla="*/ 189071 w 485775"/>
                <a:gd name="connsiteY64" fmla="*/ 299561 h 419100"/>
                <a:gd name="connsiteX65" fmla="*/ 119539 w 485775"/>
                <a:gd name="connsiteY65" fmla="*/ 299561 h 419100"/>
                <a:gd name="connsiteX66" fmla="*/ 119539 w 485775"/>
                <a:gd name="connsiteY66" fmla="*/ 257651 h 419100"/>
                <a:gd name="connsiteX67" fmla="*/ 189071 w 485775"/>
                <a:gd name="connsiteY67" fmla="*/ 257651 h 419100"/>
                <a:gd name="connsiteX68" fmla="*/ 189071 w 485775"/>
                <a:gd name="connsiteY68" fmla="*/ 299561 h 419100"/>
                <a:gd name="connsiteX69" fmla="*/ 189071 w 485775"/>
                <a:gd name="connsiteY69" fmla="*/ 244316 h 419100"/>
                <a:gd name="connsiteX70" fmla="*/ 119539 w 485775"/>
                <a:gd name="connsiteY70" fmla="*/ 244316 h 419100"/>
                <a:gd name="connsiteX71" fmla="*/ 119539 w 485775"/>
                <a:gd name="connsiteY71" fmla="*/ 202406 h 419100"/>
                <a:gd name="connsiteX72" fmla="*/ 189071 w 485775"/>
                <a:gd name="connsiteY72" fmla="*/ 202406 h 419100"/>
                <a:gd name="connsiteX73" fmla="*/ 189071 w 485775"/>
                <a:gd name="connsiteY73" fmla="*/ 244316 h 419100"/>
                <a:gd name="connsiteX74" fmla="*/ 189071 w 485775"/>
                <a:gd name="connsiteY74" fmla="*/ 188119 h 419100"/>
                <a:gd name="connsiteX75" fmla="*/ 119539 w 485775"/>
                <a:gd name="connsiteY75" fmla="*/ 188119 h 419100"/>
                <a:gd name="connsiteX76" fmla="*/ 119539 w 485775"/>
                <a:gd name="connsiteY76" fmla="*/ 146209 h 419100"/>
                <a:gd name="connsiteX77" fmla="*/ 189071 w 485775"/>
                <a:gd name="connsiteY77" fmla="*/ 146209 h 419100"/>
                <a:gd name="connsiteX78" fmla="*/ 189071 w 485775"/>
                <a:gd name="connsiteY78" fmla="*/ 188119 h 419100"/>
                <a:gd name="connsiteX79" fmla="*/ 189071 w 485775"/>
                <a:gd name="connsiteY79" fmla="*/ 132874 h 419100"/>
                <a:gd name="connsiteX80" fmla="*/ 119539 w 485775"/>
                <a:gd name="connsiteY80" fmla="*/ 132874 h 419100"/>
                <a:gd name="connsiteX81" fmla="*/ 119539 w 485775"/>
                <a:gd name="connsiteY81" fmla="*/ 90964 h 419100"/>
                <a:gd name="connsiteX82" fmla="*/ 189071 w 485775"/>
                <a:gd name="connsiteY82" fmla="*/ 90964 h 419100"/>
                <a:gd name="connsiteX83" fmla="*/ 189071 w 485775"/>
                <a:gd name="connsiteY83" fmla="*/ 132874 h 419100"/>
                <a:gd name="connsiteX84" fmla="*/ 202406 w 485775"/>
                <a:gd name="connsiteY84" fmla="*/ 299561 h 419100"/>
                <a:gd name="connsiteX85" fmla="*/ 202406 w 485775"/>
                <a:gd name="connsiteY85" fmla="*/ 298609 h 419100"/>
                <a:gd name="connsiteX86" fmla="*/ 202406 w 485775"/>
                <a:gd name="connsiteY86" fmla="*/ 299561 h 419100"/>
                <a:gd name="connsiteX87" fmla="*/ 202406 w 485775"/>
                <a:gd name="connsiteY87" fmla="*/ 299561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85775" h="419100">
                  <a:moveTo>
                    <a:pt x="414814" y="168116"/>
                  </a:moveTo>
                  <a:lnTo>
                    <a:pt x="383381" y="168116"/>
                  </a:lnTo>
                  <a:lnTo>
                    <a:pt x="383381" y="21431"/>
                  </a:lnTo>
                  <a:cubicBezTo>
                    <a:pt x="383381" y="13811"/>
                    <a:pt x="376714" y="7144"/>
                    <a:pt x="369094" y="7144"/>
                  </a:cubicBezTo>
                  <a:lnTo>
                    <a:pt x="21431" y="7144"/>
                  </a:lnTo>
                  <a:cubicBezTo>
                    <a:pt x="13811" y="7144"/>
                    <a:pt x="7144" y="13811"/>
                    <a:pt x="7144" y="21431"/>
                  </a:cubicBezTo>
                  <a:lnTo>
                    <a:pt x="7144" y="313849"/>
                  </a:lnTo>
                  <a:cubicBezTo>
                    <a:pt x="7144" y="321469"/>
                    <a:pt x="13811" y="328136"/>
                    <a:pt x="21431" y="328136"/>
                  </a:cubicBezTo>
                  <a:lnTo>
                    <a:pt x="218599" y="328136"/>
                  </a:lnTo>
                  <a:lnTo>
                    <a:pt x="270034" y="417671"/>
                  </a:lnTo>
                  <a:lnTo>
                    <a:pt x="413861" y="417671"/>
                  </a:lnTo>
                  <a:lnTo>
                    <a:pt x="485299" y="292894"/>
                  </a:lnTo>
                  <a:lnTo>
                    <a:pt x="414814" y="168116"/>
                  </a:lnTo>
                  <a:close/>
                  <a:moveTo>
                    <a:pt x="286226" y="90964"/>
                  </a:moveTo>
                  <a:lnTo>
                    <a:pt x="355759" y="90964"/>
                  </a:lnTo>
                  <a:lnTo>
                    <a:pt x="355759" y="132874"/>
                  </a:lnTo>
                  <a:lnTo>
                    <a:pt x="286226" y="132874"/>
                  </a:lnTo>
                  <a:lnTo>
                    <a:pt x="286226" y="90964"/>
                  </a:lnTo>
                  <a:close/>
                  <a:moveTo>
                    <a:pt x="355759" y="147161"/>
                  </a:moveTo>
                  <a:lnTo>
                    <a:pt x="355759" y="168116"/>
                  </a:lnTo>
                  <a:lnTo>
                    <a:pt x="286226" y="168116"/>
                  </a:lnTo>
                  <a:lnTo>
                    <a:pt x="286226" y="147161"/>
                  </a:lnTo>
                  <a:lnTo>
                    <a:pt x="355759" y="147161"/>
                  </a:lnTo>
                  <a:close/>
                  <a:moveTo>
                    <a:pt x="202406" y="90964"/>
                  </a:moveTo>
                  <a:lnTo>
                    <a:pt x="271939" y="90964"/>
                  </a:lnTo>
                  <a:lnTo>
                    <a:pt x="271939" y="132874"/>
                  </a:lnTo>
                  <a:lnTo>
                    <a:pt x="202406" y="132874"/>
                  </a:lnTo>
                  <a:lnTo>
                    <a:pt x="202406" y="90964"/>
                  </a:lnTo>
                  <a:close/>
                  <a:moveTo>
                    <a:pt x="202406" y="147161"/>
                  </a:moveTo>
                  <a:lnTo>
                    <a:pt x="271939" y="147161"/>
                  </a:lnTo>
                  <a:lnTo>
                    <a:pt x="271939" y="168116"/>
                  </a:lnTo>
                  <a:lnTo>
                    <a:pt x="270034" y="168116"/>
                  </a:lnTo>
                  <a:lnTo>
                    <a:pt x="257651" y="189071"/>
                  </a:lnTo>
                  <a:lnTo>
                    <a:pt x="201454" y="189071"/>
                  </a:lnTo>
                  <a:lnTo>
                    <a:pt x="201454" y="147161"/>
                  </a:lnTo>
                  <a:close/>
                  <a:moveTo>
                    <a:pt x="202406" y="202406"/>
                  </a:moveTo>
                  <a:lnTo>
                    <a:pt x="250031" y="202406"/>
                  </a:lnTo>
                  <a:lnTo>
                    <a:pt x="226219" y="244316"/>
                  </a:lnTo>
                  <a:lnTo>
                    <a:pt x="202406" y="244316"/>
                  </a:lnTo>
                  <a:lnTo>
                    <a:pt x="202406" y="202406"/>
                  </a:lnTo>
                  <a:close/>
                  <a:moveTo>
                    <a:pt x="218599" y="257651"/>
                  </a:moveTo>
                  <a:lnTo>
                    <a:pt x="202406" y="285274"/>
                  </a:lnTo>
                  <a:lnTo>
                    <a:pt x="202406" y="257651"/>
                  </a:lnTo>
                  <a:lnTo>
                    <a:pt x="218599" y="257651"/>
                  </a:lnTo>
                  <a:close/>
                  <a:moveTo>
                    <a:pt x="105251" y="299561"/>
                  </a:moveTo>
                  <a:lnTo>
                    <a:pt x="35719" y="299561"/>
                  </a:lnTo>
                  <a:lnTo>
                    <a:pt x="35719" y="257651"/>
                  </a:lnTo>
                  <a:lnTo>
                    <a:pt x="105251" y="257651"/>
                  </a:lnTo>
                  <a:lnTo>
                    <a:pt x="105251" y="299561"/>
                  </a:lnTo>
                  <a:close/>
                  <a:moveTo>
                    <a:pt x="105251" y="244316"/>
                  </a:moveTo>
                  <a:lnTo>
                    <a:pt x="35719" y="244316"/>
                  </a:lnTo>
                  <a:lnTo>
                    <a:pt x="35719" y="202406"/>
                  </a:lnTo>
                  <a:lnTo>
                    <a:pt x="105251" y="202406"/>
                  </a:lnTo>
                  <a:lnTo>
                    <a:pt x="105251" y="244316"/>
                  </a:lnTo>
                  <a:close/>
                  <a:moveTo>
                    <a:pt x="105251" y="188119"/>
                  </a:moveTo>
                  <a:lnTo>
                    <a:pt x="35719" y="188119"/>
                  </a:lnTo>
                  <a:lnTo>
                    <a:pt x="35719" y="146209"/>
                  </a:lnTo>
                  <a:lnTo>
                    <a:pt x="105251" y="146209"/>
                  </a:lnTo>
                  <a:lnTo>
                    <a:pt x="105251" y="188119"/>
                  </a:lnTo>
                  <a:close/>
                  <a:moveTo>
                    <a:pt x="105251" y="132874"/>
                  </a:moveTo>
                  <a:lnTo>
                    <a:pt x="35719" y="132874"/>
                  </a:lnTo>
                  <a:lnTo>
                    <a:pt x="35719" y="90964"/>
                  </a:lnTo>
                  <a:lnTo>
                    <a:pt x="105251" y="90964"/>
                  </a:lnTo>
                  <a:lnTo>
                    <a:pt x="105251" y="132874"/>
                  </a:lnTo>
                  <a:close/>
                  <a:moveTo>
                    <a:pt x="189071" y="299561"/>
                  </a:moveTo>
                  <a:lnTo>
                    <a:pt x="119539" y="299561"/>
                  </a:lnTo>
                  <a:lnTo>
                    <a:pt x="119539" y="257651"/>
                  </a:lnTo>
                  <a:lnTo>
                    <a:pt x="189071" y="257651"/>
                  </a:lnTo>
                  <a:lnTo>
                    <a:pt x="189071" y="299561"/>
                  </a:lnTo>
                  <a:close/>
                  <a:moveTo>
                    <a:pt x="189071" y="244316"/>
                  </a:moveTo>
                  <a:lnTo>
                    <a:pt x="119539" y="244316"/>
                  </a:lnTo>
                  <a:lnTo>
                    <a:pt x="119539" y="202406"/>
                  </a:lnTo>
                  <a:lnTo>
                    <a:pt x="189071" y="202406"/>
                  </a:lnTo>
                  <a:lnTo>
                    <a:pt x="189071" y="244316"/>
                  </a:lnTo>
                  <a:close/>
                  <a:moveTo>
                    <a:pt x="189071" y="188119"/>
                  </a:moveTo>
                  <a:lnTo>
                    <a:pt x="119539" y="188119"/>
                  </a:lnTo>
                  <a:lnTo>
                    <a:pt x="119539" y="146209"/>
                  </a:lnTo>
                  <a:lnTo>
                    <a:pt x="189071" y="146209"/>
                  </a:lnTo>
                  <a:lnTo>
                    <a:pt x="189071" y="188119"/>
                  </a:lnTo>
                  <a:close/>
                  <a:moveTo>
                    <a:pt x="189071" y="132874"/>
                  </a:moveTo>
                  <a:lnTo>
                    <a:pt x="119539" y="132874"/>
                  </a:lnTo>
                  <a:lnTo>
                    <a:pt x="119539" y="90964"/>
                  </a:lnTo>
                  <a:lnTo>
                    <a:pt x="189071" y="90964"/>
                  </a:lnTo>
                  <a:lnTo>
                    <a:pt x="189071" y="132874"/>
                  </a:lnTo>
                  <a:close/>
                  <a:moveTo>
                    <a:pt x="202406" y="299561"/>
                  </a:moveTo>
                  <a:lnTo>
                    <a:pt x="202406" y="298609"/>
                  </a:lnTo>
                  <a:lnTo>
                    <a:pt x="202406" y="299561"/>
                  </a:lnTo>
                  <a:lnTo>
                    <a:pt x="202406" y="299561"/>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11" name="Group 210">
            <a:extLst>
              <a:ext uri="{FF2B5EF4-FFF2-40B4-BE49-F238E27FC236}">
                <a16:creationId xmlns:a16="http://schemas.microsoft.com/office/drawing/2014/main" id="{96376915-670D-4FE5-95DE-D56ECBB8680F}"/>
              </a:ext>
            </a:extLst>
          </p:cNvPr>
          <p:cNvGrpSpPr/>
          <p:nvPr/>
        </p:nvGrpSpPr>
        <p:grpSpPr>
          <a:xfrm>
            <a:off x="3945928" y="2755682"/>
            <a:ext cx="1618248" cy="1552221"/>
            <a:chOff x="5738130" y="2564850"/>
            <a:chExt cx="1650697" cy="1583346"/>
          </a:xfrm>
        </p:grpSpPr>
        <p:sp>
          <p:nvSpPr>
            <p:cNvPr id="212" name="Rectangle: Rounded Corners 211">
              <a:extLst>
                <a:ext uri="{FF2B5EF4-FFF2-40B4-BE49-F238E27FC236}">
                  <a16:creationId xmlns:a16="http://schemas.microsoft.com/office/drawing/2014/main" id="{383CA0AE-5011-43C8-BF01-DFE5B195749C}"/>
                </a:ext>
              </a:extLst>
            </p:cNvPr>
            <p:cNvSpPr/>
            <p:nvPr/>
          </p:nvSpPr>
          <p:spPr bwMode="auto">
            <a:xfrm>
              <a:off x="5738130" y="2764880"/>
              <a:ext cx="1650697" cy="1383316"/>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13" name="Title 1">
              <a:extLst>
                <a:ext uri="{FF2B5EF4-FFF2-40B4-BE49-F238E27FC236}">
                  <a16:creationId xmlns:a16="http://schemas.microsoft.com/office/drawing/2014/main" id="{A9B9B985-F88C-418E-B06C-9605A650E1F6}"/>
                </a:ext>
              </a:extLst>
            </p:cNvPr>
            <p:cNvSpPr txBox="1">
              <a:spLocks/>
            </p:cNvSpPr>
            <p:nvPr/>
          </p:nvSpPr>
          <p:spPr>
            <a:xfrm>
              <a:off x="5738130" y="2564850"/>
              <a:ext cx="1650697" cy="15383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Gateway Subnet</a:t>
              </a:r>
            </a:p>
          </p:txBody>
        </p:sp>
      </p:grpSp>
      <p:grpSp>
        <p:nvGrpSpPr>
          <p:cNvPr id="230" name="Group 229">
            <a:extLst>
              <a:ext uri="{FF2B5EF4-FFF2-40B4-BE49-F238E27FC236}">
                <a16:creationId xmlns:a16="http://schemas.microsoft.com/office/drawing/2014/main" id="{3D7AEC25-2AEA-43B5-8909-8B2C36ED0623}"/>
              </a:ext>
            </a:extLst>
          </p:cNvPr>
          <p:cNvGrpSpPr/>
          <p:nvPr/>
        </p:nvGrpSpPr>
        <p:grpSpPr>
          <a:xfrm>
            <a:off x="8006619" y="3560512"/>
            <a:ext cx="459418" cy="171815"/>
            <a:chOff x="9214844" y="4300461"/>
            <a:chExt cx="468630" cy="175260"/>
          </a:xfrm>
        </p:grpSpPr>
        <p:sp>
          <p:nvSpPr>
            <p:cNvPr id="231" name="Rectangle 230">
              <a:extLst>
                <a:ext uri="{FF2B5EF4-FFF2-40B4-BE49-F238E27FC236}">
                  <a16:creationId xmlns:a16="http://schemas.microsoft.com/office/drawing/2014/main" id="{F1125B3C-BA30-4539-887D-9B6CC030E84B}"/>
                </a:ext>
              </a:extLst>
            </p:cNvPr>
            <p:cNvSpPr/>
            <p:nvPr/>
          </p:nvSpPr>
          <p:spPr bwMode="auto">
            <a:xfrm>
              <a:off x="9214844" y="4300461"/>
              <a:ext cx="468630" cy="17526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2" name="Freeform: Shape 231">
              <a:extLst>
                <a:ext uri="{FF2B5EF4-FFF2-40B4-BE49-F238E27FC236}">
                  <a16:creationId xmlns:a16="http://schemas.microsoft.com/office/drawing/2014/main" id="{37BB6D28-2136-441B-ACC8-F167CCF4ACA0}"/>
                </a:ext>
              </a:extLst>
            </p:cNvPr>
            <p:cNvSpPr/>
            <p:nvPr/>
          </p:nvSpPr>
          <p:spPr>
            <a:xfrm>
              <a:off x="9279097" y="4322015"/>
              <a:ext cx="314325" cy="123825"/>
            </a:xfrm>
            <a:custGeom>
              <a:avLst/>
              <a:gdLst>
                <a:gd name="connsiteX0" fmla="*/ 114777 w 314325"/>
                <a:gd name="connsiteY0" fmla="*/ 45244 h 123825"/>
                <a:gd name="connsiteX1" fmla="*/ 62389 w 314325"/>
                <a:gd name="connsiteY1" fmla="*/ 7144 h 123825"/>
                <a:gd name="connsiteX2" fmla="*/ 7144 w 314325"/>
                <a:gd name="connsiteY2" fmla="*/ 62387 h 123825"/>
                <a:gd name="connsiteX3" fmla="*/ 62389 w 314325"/>
                <a:gd name="connsiteY3" fmla="*/ 117632 h 123825"/>
                <a:gd name="connsiteX4" fmla="*/ 114777 w 314325"/>
                <a:gd name="connsiteY4" fmla="*/ 79532 h 123825"/>
                <a:gd name="connsiteX5" fmla="*/ 311944 w 314325"/>
                <a:gd name="connsiteY5" fmla="*/ 79532 h 123825"/>
                <a:gd name="connsiteX6" fmla="*/ 311944 w 314325"/>
                <a:gd name="connsiteY6" fmla="*/ 44290 h 123825"/>
                <a:gd name="connsiteX7" fmla="*/ 114777 w 314325"/>
                <a:gd name="connsiteY7" fmla="*/ 44290 h 123825"/>
                <a:gd name="connsiteX8" fmla="*/ 114777 w 314325"/>
                <a:gd name="connsiteY8" fmla="*/ 4524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325" h="123825">
                  <a:moveTo>
                    <a:pt x="114777" y="45244"/>
                  </a:moveTo>
                  <a:cubicBezTo>
                    <a:pt x="107156" y="23336"/>
                    <a:pt x="87154" y="7144"/>
                    <a:pt x="62389" y="7144"/>
                  </a:cubicBezTo>
                  <a:cubicBezTo>
                    <a:pt x="31909" y="7144"/>
                    <a:pt x="7144" y="31907"/>
                    <a:pt x="7144" y="62387"/>
                  </a:cubicBezTo>
                  <a:cubicBezTo>
                    <a:pt x="7144" y="92869"/>
                    <a:pt x="31909" y="117632"/>
                    <a:pt x="62389" y="117632"/>
                  </a:cubicBezTo>
                  <a:cubicBezTo>
                    <a:pt x="87154" y="117632"/>
                    <a:pt x="107156" y="101440"/>
                    <a:pt x="114777" y="79532"/>
                  </a:cubicBezTo>
                  <a:lnTo>
                    <a:pt x="311944" y="79532"/>
                  </a:lnTo>
                  <a:lnTo>
                    <a:pt x="311944" y="44290"/>
                  </a:lnTo>
                  <a:lnTo>
                    <a:pt x="114777" y="44290"/>
                  </a:lnTo>
                  <a:lnTo>
                    <a:pt x="114777" y="45244"/>
                  </a:lnTo>
                  <a:close/>
                </a:path>
              </a:pathLst>
            </a:custGeom>
            <a:solidFill>
              <a:srgbClr val="0078D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pic>
        <p:nvPicPr>
          <p:cNvPr id="233" name="Graphic 232">
            <a:extLst>
              <a:ext uri="{FF2B5EF4-FFF2-40B4-BE49-F238E27FC236}">
                <a16:creationId xmlns:a16="http://schemas.microsoft.com/office/drawing/2014/main" id="{2009A562-A5CD-42E6-98EC-558097923ED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02261" y="3328963"/>
            <a:ext cx="487914" cy="487914"/>
          </a:xfrm>
          <a:prstGeom prst="rect">
            <a:avLst/>
          </a:prstGeom>
        </p:spPr>
      </p:pic>
      <p:sp>
        <p:nvSpPr>
          <p:cNvPr id="237" name="Oval 236">
            <a:extLst>
              <a:ext uri="{FF2B5EF4-FFF2-40B4-BE49-F238E27FC236}">
                <a16:creationId xmlns:a16="http://schemas.microsoft.com/office/drawing/2014/main" id="{9CF01E32-E48F-4A4F-8337-D32E98E88A42}"/>
              </a:ext>
            </a:extLst>
          </p:cNvPr>
          <p:cNvSpPr/>
          <p:nvPr/>
        </p:nvSpPr>
        <p:spPr bwMode="auto">
          <a:xfrm>
            <a:off x="733064" y="3117283"/>
            <a:ext cx="609600" cy="666272"/>
          </a:xfrm>
          <a:prstGeom prst="ellips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238" name="Group 237">
            <a:extLst>
              <a:ext uri="{FF2B5EF4-FFF2-40B4-BE49-F238E27FC236}">
                <a16:creationId xmlns:a16="http://schemas.microsoft.com/office/drawing/2014/main" id="{2757AFD2-E283-4EBB-8AAE-DA5C81FD50F8}"/>
              </a:ext>
            </a:extLst>
          </p:cNvPr>
          <p:cNvGrpSpPr/>
          <p:nvPr/>
        </p:nvGrpSpPr>
        <p:grpSpPr>
          <a:xfrm>
            <a:off x="863758" y="3264125"/>
            <a:ext cx="348212" cy="369308"/>
            <a:chOff x="11105601" y="3231122"/>
            <a:chExt cx="348212" cy="337894"/>
          </a:xfrm>
        </p:grpSpPr>
        <p:sp>
          <p:nvSpPr>
            <p:cNvPr id="239" name="globe_2">
              <a:extLst>
                <a:ext uri="{FF2B5EF4-FFF2-40B4-BE49-F238E27FC236}">
                  <a16:creationId xmlns:a16="http://schemas.microsoft.com/office/drawing/2014/main" id="{84D73B0B-F57B-46B1-95C3-72170BD28ABE}"/>
                </a:ext>
              </a:extLst>
            </p:cNvPr>
            <p:cNvSpPr>
              <a:spLocks noChangeAspect="1" noEditPoints="1"/>
            </p:cNvSpPr>
            <p:nvPr/>
          </p:nvSpPr>
          <p:spPr bwMode="auto">
            <a:xfrm>
              <a:off x="11105601" y="3231122"/>
              <a:ext cx="348212" cy="33789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240" name="Straight Connector 239">
              <a:extLst>
                <a:ext uri="{FF2B5EF4-FFF2-40B4-BE49-F238E27FC236}">
                  <a16:creationId xmlns:a16="http://schemas.microsoft.com/office/drawing/2014/main" id="{0CD2566B-CE9A-421D-9927-782C34746858}"/>
                </a:ext>
              </a:extLst>
            </p:cNvPr>
            <p:cNvCxnSpPr>
              <a:stCxn id="239" idx="1"/>
              <a:endCxn id="239" idx="3"/>
            </p:cNvCxnSpPr>
            <p:nvPr/>
          </p:nvCxnSpPr>
          <p:spPr>
            <a:xfrm>
              <a:off x="11280227" y="3231122"/>
              <a:ext cx="0" cy="337894"/>
            </a:xfrm>
            <a:prstGeom prst="line">
              <a:avLst/>
            </a:prstGeom>
            <a:noFill/>
            <a:ln w="1905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grpSp>
      <p:cxnSp>
        <p:nvCxnSpPr>
          <p:cNvPr id="242" name="Straight Arrow Connector 241">
            <a:extLst>
              <a:ext uri="{FF2B5EF4-FFF2-40B4-BE49-F238E27FC236}">
                <a16:creationId xmlns:a16="http://schemas.microsoft.com/office/drawing/2014/main" id="{8E5170BA-094F-4131-B52D-C50B21223BF3}"/>
              </a:ext>
            </a:extLst>
          </p:cNvPr>
          <p:cNvCxnSpPr>
            <a:cxnSpLocks/>
          </p:cNvCxnSpPr>
          <p:nvPr/>
        </p:nvCxnSpPr>
        <p:spPr>
          <a:xfrm flipV="1">
            <a:off x="1396505" y="3450419"/>
            <a:ext cx="863882" cy="8440"/>
          </a:xfrm>
          <a:prstGeom prst="straightConnector1">
            <a:avLst/>
          </a:prstGeom>
          <a:noFill/>
          <a:ln w="50800" cap="flat" cmpd="sng" algn="ctr">
            <a:solidFill>
              <a:srgbClr val="00B050"/>
            </a:solidFill>
            <a:prstDash val="solid"/>
            <a:headEnd type="triangle" w="med" len="sm"/>
            <a:tailEnd type="triangle" w="med" len="sm"/>
          </a:ln>
          <a:effectLst/>
        </p:spPr>
      </p:cxnSp>
      <p:grpSp>
        <p:nvGrpSpPr>
          <p:cNvPr id="37" name="Group 36">
            <a:extLst>
              <a:ext uri="{FF2B5EF4-FFF2-40B4-BE49-F238E27FC236}">
                <a16:creationId xmlns:a16="http://schemas.microsoft.com/office/drawing/2014/main" id="{07C4C9D9-1A2A-4725-8FA6-90C3CFB1C280}"/>
              </a:ext>
            </a:extLst>
          </p:cNvPr>
          <p:cNvGrpSpPr/>
          <p:nvPr/>
        </p:nvGrpSpPr>
        <p:grpSpPr>
          <a:xfrm>
            <a:off x="1996626" y="2755682"/>
            <a:ext cx="1618248" cy="1552221"/>
            <a:chOff x="5738130" y="2564850"/>
            <a:chExt cx="1650697" cy="1583346"/>
          </a:xfrm>
        </p:grpSpPr>
        <p:sp>
          <p:nvSpPr>
            <p:cNvPr id="38" name="Rectangle: Rounded Corners 37">
              <a:extLst>
                <a:ext uri="{FF2B5EF4-FFF2-40B4-BE49-F238E27FC236}">
                  <a16:creationId xmlns:a16="http://schemas.microsoft.com/office/drawing/2014/main" id="{B17F3946-19C2-4FE4-A81F-1CDBCD182F1D}"/>
                </a:ext>
              </a:extLst>
            </p:cNvPr>
            <p:cNvSpPr/>
            <p:nvPr/>
          </p:nvSpPr>
          <p:spPr bwMode="auto">
            <a:xfrm>
              <a:off x="5738130" y="2764880"/>
              <a:ext cx="1650697" cy="1383316"/>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9" name="Title 1">
              <a:extLst>
                <a:ext uri="{FF2B5EF4-FFF2-40B4-BE49-F238E27FC236}">
                  <a16:creationId xmlns:a16="http://schemas.microsoft.com/office/drawing/2014/main" id="{398471ED-5173-4FB9-AFD6-CEC346B588A1}"/>
                </a:ext>
              </a:extLst>
            </p:cNvPr>
            <p:cNvSpPr txBox="1">
              <a:spLocks/>
            </p:cNvSpPr>
            <p:nvPr/>
          </p:nvSpPr>
          <p:spPr>
            <a:xfrm>
              <a:off x="5738130" y="2564850"/>
              <a:ext cx="1603650" cy="15383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Firewall Subnet</a:t>
              </a:r>
            </a:p>
          </p:txBody>
        </p:sp>
      </p:grpSp>
      <p:grpSp>
        <p:nvGrpSpPr>
          <p:cNvPr id="55" name="Group 54">
            <a:extLst>
              <a:ext uri="{FF2B5EF4-FFF2-40B4-BE49-F238E27FC236}">
                <a16:creationId xmlns:a16="http://schemas.microsoft.com/office/drawing/2014/main" id="{F49C323B-E65D-4EC2-8C93-C022E6AF97E0}"/>
              </a:ext>
            </a:extLst>
          </p:cNvPr>
          <p:cNvGrpSpPr/>
          <p:nvPr/>
        </p:nvGrpSpPr>
        <p:grpSpPr>
          <a:xfrm>
            <a:off x="5941352" y="2771904"/>
            <a:ext cx="1892212" cy="1552273"/>
            <a:chOff x="5738130" y="2564797"/>
            <a:chExt cx="1650697" cy="1583399"/>
          </a:xfrm>
        </p:grpSpPr>
        <p:sp>
          <p:nvSpPr>
            <p:cNvPr id="56" name="Rectangle: Rounded Corners 55">
              <a:extLst>
                <a:ext uri="{FF2B5EF4-FFF2-40B4-BE49-F238E27FC236}">
                  <a16:creationId xmlns:a16="http://schemas.microsoft.com/office/drawing/2014/main" id="{8FEBEF34-E89C-4B5D-ADB7-4815F399403A}"/>
                </a:ext>
              </a:extLst>
            </p:cNvPr>
            <p:cNvSpPr/>
            <p:nvPr/>
          </p:nvSpPr>
          <p:spPr bwMode="auto">
            <a:xfrm>
              <a:off x="5738130" y="2764880"/>
              <a:ext cx="1650697" cy="1383316"/>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57" name="Title 1">
              <a:extLst>
                <a:ext uri="{FF2B5EF4-FFF2-40B4-BE49-F238E27FC236}">
                  <a16:creationId xmlns:a16="http://schemas.microsoft.com/office/drawing/2014/main" id="{7EFD2F04-A49B-4640-A635-EEA9ABBA162D}"/>
                </a:ext>
              </a:extLst>
            </p:cNvPr>
            <p:cNvSpPr txBox="1">
              <a:spLocks/>
            </p:cNvSpPr>
            <p:nvPr/>
          </p:nvSpPr>
          <p:spPr>
            <a:xfrm>
              <a:off x="5738130" y="2564797"/>
              <a:ext cx="74596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subnet</a:t>
              </a:r>
            </a:p>
          </p:txBody>
        </p:sp>
      </p:grpSp>
      <p:sp>
        <p:nvSpPr>
          <p:cNvPr id="58" name="Title 1">
            <a:extLst>
              <a:ext uri="{FF2B5EF4-FFF2-40B4-BE49-F238E27FC236}">
                <a16:creationId xmlns:a16="http://schemas.microsoft.com/office/drawing/2014/main" id="{3207CA9E-D805-4E2D-B43B-057FA2AC20D4}"/>
              </a:ext>
            </a:extLst>
          </p:cNvPr>
          <p:cNvSpPr txBox="1">
            <a:spLocks/>
          </p:cNvSpPr>
          <p:nvPr/>
        </p:nvSpPr>
        <p:spPr>
          <a:xfrm>
            <a:off x="6517069" y="3110586"/>
            <a:ext cx="589663" cy="12069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Web Pod(s)</a:t>
            </a:r>
          </a:p>
        </p:txBody>
      </p:sp>
      <p:grpSp>
        <p:nvGrpSpPr>
          <p:cNvPr id="59" name="Group 58">
            <a:extLst>
              <a:ext uri="{FF2B5EF4-FFF2-40B4-BE49-F238E27FC236}">
                <a16:creationId xmlns:a16="http://schemas.microsoft.com/office/drawing/2014/main" id="{C54E4D5E-224D-4D2E-8B2E-3995B963A49D}"/>
              </a:ext>
            </a:extLst>
          </p:cNvPr>
          <p:cNvGrpSpPr/>
          <p:nvPr/>
        </p:nvGrpSpPr>
        <p:grpSpPr>
          <a:xfrm>
            <a:off x="6614688" y="3281725"/>
            <a:ext cx="394427" cy="394427"/>
            <a:chOff x="6102730" y="3087224"/>
            <a:chExt cx="402336" cy="402336"/>
          </a:xfrm>
        </p:grpSpPr>
        <p:sp>
          <p:nvSpPr>
            <p:cNvPr id="60" name="Rectangle: Rounded Corners 59">
              <a:extLst>
                <a:ext uri="{FF2B5EF4-FFF2-40B4-BE49-F238E27FC236}">
                  <a16:creationId xmlns:a16="http://schemas.microsoft.com/office/drawing/2014/main" id="{B166BE88-0886-491E-8EF1-180984F44302}"/>
                </a:ext>
              </a:extLst>
            </p:cNvPr>
            <p:cNvSpPr/>
            <p:nvPr/>
          </p:nvSpPr>
          <p:spPr bwMode="auto">
            <a:xfrm>
              <a:off x="6102730" y="3087224"/>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1" name="Freeform: Shape 60">
              <a:extLst>
                <a:ext uri="{FF2B5EF4-FFF2-40B4-BE49-F238E27FC236}">
                  <a16:creationId xmlns:a16="http://schemas.microsoft.com/office/drawing/2014/main" id="{8480D23F-BFF2-425B-92C8-214B486D0402}"/>
                </a:ext>
              </a:extLst>
            </p:cNvPr>
            <p:cNvSpPr/>
            <p:nvPr/>
          </p:nvSpPr>
          <p:spPr>
            <a:xfrm>
              <a:off x="6194815" y="3168847"/>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2" name="Group 61">
            <a:extLst>
              <a:ext uri="{FF2B5EF4-FFF2-40B4-BE49-F238E27FC236}">
                <a16:creationId xmlns:a16="http://schemas.microsoft.com/office/drawing/2014/main" id="{CEA9D0B3-CD9A-4FE5-9765-D76A39F62F00}"/>
              </a:ext>
            </a:extLst>
          </p:cNvPr>
          <p:cNvGrpSpPr/>
          <p:nvPr/>
        </p:nvGrpSpPr>
        <p:grpSpPr>
          <a:xfrm>
            <a:off x="7249276" y="3282315"/>
            <a:ext cx="394427" cy="394427"/>
            <a:chOff x="6557019" y="3087224"/>
            <a:chExt cx="402336" cy="402336"/>
          </a:xfrm>
        </p:grpSpPr>
        <p:sp>
          <p:nvSpPr>
            <p:cNvPr id="63" name="Rectangle: Rounded Corners 62">
              <a:extLst>
                <a:ext uri="{FF2B5EF4-FFF2-40B4-BE49-F238E27FC236}">
                  <a16:creationId xmlns:a16="http://schemas.microsoft.com/office/drawing/2014/main" id="{83436EC3-AE2D-4199-B705-5258486395A5}"/>
                </a:ext>
              </a:extLst>
            </p:cNvPr>
            <p:cNvSpPr/>
            <p:nvPr/>
          </p:nvSpPr>
          <p:spPr bwMode="auto">
            <a:xfrm>
              <a:off x="6557019" y="3087224"/>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4" name="Freeform: Shape 63">
              <a:extLst>
                <a:ext uri="{FF2B5EF4-FFF2-40B4-BE49-F238E27FC236}">
                  <a16:creationId xmlns:a16="http://schemas.microsoft.com/office/drawing/2014/main" id="{A8ADF5FA-DA9A-4B63-A588-4D6CDC0F7B2F}"/>
                </a:ext>
              </a:extLst>
            </p:cNvPr>
            <p:cNvSpPr/>
            <p:nvPr/>
          </p:nvSpPr>
          <p:spPr>
            <a:xfrm>
              <a:off x="6649104" y="3168847"/>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5" name="Group 64">
            <a:extLst>
              <a:ext uri="{FF2B5EF4-FFF2-40B4-BE49-F238E27FC236}">
                <a16:creationId xmlns:a16="http://schemas.microsoft.com/office/drawing/2014/main" id="{BE2EEE59-200D-441E-8DCF-1765FDA977A9}"/>
              </a:ext>
            </a:extLst>
          </p:cNvPr>
          <p:cNvGrpSpPr/>
          <p:nvPr/>
        </p:nvGrpSpPr>
        <p:grpSpPr>
          <a:xfrm>
            <a:off x="6614688" y="3726600"/>
            <a:ext cx="394427" cy="394427"/>
            <a:chOff x="6102730" y="3541019"/>
            <a:chExt cx="402336" cy="402336"/>
          </a:xfrm>
        </p:grpSpPr>
        <p:sp>
          <p:nvSpPr>
            <p:cNvPr id="66" name="Rectangle: Rounded Corners 65">
              <a:extLst>
                <a:ext uri="{FF2B5EF4-FFF2-40B4-BE49-F238E27FC236}">
                  <a16:creationId xmlns:a16="http://schemas.microsoft.com/office/drawing/2014/main" id="{71C88CB0-8D1A-4773-A8C7-1F22779E5CAE}"/>
                </a:ext>
              </a:extLst>
            </p:cNvPr>
            <p:cNvSpPr/>
            <p:nvPr/>
          </p:nvSpPr>
          <p:spPr bwMode="auto">
            <a:xfrm>
              <a:off x="6102730" y="3541019"/>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7" name="Freeform: Shape 66">
              <a:extLst>
                <a:ext uri="{FF2B5EF4-FFF2-40B4-BE49-F238E27FC236}">
                  <a16:creationId xmlns:a16="http://schemas.microsoft.com/office/drawing/2014/main" id="{4EF3ECB6-A3C9-40EC-91C1-A5D10486B66E}"/>
                </a:ext>
              </a:extLst>
            </p:cNvPr>
            <p:cNvSpPr/>
            <p:nvPr/>
          </p:nvSpPr>
          <p:spPr>
            <a:xfrm>
              <a:off x="6194815" y="3622642"/>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8" name="Group 67">
            <a:extLst>
              <a:ext uri="{FF2B5EF4-FFF2-40B4-BE49-F238E27FC236}">
                <a16:creationId xmlns:a16="http://schemas.microsoft.com/office/drawing/2014/main" id="{FA138D9B-F402-4BE2-B80B-03E386D7531B}"/>
              </a:ext>
            </a:extLst>
          </p:cNvPr>
          <p:cNvGrpSpPr/>
          <p:nvPr/>
        </p:nvGrpSpPr>
        <p:grpSpPr>
          <a:xfrm>
            <a:off x="7249276" y="3727190"/>
            <a:ext cx="394427" cy="394427"/>
            <a:chOff x="6557019" y="3541019"/>
            <a:chExt cx="402336" cy="402336"/>
          </a:xfrm>
        </p:grpSpPr>
        <p:sp>
          <p:nvSpPr>
            <p:cNvPr id="69" name="Rectangle: Rounded Corners 68">
              <a:extLst>
                <a:ext uri="{FF2B5EF4-FFF2-40B4-BE49-F238E27FC236}">
                  <a16:creationId xmlns:a16="http://schemas.microsoft.com/office/drawing/2014/main" id="{895E895D-BFBA-48B7-83B0-50A7179936B2}"/>
                </a:ext>
              </a:extLst>
            </p:cNvPr>
            <p:cNvSpPr/>
            <p:nvPr/>
          </p:nvSpPr>
          <p:spPr bwMode="auto">
            <a:xfrm>
              <a:off x="6557019" y="3541019"/>
              <a:ext cx="402336" cy="402336"/>
            </a:xfrm>
            <a:prstGeom prst="roundRect">
              <a:avLst>
                <a:gd name="adj" fmla="val 3125"/>
              </a:avLst>
            </a:prstGeom>
            <a:solidFill>
              <a:srgbClr val="0078D4">
                <a:alpha val="5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0" name="Freeform: Shape 69">
              <a:extLst>
                <a:ext uri="{FF2B5EF4-FFF2-40B4-BE49-F238E27FC236}">
                  <a16:creationId xmlns:a16="http://schemas.microsoft.com/office/drawing/2014/main" id="{765AF509-C179-4BBD-A389-C69A91626DC0}"/>
                </a:ext>
              </a:extLst>
            </p:cNvPr>
            <p:cNvSpPr/>
            <p:nvPr/>
          </p:nvSpPr>
          <p:spPr>
            <a:xfrm>
              <a:off x="6649104" y="3622642"/>
              <a:ext cx="218166" cy="23909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1" name="Title 1">
            <a:extLst>
              <a:ext uri="{FF2B5EF4-FFF2-40B4-BE49-F238E27FC236}">
                <a16:creationId xmlns:a16="http://schemas.microsoft.com/office/drawing/2014/main" id="{0AF3EC80-E6DE-4C9A-8367-ECCF24B93080}"/>
              </a:ext>
            </a:extLst>
          </p:cNvPr>
          <p:cNvSpPr txBox="1">
            <a:spLocks/>
          </p:cNvSpPr>
          <p:nvPr/>
        </p:nvSpPr>
        <p:spPr>
          <a:xfrm>
            <a:off x="7105535" y="3099436"/>
            <a:ext cx="681907" cy="12067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Worker Pod(s)</a:t>
            </a:r>
          </a:p>
        </p:txBody>
      </p:sp>
      <p:cxnSp>
        <p:nvCxnSpPr>
          <p:cNvPr id="72" name="Straight Arrow Connector 71">
            <a:extLst>
              <a:ext uri="{FF2B5EF4-FFF2-40B4-BE49-F238E27FC236}">
                <a16:creationId xmlns:a16="http://schemas.microsoft.com/office/drawing/2014/main" id="{3E8ED272-CBEB-45C2-A122-32F095224A8E}"/>
              </a:ext>
            </a:extLst>
          </p:cNvPr>
          <p:cNvCxnSpPr>
            <a:cxnSpLocks/>
            <a:endCxn id="60" idx="3"/>
          </p:cNvCxnSpPr>
          <p:nvPr/>
        </p:nvCxnSpPr>
        <p:spPr>
          <a:xfrm flipH="1" flipV="1">
            <a:off x="7009115" y="3478939"/>
            <a:ext cx="240162" cy="590"/>
          </a:xfrm>
          <a:prstGeom prst="straightConnector1">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2B732E2-AE04-42FB-9DF0-5327A9694E70}"/>
              </a:ext>
            </a:extLst>
          </p:cNvPr>
          <p:cNvCxnSpPr>
            <a:cxnSpLocks/>
            <a:stCxn id="79" idx="3"/>
            <a:endCxn id="60" idx="1"/>
          </p:cNvCxnSpPr>
          <p:nvPr/>
        </p:nvCxnSpPr>
        <p:spPr>
          <a:xfrm>
            <a:off x="6340708" y="3471778"/>
            <a:ext cx="273980" cy="7161"/>
          </a:xfrm>
          <a:prstGeom prst="straightConnector1">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AAD0ABE-5008-4749-A39A-0F8831C1272B}"/>
              </a:ext>
            </a:extLst>
          </p:cNvPr>
          <p:cNvSpPr txBox="1"/>
          <p:nvPr/>
        </p:nvSpPr>
        <p:spPr>
          <a:xfrm>
            <a:off x="7930485" y="3207317"/>
            <a:ext cx="744990" cy="3939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Service Endpoint</a:t>
            </a:r>
          </a:p>
        </p:txBody>
      </p:sp>
      <p:pic>
        <p:nvPicPr>
          <p:cNvPr id="79" name="Graphic 78">
            <a:extLst>
              <a:ext uri="{FF2B5EF4-FFF2-40B4-BE49-F238E27FC236}">
                <a16:creationId xmlns:a16="http://schemas.microsoft.com/office/drawing/2014/main" id="{1E931AEF-6675-4BFE-9197-7A4653A88A0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21095" y="3311971"/>
            <a:ext cx="319613" cy="319613"/>
          </a:xfrm>
          <a:prstGeom prst="rect">
            <a:avLst/>
          </a:prstGeom>
        </p:spPr>
      </p:pic>
      <p:sp>
        <p:nvSpPr>
          <p:cNvPr id="86" name="Title 1">
            <a:extLst>
              <a:ext uri="{FF2B5EF4-FFF2-40B4-BE49-F238E27FC236}">
                <a16:creationId xmlns:a16="http://schemas.microsoft.com/office/drawing/2014/main" id="{532A1308-7F33-42F0-867F-2DCEE4ABF117}"/>
              </a:ext>
            </a:extLst>
          </p:cNvPr>
          <p:cNvSpPr txBox="1">
            <a:spLocks/>
          </p:cNvSpPr>
          <p:nvPr/>
        </p:nvSpPr>
        <p:spPr>
          <a:xfrm>
            <a:off x="6047343" y="3631584"/>
            <a:ext cx="589663" cy="36202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Internal Load Balancer</a:t>
            </a:r>
          </a:p>
        </p:txBody>
      </p:sp>
      <p:cxnSp>
        <p:nvCxnSpPr>
          <p:cNvPr id="87" name="Straight Arrow Connector 86">
            <a:extLst>
              <a:ext uri="{FF2B5EF4-FFF2-40B4-BE49-F238E27FC236}">
                <a16:creationId xmlns:a16="http://schemas.microsoft.com/office/drawing/2014/main" id="{4897A0AC-F9ED-45AC-A827-70A9D74C4511}"/>
              </a:ext>
            </a:extLst>
          </p:cNvPr>
          <p:cNvCxnSpPr>
            <a:cxnSpLocks/>
          </p:cNvCxnSpPr>
          <p:nvPr/>
        </p:nvCxnSpPr>
        <p:spPr>
          <a:xfrm>
            <a:off x="3396903" y="3450419"/>
            <a:ext cx="949269" cy="0"/>
          </a:xfrm>
          <a:prstGeom prst="straightConnector1">
            <a:avLst/>
          </a:prstGeom>
          <a:noFill/>
          <a:ln w="50800" cap="flat" cmpd="sng" algn="ctr">
            <a:solidFill>
              <a:srgbClr val="00B050"/>
            </a:solidFill>
            <a:prstDash val="solid"/>
            <a:headEnd type="triangle" w="med" len="sm"/>
            <a:tailEnd type="triangle" w="med" len="sm"/>
          </a:ln>
          <a:effectLst/>
        </p:spPr>
      </p:cxnSp>
      <p:cxnSp>
        <p:nvCxnSpPr>
          <p:cNvPr id="89" name="Straight Arrow Connector 88">
            <a:extLst>
              <a:ext uri="{FF2B5EF4-FFF2-40B4-BE49-F238E27FC236}">
                <a16:creationId xmlns:a16="http://schemas.microsoft.com/office/drawing/2014/main" id="{CADC95E1-B587-458F-8714-04118C6CAC47}"/>
              </a:ext>
            </a:extLst>
          </p:cNvPr>
          <p:cNvCxnSpPr>
            <a:cxnSpLocks/>
          </p:cNvCxnSpPr>
          <p:nvPr/>
        </p:nvCxnSpPr>
        <p:spPr>
          <a:xfrm>
            <a:off x="5071826" y="3429000"/>
            <a:ext cx="949269" cy="0"/>
          </a:xfrm>
          <a:prstGeom prst="straightConnector1">
            <a:avLst/>
          </a:prstGeom>
          <a:noFill/>
          <a:ln w="50800" cap="flat" cmpd="sng" algn="ctr">
            <a:solidFill>
              <a:srgbClr val="00B050"/>
            </a:solidFill>
            <a:prstDash val="solid"/>
            <a:headEnd type="triangle" w="med" len="sm"/>
            <a:tailEnd type="triangle" w="med" len="sm"/>
          </a:ln>
          <a:effectLst/>
        </p:spPr>
      </p:cxnSp>
      <p:cxnSp>
        <p:nvCxnSpPr>
          <p:cNvPr id="90" name="Connector: Elbow 89">
            <a:extLst>
              <a:ext uri="{FF2B5EF4-FFF2-40B4-BE49-F238E27FC236}">
                <a16:creationId xmlns:a16="http://schemas.microsoft.com/office/drawing/2014/main" id="{21A89680-3966-4EC5-9B91-B53339D60FCA}"/>
              </a:ext>
            </a:extLst>
          </p:cNvPr>
          <p:cNvCxnSpPr>
            <a:cxnSpLocks/>
          </p:cNvCxnSpPr>
          <p:nvPr/>
        </p:nvCxnSpPr>
        <p:spPr>
          <a:xfrm rot="16200000" flipH="1">
            <a:off x="6614569" y="3781404"/>
            <a:ext cx="1052997" cy="1"/>
          </a:xfrm>
          <a:prstGeom prst="bentConnector3">
            <a:avLst>
              <a:gd name="adj1" fmla="val 50000"/>
            </a:avLst>
          </a:prstGeom>
          <a:ln w="25400">
            <a:solidFill>
              <a:srgbClr val="C0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Arrow: Right 16">
            <a:extLst>
              <a:ext uri="{FF2B5EF4-FFF2-40B4-BE49-F238E27FC236}">
                <a16:creationId xmlns:a16="http://schemas.microsoft.com/office/drawing/2014/main" id="{2CC171D7-1F4E-4500-A146-D52566140449}"/>
              </a:ext>
            </a:extLst>
          </p:cNvPr>
          <p:cNvSpPr/>
          <p:nvPr/>
        </p:nvSpPr>
        <p:spPr>
          <a:xfrm rot="18227509">
            <a:off x="1334638" y="4425901"/>
            <a:ext cx="1323976" cy="2344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E41BAD9A-A13B-47C1-A302-3D3EC4DE464D}"/>
              </a:ext>
            </a:extLst>
          </p:cNvPr>
          <p:cNvSpPr txBox="1"/>
          <p:nvPr/>
        </p:nvSpPr>
        <p:spPr>
          <a:xfrm>
            <a:off x="879184" y="5207214"/>
            <a:ext cx="173342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Control Outbound Traffic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via Azure Firewall</a:t>
            </a:r>
          </a:p>
        </p:txBody>
      </p:sp>
      <p:sp>
        <p:nvSpPr>
          <p:cNvPr id="96" name="Arrow: Right 95">
            <a:extLst>
              <a:ext uri="{FF2B5EF4-FFF2-40B4-BE49-F238E27FC236}">
                <a16:creationId xmlns:a16="http://schemas.microsoft.com/office/drawing/2014/main" id="{C263B37C-49E8-42D2-8F20-D10C971912FF}"/>
              </a:ext>
            </a:extLst>
          </p:cNvPr>
          <p:cNvSpPr/>
          <p:nvPr/>
        </p:nvSpPr>
        <p:spPr>
          <a:xfrm rot="18227509">
            <a:off x="3486659" y="4429317"/>
            <a:ext cx="1323976" cy="2344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TextBox 96">
            <a:extLst>
              <a:ext uri="{FF2B5EF4-FFF2-40B4-BE49-F238E27FC236}">
                <a16:creationId xmlns:a16="http://schemas.microsoft.com/office/drawing/2014/main" id="{2049A74F-EFF5-4882-9602-950B5F4DEFEC}"/>
              </a:ext>
            </a:extLst>
          </p:cNvPr>
          <p:cNvSpPr txBox="1"/>
          <p:nvPr/>
        </p:nvSpPr>
        <p:spPr>
          <a:xfrm>
            <a:off x="3031205" y="5210630"/>
            <a:ext cx="156222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Adding WAF &amp; Ingress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via App Gateway</a:t>
            </a:r>
          </a:p>
        </p:txBody>
      </p:sp>
      <p:sp>
        <p:nvSpPr>
          <p:cNvPr id="98" name="Arrow: Right 97">
            <a:extLst>
              <a:ext uri="{FF2B5EF4-FFF2-40B4-BE49-F238E27FC236}">
                <a16:creationId xmlns:a16="http://schemas.microsoft.com/office/drawing/2014/main" id="{697D5400-AF05-415A-9A5F-4156DF97B845}"/>
              </a:ext>
            </a:extLst>
          </p:cNvPr>
          <p:cNvSpPr/>
          <p:nvPr/>
        </p:nvSpPr>
        <p:spPr>
          <a:xfrm rot="18227509">
            <a:off x="5072864" y="4423226"/>
            <a:ext cx="1323976" cy="2344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TextBox 98">
            <a:extLst>
              <a:ext uri="{FF2B5EF4-FFF2-40B4-BE49-F238E27FC236}">
                <a16:creationId xmlns:a16="http://schemas.microsoft.com/office/drawing/2014/main" id="{D6CA6194-8A57-4EB8-8A18-883650C5BE1D}"/>
              </a:ext>
            </a:extLst>
          </p:cNvPr>
          <p:cNvSpPr txBox="1"/>
          <p:nvPr/>
        </p:nvSpPr>
        <p:spPr>
          <a:xfrm>
            <a:off x="4617410" y="5204539"/>
            <a:ext cx="114486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No Public IP via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Internal LB</a:t>
            </a:r>
          </a:p>
        </p:txBody>
      </p:sp>
      <p:sp>
        <p:nvSpPr>
          <p:cNvPr id="100" name="Arrow: Right 99">
            <a:extLst>
              <a:ext uri="{FF2B5EF4-FFF2-40B4-BE49-F238E27FC236}">
                <a16:creationId xmlns:a16="http://schemas.microsoft.com/office/drawing/2014/main" id="{92DACA80-3638-4E5C-AB2F-2D4D9D9D7217}"/>
              </a:ext>
            </a:extLst>
          </p:cNvPr>
          <p:cNvSpPr/>
          <p:nvPr/>
        </p:nvSpPr>
        <p:spPr>
          <a:xfrm rot="13509103">
            <a:off x="7047496" y="4582763"/>
            <a:ext cx="1323976" cy="2344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TextBox 100">
            <a:extLst>
              <a:ext uri="{FF2B5EF4-FFF2-40B4-BE49-F238E27FC236}">
                <a16:creationId xmlns:a16="http://schemas.microsoft.com/office/drawing/2014/main" id="{5B4EFD4F-EE1F-47B4-B16B-D2D61D63B084}"/>
              </a:ext>
            </a:extLst>
          </p:cNvPr>
          <p:cNvSpPr txBox="1"/>
          <p:nvPr/>
        </p:nvSpPr>
        <p:spPr>
          <a:xfrm>
            <a:off x="7159519" y="5355216"/>
            <a:ext cx="163006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Network Segmentation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via Network Policy</a:t>
            </a:r>
          </a:p>
        </p:txBody>
      </p:sp>
      <p:sp>
        <p:nvSpPr>
          <p:cNvPr id="102" name="Arrow: Right 101">
            <a:extLst>
              <a:ext uri="{FF2B5EF4-FFF2-40B4-BE49-F238E27FC236}">
                <a16:creationId xmlns:a16="http://schemas.microsoft.com/office/drawing/2014/main" id="{337B6E4E-103F-436F-BEC6-564BEB85A4AA}"/>
              </a:ext>
            </a:extLst>
          </p:cNvPr>
          <p:cNvSpPr/>
          <p:nvPr/>
        </p:nvSpPr>
        <p:spPr>
          <a:xfrm rot="13509103">
            <a:off x="8077140" y="4187586"/>
            <a:ext cx="1323976" cy="2344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TextBox 102">
            <a:extLst>
              <a:ext uri="{FF2B5EF4-FFF2-40B4-BE49-F238E27FC236}">
                <a16:creationId xmlns:a16="http://schemas.microsoft.com/office/drawing/2014/main" id="{CC426AB3-F1CF-4580-9470-CE8712CC1181}"/>
              </a:ext>
            </a:extLst>
          </p:cNvPr>
          <p:cNvSpPr txBox="1"/>
          <p:nvPr/>
        </p:nvSpPr>
        <p:spPr>
          <a:xfrm>
            <a:off x="8675475" y="4838254"/>
            <a:ext cx="170181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Secure File Share Access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via Service Endpoints</a:t>
            </a:r>
          </a:p>
        </p:txBody>
      </p:sp>
      <p:sp>
        <p:nvSpPr>
          <p:cNvPr id="104" name="Arrow: Right 103">
            <a:extLst>
              <a:ext uri="{FF2B5EF4-FFF2-40B4-BE49-F238E27FC236}">
                <a16:creationId xmlns:a16="http://schemas.microsoft.com/office/drawing/2014/main" id="{6B204408-2B42-4710-987C-7F7140E806B2}"/>
              </a:ext>
            </a:extLst>
          </p:cNvPr>
          <p:cNvSpPr/>
          <p:nvPr/>
        </p:nvSpPr>
        <p:spPr>
          <a:xfrm rot="7392736">
            <a:off x="6527046" y="2403398"/>
            <a:ext cx="1323976" cy="2344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TextBox 105">
            <a:extLst>
              <a:ext uri="{FF2B5EF4-FFF2-40B4-BE49-F238E27FC236}">
                <a16:creationId xmlns:a16="http://schemas.microsoft.com/office/drawing/2014/main" id="{8E44226C-64E4-4763-9F91-518750126FF4}"/>
              </a:ext>
            </a:extLst>
          </p:cNvPr>
          <p:cNvSpPr txBox="1"/>
          <p:nvPr/>
        </p:nvSpPr>
        <p:spPr>
          <a:xfrm>
            <a:off x="6938371" y="1405581"/>
            <a:ext cx="154503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Reduce Secrets Mgmt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via AAD Pod Identity</a:t>
            </a:r>
          </a:p>
        </p:txBody>
      </p:sp>
      <p:sp>
        <p:nvSpPr>
          <p:cNvPr id="108" name="Rectangle: Rounded Corners 107">
            <a:extLst>
              <a:ext uri="{FF2B5EF4-FFF2-40B4-BE49-F238E27FC236}">
                <a16:creationId xmlns:a16="http://schemas.microsoft.com/office/drawing/2014/main" id="{74447BA1-F993-4D44-9BEC-6DEDC037C10F}"/>
              </a:ext>
            </a:extLst>
          </p:cNvPr>
          <p:cNvSpPr/>
          <p:nvPr/>
        </p:nvSpPr>
        <p:spPr bwMode="auto">
          <a:xfrm>
            <a:off x="1038384" y="1675444"/>
            <a:ext cx="806668" cy="806668"/>
          </a:xfrm>
          <a:prstGeom prst="roundRect">
            <a:avLst>
              <a:gd name="adj" fmla="val 3125"/>
            </a:avLst>
          </a:prstGeom>
          <a:solidFill>
            <a:schemeClr val="tx2">
              <a:alpha val="5000"/>
            </a:schemeClr>
          </a:solid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9" name="Title 1">
            <a:extLst>
              <a:ext uri="{FF2B5EF4-FFF2-40B4-BE49-F238E27FC236}">
                <a16:creationId xmlns:a16="http://schemas.microsoft.com/office/drawing/2014/main" id="{BAC564B5-278A-49B0-A635-4C155DDD4637}"/>
              </a:ext>
            </a:extLst>
          </p:cNvPr>
          <p:cNvSpPr txBox="1">
            <a:spLocks/>
          </p:cNvSpPr>
          <p:nvPr/>
        </p:nvSpPr>
        <p:spPr>
          <a:xfrm>
            <a:off x="1009591" y="2008434"/>
            <a:ext cx="806668" cy="136888"/>
          </a:xfrm>
          <a:prstGeom prst="rect">
            <a:avLst/>
          </a:prstGeom>
        </p:spPr>
        <p:txBody>
          <a:bodyPr vert="horz" wrap="square" lIns="0" tIns="0"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980" b="0" i="0" u="none" strike="noStrike" kern="1200" cap="none" spc="0" normalizeH="0" baseline="0" noProof="0">
                <a:ln w="3175">
                  <a:noFill/>
                </a:ln>
                <a:gradFill>
                  <a:gsLst>
                    <a:gs pos="2655">
                      <a:srgbClr val="505050"/>
                    </a:gs>
                    <a:gs pos="31000">
                      <a:srgbClr val="505050"/>
                    </a:gs>
                  </a:gsLst>
                  <a:lin ang="5400000" scaled="0"/>
                </a:gradFill>
                <a:effectLst/>
                <a:uLnTx/>
                <a:uFillTx/>
                <a:latin typeface="Segoe UI Semibold" panose="020B0702040204020203" pitchFamily="34" charset="0"/>
                <a:ea typeface="+mn-ea"/>
                <a:cs typeface="Segoe UI Semibold" panose="020B0702040204020203" pitchFamily="34" charset="0"/>
              </a:rPr>
              <a:t>API server</a:t>
            </a:r>
          </a:p>
        </p:txBody>
      </p:sp>
      <p:cxnSp>
        <p:nvCxnSpPr>
          <p:cNvPr id="110" name="Straight Arrow Connector 109">
            <a:extLst>
              <a:ext uri="{FF2B5EF4-FFF2-40B4-BE49-F238E27FC236}">
                <a16:creationId xmlns:a16="http://schemas.microsoft.com/office/drawing/2014/main" id="{563E961C-EA79-42BD-9055-BE94053CB420}"/>
              </a:ext>
            </a:extLst>
          </p:cNvPr>
          <p:cNvCxnSpPr>
            <a:cxnSpLocks/>
          </p:cNvCxnSpPr>
          <p:nvPr/>
        </p:nvCxnSpPr>
        <p:spPr>
          <a:xfrm>
            <a:off x="1438059" y="2603570"/>
            <a:ext cx="747506" cy="532167"/>
          </a:xfrm>
          <a:prstGeom prst="straightConnector1">
            <a:avLst/>
          </a:prstGeom>
          <a:noFill/>
          <a:ln w="50800" cap="flat" cmpd="sng" algn="ctr">
            <a:solidFill>
              <a:srgbClr val="00B050"/>
            </a:solidFill>
            <a:prstDash val="solid"/>
            <a:headEnd type="triangle" w="med" len="sm"/>
            <a:tailEnd type="triangle" w="med" len="sm"/>
          </a:ln>
          <a:effectLst/>
        </p:spPr>
      </p:cxnSp>
      <p:grpSp>
        <p:nvGrpSpPr>
          <p:cNvPr id="112" name="Group 111">
            <a:extLst>
              <a:ext uri="{FF2B5EF4-FFF2-40B4-BE49-F238E27FC236}">
                <a16:creationId xmlns:a16="http://schemas.microsoft.com/office/drawing/2014/main" id="{99793C25-831B-4B9E-A4F1-1A9253A36616}"/>
              </a:ext>
            </a:extLst>
          </p:cNvPr>
          <p:cNvGrpSpPr/>
          <p:nvPr/>
        </p:nvGrpSpPr>
        <p:grpSpPr>
          <a:xfrm>
            <a:off x="8143728" y="2086764"/>
            <a:ext cx="1435390" cy="877975"/>
            <a:chOff x="4293153" y="2695474"/>
            <a:chExt cx="2754246" cy="1340563"/>
          </a:xfrm>
        </p:grpSpPr>
        <p:sp>
          <p:nvSpPr>
            <p:cNvPr id="113" name="Title 1">
              <a:extLst>
                <a:ext uri="{FF2B5EF4-FFF2-40B4-BE49-F238E27FC236}">
                  <a16:creationId xmlns:a16="http://schemas.microsoft.com/office/drawing/2014/main" id="{5AE6D1CE-6599-4CCF-A63F-BECCFBA5A7EC}"/>
                </a:ext>
              </a:extLst>
            </p:cNvPr>
            <p:cNvSpPr txBox="1">
              <a:spLocks/>
            </p:cNvSpPr>
            <p:nvPr/>
          </p:nvSpPr>
          <p:spPr>
            <a:xfrm>
              <a:off x="4293153" y="2695474"/>
              <a:ext cx="2754246" cy="469939"/>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Container Registry</a:t>
              </a:r>
            </a:p>
          </p:txBody>
        </p:sp>
        <p:grpSp>
          <p:nvGrpSpPr>
            <p:cNvPr id="114" name="Group 113">
              <a:extLst>
                <a:ext uri="{FF2B5EF4-FFF2-40B4-BE49-F238E27FC236}">
                  <a16:creationId xmlns:a16="http://schemas.microsoft.com/office/drawing/2014/main" id="{F112A0C4-6C3E-440E-8356-D37043446472}"/>
                </a:ext>
              </a:extLst>
            </p:cNvPr>
            <p:cNvGrpSpPr/>
            <p:nvPr/>
          </p:nvGrpSpPr>
          <p:grpSpPr>
            <a:xfrm>
              <a:off x="5212913" y="3213077"/>
              <a:ext cx="829776" cy="822960"/>
              <a:chOff x="5817984" y="1539202"/>
              <a:chExt cx="829776" cy="822960"/>
            </a:xfrm>
          </p:grpSpPr>
          <p:sp>
            <p:nvSpPr>
              <p:cNvPr id="115" name="Rectangle: Rounded Corners 114">
                <a:extLst>
                  <a:ext uri="{FF2B5EF4-FFF2-40B4-BE49-F238E27FC236}">
                    <a16:creationId xmlns:a16="http://schemas.microsoft.com/office/drawing/2014/main" id="{FD90E024-F5A0-45A2-A6C2-CCAF18F293FE}"/>
                  </a:ext>
                </a:extLst>
              </p:cNvPr>
              <p:cNvSpPr/>
              <p:nvPr/>
            </p:nvSpPr>
            <p:spPr bwMode="auto">
              <a:xfrm>
                <a:off x="5824800" y="153920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116" name="Graphic 115">
                <a:extLst>
                  <a:ext uri="{FF2B5EF4-FFF2-40B4-BE49-F238E27FC236}">
                    <a16:creationId xmlns:a16="http://schemas.microsoft.com/office/drawing/2014/main" id="{890405F7-C6B9-4967-A088-F37791655A70}"/>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817984" y="1644735"/>
                <a:ext cx="822958" cy="611893"/>
              </a:xfrm>
              <a:prstGeom prst="rect">
                <a:avLst/>
              </a:prstGeom>
            </p:spPr>
          </p:pic>
        </p:grpSp>
      </p:grpSp>
      <p:sp>
        <p:nvSpPr>
          <p:cNvPr id="117" name="Rectangle: Rounded Corners 116">
            <a:extLst>
              <a:ext uri="{FF2B5EF4-FFF2-40B4-BE49-F238E27FC236}">
                <a16:creationId xmlns:a16="http://schemas.microsoft.com/office/drawing/2014/main" id="{C9F176DE-C00C-4E37-A423-8A3F51635C41}"/>
              </a:ext>
            </a:extLst>
          </p:cNvPr>
          <p:cNvSpPr/>
          <p:nvPr/>
        </p:nvSpPr>
        <p:spPr bwMode="auto">
          <a:xfrm>
            <a:off x="1801000" y="2548732"/>
            <a:ext cx="6130969" cy="1954528"/>
          </a:xfrm>
          <a:prstGeom prst="roundRect">
            <a:avLst>
              <a:gd name="adj" fmla="val 3125"/>
            </a:avLst>
          </a:prstGeom>
          <a:solidFill>
            <a:srgbClr val="0078D4">
              <a:alpha val="1000"/>
            </a:srgbClr>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118" name="Arrow: Right 117">
            <a:extLst>
              <a:ext uri="{FF2B5EF4-FFF2-40B4-BE49-F238E27FC236}">
                <a16:creationId xmlns:a16="http://schemas.microsoft.com/office/drawing/2014/main" id="{2AD4606E-8230-44C8-B80F-0401F1FB0020}"/>
              </a:ext>
            </a:extLst>
          </p:cNvPr>
          <p:cNvSpPr/>
          <p:nvPr/>
        </p:nvSpPr>
        <p:spPr>
          <a:xfrm rot="7392736">
            <a:off x="8976056" y="1947509"/>
            <a:ext cx="1323976" cy="2344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TextBox 118">
            <a:extLst>
              <a:ext uri="{FF2B5EF4-FFF2-40B4-BE49-F238E27FC236}">
                <a16:creationId xmlns:a16="http://schemas.microsoft.com/office/drawing/2014/main" id="{3B7775B0-0F89-4C2F-A2B8-2B23D3360A81}"/>
              </a:ext>
            </a:extLst>
          </p:cNvPr>
          <p:cNvSpPr txBox="1"/>
          <p:nvPr/>
        </p:nvSpPr>
        <p:spPr>
          <a:xfrm>
            <a:off x="9289093" y="862061"/>
            <a:ext cx="150554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Secure Registry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via Service Endpoints</a:t>
            </a:r>
          </a:p>
        </p:txBody>
      </p:sp>
      <p:sp>
        <p:nvSpPr>
          <p:cNvPr id="73" name="TextBox 72">
            <a:extLst>
              <a:ext uri="{FF2B5EF4-FFF2-40B4-BE49-F238E27FC236}">
                <a16:creationId xmlns:a16="http://schemas.microsoft.com/office/drawing/2014/main" id="{467EEC45-8177-4ADD-818C-B6520D9FE504}"/>
              </a:ext>
            </a:extLst>
          </p:cNvPr>
          <p:cNvSpPr txBox="1"/>
          <p:nvPr/>
        </p:nvSpPr>
        <p:spPr>
          <a:xfrm>
            <a:off x="1916468" y="2193108"/>
            <a:ext cx="402488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Secure access to the API Server with API whitelisting and AAD</a:t>
            </a:r>
          </a:p>
        </p:txBody>
      </p:sp>
      <p:sp>
        <p:nvSpPr>
          <p:cNvPr id="75" name="Text Placeholder 3">
            <a:extLst>
              <a:ext uri="{FF2B5EF4-FFF2-40B4-BE49-F238E27FC236}">
                <a16:creationId xmlns:a16="http://schemas.microsoft.com/office/drawing/2014/main" id="{A34E5ABD-23F4-2D43-840E-59F52EA7EC70}"/>
              </a:ext>
            </a:extLst>
          </p:cNvPr>
          <p:cNvSpPr txBox="1">
            <a:spLocks/>
          </p:cNvSpPr>
          <p:nvPr/>
        </p:nvSpPr>
        <p:spPr>
          <a:xfrm>
            <a:off x="365761" y="409302"/>
            <a:ext cx="10622030" cy="65241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000" b="1" i="0" kern="1200" spc="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App After</a:t>
            </a:r>
            <a:endParaRPr kumimoji="0" lang="en-US" sz="4000" b="1" i="0" u="none" strike="noStrike" kern="1200" cap="none" spc="0" normalizeH="0" baseline="0" noProof="0" dirty="0">
              <a:ln>
                <a:noFill/>
              </a:ln>
              <a:solidFill>
                <a:srgbClr val="0078D3"/>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1740657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70D2AD-7D08-B14A-8035-5CA883D3CD94}"/>
              </a:ext>
            </a:extLst>
          </p:cNvPr>
          <p:cNvSpPr>
            <a:spLocks noGrp="1"/>
          </p:cNvSpPr>
          <p:nvPr>
            <p:ph type="body" sz="quarter" idx="11"/>
          </p:nvPr>
        </p:nvSpPr>
        <p:spPr/>
        <p:txBody>
          <a:bodyPr/>
          <a:lstStyle/>
          <a:p>
            <a:r>
              <a:rPr lang="en-US" dirty="0"/>
              <a:t>Demo</a:t>
            </a:r>
          </a:p>
        </p:txBody>
      </p:sp>
      <p:sp>
        <p:nvSpPr>
          <p:cNvPr id="4" name="Text Placeholder 3">
            <a:extLst>
              <a:ext uri="{FF2B5EF4-FFF2-40B4-BE49-F238E27FC236}">
                <a16:creationId xmlns:a16="http://schemas.microsoft.com/office/drawing/2014/main" id="{1B776769-2740-A045-955B-4FCC1360C990}"/>
              </a:ext>
            </a:extLst>
          </p:cNvPr>
          <p:cNvSpPr>
            <a:spLocks noGrp="1"/>
          </p:cNvSpPr>
          <p:nvPr>
            <p:ph type="body" sz="quarter" idx="12"/>
          </p:nvPr>
        </p:nvSpPr>
        <p:spPr>
          <a:xfrm>
            <a:off x="561703" y="3542213"/>
            <a:ext cx="3341429" cy="1344580"/>
          </a:xfrm>
        </p:spPr>
        <p:txBody>
          <a:bodyPr/>
          <a:lstStyle/>
          <a:p>
            <a:r>
              <a:rPr lang="en-US" dirty="0"/>
              <a:t>Put it all together!</a:t>
            </a:r>
          </a:p>
        </p:txBody>
      </p:sp>
      <p:grpSp>
        <p:nvGrpSpPr>
          <p:cNvPr id="7" name="Group 6">
            <a:extLst>
              <a:ext uri="{FF2B5EF4-FFF2-40B4-BE49-F238E27FC236}">
                <a16:creationId xmlns:a16="http://schemas.microsoft.com/office/drawing/2014/main" id="{7A1AFC33-1F69-144E-972C-9AC768B4E976}"/>
              </a:ext>
            </a:extLst>
          </p:cNvPr>
          <p:cNvGrpSpPr/>
          <p:nvPr/>
        </p:nvGrpSpPr>
        <p:grpSpPr>
          <a:xfrm>
            <a:off x="4233662" y="1233758"/>
            <a:ext cx="8985709" cy="4616909"/>
            <a:chOff x="4233662" y="1233758"/>
            <a:chExt cx="8985709" cy="4616909"/>
          </a:xfrm>
        </p:grpSpPr>
        <p:pic>
          <p:nvPicPr>
            <p:cNvPr id="5" name="Picture 4">
              <a:extLst>
                <a:ext uri="{FF2B5EF4-FFF2-40B4-BE49-F238E27FC236}">
                  <a16:creationId xmlns:a16="http://schemas.microsoft.com/office/drawing/2014/main" id="{FEB2DB13-8AD6-2148-851E-6F567EC6EA4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602462" y="1233758"/>
              <a:ext cx="4616909" cy="4616909"/>
            </a:xfrm>
            <a:prstGeom prst="rect">
              <a:avLst/>
            </a:prstGeom>
          </p:spPr>
        </p:pic>
        <p:pic>
          <p:nvPicPr>
            <p:cNvPr id="6" name="Picture 5">
              <a:extLst>
                <a:ext uri="{FF2B5EF4-FFF2-40B4-BE49-F238E27FC236}">
                  <a16:creationId xmlns:a16="http://schemas.microsoft.com/office/drawing/2014/main" id="{BC7A3880-A853-5C46-9253-FB1B7FD31C4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233662" y="1233758"/>
              <a:ext cx="4616909" cy="4616909"/>
            </a:xfrm>
            <a:prstGeom prst="rect">
              <a:avLst/>
            </a:prstGeom>
          </p:spPr>
        </p:pic>
      </p:grpSp>
    </p:spTree>
    <p:extLst>
      <p:ext uri="{BB962C8B-B14F-4D97-AF65-F5344CB8AC3E}">
        <p14:creationId xmlns:p14="http://schemas.microsoft.com/office/powerpoint/2010/main" val="20305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1E69E4E-1200-B042-9B7D-FAC42D8BB12A}"/>
              </a:ext>
            </a:extLst>
          </p:cNvPr>
          <p:cNvSpPr>
            <a:spLocks noGrp="1"/>
          </p:cNvSpPr>
          <p:nvPr>
            <p:ph type="body" sz="quarter" idx="11"/>
          </p:nvPr>
        </p:nvSpPr>
        <p:spPr>
          <a:xfrm>
            <a:off x="0" y="3025543"/>
            <a:ext cx="12192000" cy="951701"/>
          </a:xfrm>
        </p:spPr>
        <p:txBody>
          <a:bodyPr/>
          <a:lstStyle/>
          <a:p>
            <a:r>
              <a:rPr lang="en-US" dirty="0"/>
              <a:t>Security</a:t>
            </a:r>
          </a:p>
        </p:txBody>
      </p:sp>
      <p:pic>
        <p:nvPicPr>
          <p:cNvPr id="4" name="Picture 3">
            <a:extLst>
              <a:ext uri="{FF2B5EF4-FFF2-40B4-BE49-F238E27FC236}">
                <a16:creationId xmlns:a16="http://schemas.microsoft.com/office/drawing/2014/main" id="{C09C43DB-9C8C-AE4A-8496-6BF04B465F3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74775" y="1617659"/>
            <a:ext cx="4149549" cy="4149549"/>
          </a:xfrm>
          <a:prstGeom prst="rect">
            <a:avLst/>
          </a:prstGeom>
        </p:spPr>
      </p:pic>
      <p:pic>
        <p:nvPicPr>
          <p:cNvPr id="5" name="Picture 4">
            <a:extLst>
              <a:ext uri="{FF2B5EF4-FFF2-40B4-BE49-F238E27FC236}">
                <a16:creationId xmlns:a16="http://schemas.microsoft.com/office/drawing/2014/main" id="{DAA0ADEF-E5D0-7A48-861E-7F698679C86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17225" y="1617659"/>
            <a:ext cx="4149549" cy="4149549"/>
          </a:xfrm>
          <a:prstGeom prst="rect">
            <a:avLst/>
          </a:prstGeom>
        </p:spPr>
      </p:pic>
    </p:spTree>
    <p:extLst>
      <p:ext uri="{BB962C8B-B14F-4D97-AF65-F5344CB8AC3E}">
        <p14:creationId xmlns:p14="http://schemas.microsoft.com/office/powerpoint/2010/main" val="983908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4FB367C-A577-9D4B-A29F-2D74756CBE91}"/>
              </a:ext>
            </a:extLst>
          </p:cNvPr>
          <p:cNvSpPr>
            <a:spLocks noGrp="1"/>
          </p:cNvSpPr>
          <p:nvPr>
            <p:ph type="body" sz="quarter" idx="12"/>
          </p:nvPr>
        </p:nvSpPr>
        <p:spPr/>
        <p:txBody>
          <a:bodyPr/>
          <a:lstStyle/>
          <a:p>
            <a:r>
              <a:rPr lang="en-US" dirty="0">
                <a:solidFill>
                  <a:schemeClr val="accent1"/>
                </a:solidFill>
              </a:rPr>
              <a:t>Resources</a:t>
            </a:r>
          </a:p>
        </p:txBody>
      </p:sp>
      <p:sp>
        <p:nvSpPr>
          <p:cNvPr id="3" name="Text Placeholder 2">
            <a:extLst>
              <a:ext uri="{FF2B5EF4-FFF2-40B4-BE49-F238E27FC236}">
                <a16:creationId xmlns:a16="http://schemas.microsoft.com/office/drawing/2014/main" id="{13DB3CB3-1F61-3F44-ABF1-45B56266C491}"/>
              </a:ext>
            </a:extLst>
          </p:cNvPr>
          <p:cNvSpPr>
            <a:spLocks noGrp="1"/>
          </p:cNvSpPr>
          <p:nvPr>
            <p:ph type="body" sz="quarter" idx="10"/>
          </p:nvPr>
        </p:nvSpPr>
        <p:spPr/>
        <p:txBody>
          <a:bodyPr/>
          <a:lstStyle/>
          <a:p>
            <a:r>
              <a:rPr lang="en-GB" dirty="0">
                <a:hlinkClick r:id="rId2"/>
              </a:rPr>
              <a:t>https://github.com/mohmdnofal/aks-best-practices</a:t>
            </a:r>
            <a:endParaRPr lang="en-GB" dirty="0"/>
          </a:p>
        </p:txBody>
      </p:sp>
      <p:sp>
        <p:nvSpPr>
          <p:cNvPr id="4" name="Text Placeholder 3">
            <a:extLst>
              <a:ext uri="{FF2B5EF4-FFF2-40B4-BE49-F238E27FC236}">
                <a16:creationId xmlns:a16="http://schemas.microsoft.com/office/drawing/2014/main" id="{B3DA7DEB-751A-8F4F-B88E-B5BBFA0F1C5C}"/>
              </a:ext>
            </a:extLst>
          </p:cNvPr>
          <p:cNvSpPr>
            <a:spLocks noGrp="1"/>
          </p:cNvSpPr>
          <p:nvPr>
            <p:ph type="body" sz="quarter" idx="11"/>
          </p:nvPr>
        </p:nvSpPr>
        <p:spPr/>
        <p:txBody>
          <a:bodyPr/>
          <a:lstStyle/>
          <a:p>
            <a:r>
              <a:rPr lang="en-US" dirty="0"/>
              <a:t>Demos, slides and transcript for this webinar can be found here</a:t>
            </a:r>
          </a:p>
        </p:txBody>
      </p:sp>
      <p:sp>
        <p:nvSpPr>
          <p:cNvPr id="6" name="Text Placeholder 5">
            <a:extLst>
              <a:ext uri="{FF2B5EF4-FFF2-40B4-BE49-F238E27FC236}">
                <a16:creationId xmlns:a16="http://schemas.microsoft.com/office/drawing/2014/main" id="{D0EB4598-39F0-4145-9BFA-DB60EDE71436}"/>
              </a:ext>
            </a:extLst>
          </p:cNvPr>
          <p:cNvSpPr>
            <a:spLocks noGrp="1"/>
          </p:cNvSpPr>
          <p:nvPr>
            <p:ph type="body" sz="quarter" idx="13"/>
          </p:nvPr>
        </p:nvSpPr>
        <p:spPr/>
        <p:txBody>
          <a:bodyPr/>
          <a:lstStyle/>
          <a:p>
            <a:r>
              <a:rPr lang="en-US" dirty="0"/>
              <a:t>“Kubernetes Security” by Liz Rice, and </a:t>
            </a:r>
            <a:r>
              <a:rPr lang="en-GB" dirty="0"/>
              <a:t>Michael </a:t>
            </a:r>
            <a:r>
              <a:rPr lang="en-GB" dirty="0" err="1"/>
              <a:t>Hausenblas</a:t>
            </a:r>
            <a:endParaRPr lang="en-GB" dirty="0"/>
          </a:p>
          <a:p>
            <a:endParaRPr lang="en-US" dirty="0"/>
          </a:p>
        </p:txBody>
      </p:sp>
      <p:sp>
        <p:nvSpPr>
          <p:cNvPr id="7" name="Text Placeholder 6">
            <a:extLst>
              <a:ext uri="{FF2B5EF4-FFF2-40B4-BE49-F238E27FC236}">
                <a16:creationId xmlns:a16="http://schemas.microsoft.com/office/drawing/2014/main" id="{79A2B099-B997-2A47-9B84-17DCDEFF6A65}"/>
              </a:ext>
            </a:extLst>
          </p:cNvPr>
          <p:cNvSpPr>
            <a:spLocks noGrp="1"/>
          </p:cNvSpPr>
          <p:nvPr>
            <p:ph type="body" sz="quarter" idx="14"/>
          </p:nvPr>
        </p:nvSpPr>
        <p:spPr/>
        <p:txBody>
          <a:bodyPr/>
          <a:lstStyle/>
          <a:p>
            <a:r>
              <a:rPr lang="en-US" dirty="0"/>
              <a:t>Recommended book</a:t>
            </a:r>
          </a:p>
        </p:txBody>
      </p:sp>
      <p:sp>
        <p:nvSpPr>
          <p:cNvPr id="8" name="Text Placeholder 7">
            <a:extLst>
              <a:ext uri="{FF2B5EF4-FFF2-40B4-BE49-F238E27FC236}">
                <a16:creationId xmlns:a16="http://schemas.microsoft.com/office/drawing/2014/main" id="{194FFF4B-C055-9145-BBAD-62D242ECF0A9}"/>
              </a:ext>
            </a:extLst>
          </p:cNvPr>
          <p:cNvSpPr>
            <a:spLocks noGrp="1"/>
          </p:cNvSpPr>
          <p:nvPr>
            <p:ph type="body" sz="quarter" idx="15"/>
          </p:nvPr>
        </p:nvSpPr>
        <p:spPr/>
        <p:txBody>
          <a:bodyPr/>
          <a:lstStyle/>
          <a:p>
            <a:r>
              <a:rPr lang="en-GB" dirty="0">
                <a:gradFill>
                  <a:gsLst>
                    <a:gs pos="2917">
                      <a:schemeClr val="tx1"/>
                    </a:gs>
                    <a:gs pos="30000">
                      <a:schemeClr val="tx1"/>
                    </a:gs>
                  </a:gsLst>
                  <a:lin ang="5400000" scaled="0"/>
                </a:gradFill>
                <a:hlinkClick r:id="rId3"/>
              </a:rPr>
              <a:t>https://aka.ms/AA6jf7r</a:t>
            </a:r>
            <a:endParaRPr lang="en-GB" dirty="0">
              <a:gradFill>
                <a:gsLst>
                  <a:gs pos="2917">
                    <a:schemeClr val="tx1"/>
                  </a:gs>
                  <a:gs pos="30000">
                    <a:schemeClr val="tx1"/>
                  </a:gs>
                </a:gsLst>
                <a:lin ang="5400000" scaled="0"/>
              </a:gradFill>
            </a:endParaRPr>
          </a:p>
          <a:p>
            <a:endParaRPr lang="en-US" dirty="0"/>
          </a:p>
        </p:txBody>
      </p:sp>
      <p:sp>
        <p:nvSpPr>
          <p:cNvPr id="9" name="Text Placeholder 8">
            <a:extLst>
              <a:ext uri="{FF2B5EF4-FFF2-40B4-BE49-F238E27FC236}">
                <a16:creationId xmlns:a16="http://schemas.microsoft.com/office/drawing/2014/main" id="{73F7E5BB-5E99-1A4C-92E0-E77D7A44C073}"/>
              </a:ext>
            </a:extLst>
          </p:cNvPr>
          <p:cNvSpPr>
            <a:spLocks noGrp="1"/>
          </p:cNvSpPr>
          <p:nvPr>
            <p:ph type="body" sz="quarter" idx="16"/>
          </p:nvPr>
        </p:nvSpPr>
        <p:spPr/>
        <p:txBody>
          <a:bodyPr/>
          <a:lstStyle/>
          <a:p>
            <a:r>
              <a:rPr lang="en-GB" dirty="0">
                <a:gradFill>
                  <a:gsLst>
                    <a:gs pos="2917">
                      <a:schemeClr val="tx1"/>
                    </a:gs>
                    <a:gs pos="30000">
                      <a:schemeClr val="tx1"/>
                    </a:gs>
                  </a:gsLst>
                  <a:lin ang="5400000" scaled="0"/>
                </a:gradFill>
              </a:rPr>
              <a:t>Interested in learning more about tenancy and scheduling?</a:t>
            </a:r>
            <a:endParaRPr lang="en-US" dirty="0"/>
          </a:p>
        </p:txBody>
      </p:sp>
      <p:sp>
        <p:nvSpPr>
          <p:cNvPr id="10" name="Text Placeholder 9">
            <a:extLst>
              <a:ext uri="{FF2B5EF4-FFF2-40B4-BE49-F238E27FC236}">
                <a16:creationId xmlns:a16="http://schemas.microsoft.com/office/drawing/2014/main" id="{2F7B537C-7D7C-5241-B303-1B5E6873DDDC}"/>
              </a:ext>
            </a:extLst>
          </p:cNvPr>
          <p:cNvSpPr>
            <a:spLocks noGrp="1"/>
          </p:cNvSpPr>
          <p:nvPr>
            <p:ph type="body" sz="quarter" idx="17"/>
          </p:nvPr>
        </p:nvSpPr>
        <p:spPr/>
        <p:txBody>
          <a:bodyPr/>
          <a:lstStyle/>
          <a:p>
            <a:r>
              <a:rPr lang="en-GB" dirty="0">
                <a:hlinkClick r:id="rId4"/>
              </a:rPr>
              <a:t>https://docs.microsoft.com/en-us/azure/aks/best-practices</a:t>
            </a:r>
            <a:endParaRPr lang="en-GB" dirty="0"/>
          </a:p>
          <a:p>
            <a:endParaRPr lang="en-US" dirty="0"/>
          </a:p>
        </p:txBody>
      </p:sp>
      <p:sp>
        <p:nvSpPr>
          <p:cNvPr id="11" name="Text Placeholder 10">
            <a:extLst>
              <a:ext uri="{FF2B5EF4-FFF2-40B4-BE49-F238E27FC236}">
                <a16:creationId xmlns:a16="http://schemas.microsoft.com/office/drawing/2014/main" id="{B0702318-6CF2-4C48-9185-E84546279B9A}"/>
              </a:ext>
            </a:extLst>
          </p:cNvPr>
          <p:cNvSpPr>
            <a:spLocks noGrp="1"/>
          </p:cNvSpPr>
          <p:nvPr>
            <p:ph type="body" sz="quarter" idx="18"/>
          </p:nvPr>
        </p:nvSpPr>
        <p:spPr/>
        <p:txBody>
          <a:bodyPr/>
          <a:lstStyle/>
          <a:p>
            <a:r>
              <a:rPr lang="en-US" dirty="0"/>
              <a:t>AKS best practices</a:t>
            </a:r>
          </a:p>
        </p:txBody>
      </p:sp>
      <p:grpSp>
        <p:nvGrpSpPr>
          <p:cNvPr id="12" name="Group 11">
            <a:extLst>
              <a:ext uri="{FF2B5EF4-FFF2-40B4-BE49-F238E27FC236}">
                <a16:creationId xmlns:a16="http://schemas.microsoft.com/office/drawing/2014/main" id="{67E25597-7D06-F74D-B473-451C1E02D131}"/>
              </a:ext>
            </a:extLst>
          </p:cNvPr>
          <p:cNvGrpSpPr/>
          <p:nvPr/>
        </p:nvGrpSpPr>
        <p:grpSpPr>
          <a:xfrm>
            <a:off x="10927835" y="290471"/>
            <a:ext cx="959365" cy="954855"/>
            <a:chOff x="7091680" y="1140435"/>
            <a:chExt cx="4322325" cy="4302005"/>
          </a:xfrm>
        </p:grpSpPr>
        <p:sp>
          <p:nvSpPr>
            <p:cNvPr id="13" name="Oval 12">
              <a:extLst>
                <a:ext uri="{FF2B5EF4-FFF2-40B4-BE49-F238E27FC236}">
                  <a16:creationId xmlns:a16="http://schemas.microsoft.com/office/drawing/2014/main" id="{FE1AC4B7-7355-5547-9A4C-4F227085B9C4}"/>
                </a:ext>
              </a:extLst>
            </p:cNvPr>
            <p:cNvSpPr/>
            <p:nvPr/>
          </p:nvSpPr>
          <p:spPr>
            <a:xfrm>
              <a:off x="7945120" y="2012888"/>
              <a:ext cx="2590800" cy="2590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1082A5F-DB93-B243-802E-219BC4D79B13}"/>
                </a:ext>
              </a:extLst>
            </p:cNvPr>
            <p:cNvSpPr/>
            <p:nvPr/>
          </p:nvSpPr>
          <p:spPr>
            <a:xfrm>
              <a:off x="7934960" y="1140435"/>
              <a:ext cx="969525" cy="9695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5C6FFBA4-3CF5-FE4B-B49D-9F0BB0924025}"/>
                </a:ext>
              </a:extLst>
            </p:cNvPr>
            <p:cNvSpPr/>
            <p:nvPr/>
          </p:nvSpPr>
          <p:spPr>
            <a:xfrm>
              <a:off x="7091680" y="1953235"/>
              <a:ext cx="969525" cy="9695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D44EAB84-0011-154E-8BEE-280E985E992D}"/>
                </a:ext>
              </a:extLst>
            </p:cNvPr>
            <p:cNvSpPr/>
            <p:nvPr/>
          </p:nvSpPr>
          <p:spPr>
            <a:xfrm>
              <a:off x="7914640" y="4472915"/>
              <a:ext cx="969525" cy="9695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7" name="Oval 16">
              <a:extLst>
                <a:ext uri="{FF2B5EF4-FFF2-40B4-BE49-F238E27FC236}">
                  <a16:creationId xmlns:a16="http://schemas.microsoft.com/office/drawing/2014/main" id="{D14B52D9-CCD6-024B-AF24-0C06DBC9E63C}"/>
                </a:ext>
              </a:extLst>
            </p:cNvPr>
            <p:cNvSpPr/>
            <p:nvPr/>
          </p:nvSpPr>
          <p:spPr>
            <a:xfrm>
              <a:off x="10424160" y="3670275"/>
              <a:ext cx="969525" cy="9695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E5A4DA6C-8F7B-9C49-AEB4-EFC12326993D}"/>
                </a:ext>
              </a:extLst>
            </p:cNvPr>
            <p:cNvSpPr/>
            <p:nvPr/>
          </p:nvSpPr>
          <p:spPr>
            <a:xfrm>
              <a:off x="10444480" y="1983715"/>
              <a:ext cx="969525" cy="9695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270145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EACE0BD1-CD81-4FB1-BA0D-7C971E268C5B}"/>
              </a:ext>
            </a:extLst>
          </p:cNvPr>
          <p:cNvGrpSpPr/>
          <p:nvPr/>
        </p:nvGrpSpPr>
        <p:grpSpPr>
          <a:xfrm>
            <a:off x="670495" y="1770618"/>
            <a:ext cx="3585699" cy="1908105"/>
            <a:chOff x="683939" y="2044168"/>
            <a:chExt cx="3657600" cy="1946366"/>
          </a:xfrm>
        </p:grpSpPr>
        <p:grpSp>
          <p:nvGrpSpPr>
            <p:cNvPr id="2" name="Group 1">
              <a:extLst>
                <a:ext uri="{FF2B5EF4-FFF2-40B4-BE49-F238E27FC236}">
                  <a16:creationId xmlns:a16="http://schemas.microsoft.com/office/drawing/2014/main" id="{36CA0552-2DA9-498B-945A-4C4414296C3E}"/>
                </a:ext>
              </a:extLst>
            </p:cNvPr>
            <p:cNvGrpSpPr/>
            <p:nvPr/>
          </p:nvGrpSpPr>
          <p:grpSpPr>
            <a:xfrm>
              <a:off x="683939" y="2044168"/>
              <a:ext cx="3657600" cy="1946366"/>
              <a:chOff x="683939" y="2044168"/>
              <a:chExt cx="3657600" cy="1946366"/>
            </a:xfrm>
          </p:grpSpPr>
          <p:sp>
            <p:nvSpPr>
              <p:cNvPr id="5" name="Rectangle 4">
                <a:extLst>
                  <a:ext uri="{FF2B5EF4-FFF2-40B4-BE49-F238E27FC236}">
                    <a16:creationId xmlns:a16="http://schemas.microsoft.com/office/drawing/2014/main" id="{F79EFE80-2EBB-41A1-A63D-C4FEF89DACB2}"/>
                  </a:ext>
                </a:extLst>
              </p:cNvPr>
              <p:cNvSpPr/>
              <p:nvPr/>
            </p:nvSpPr>
            <p:spPr bwMode="auto">
              <a:xfrm>
                <a:off x="683939" y="2044168"/>
                <a:ext cx="3657600" cy="1946366"/>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05416BAB-327A-44CA-8B0D-877F017DC5EA}"/>
                  </a:ext>
                </a:extLst>
              </p:cNvPr>
              <p:cNvSpPr txBox="1"/>
              <p:nvPr/>
            </p:nvSpPr>
            <p:spPr>
              <a:xfrm>
                <a:off x="789095" y="2152499"/>
                <a:ext cx="3447288" cy="877163"/>
              </a:xfrm>
              <a:prstGeom prst="rect">
                <a:avLst/>
              </a:prstGeom>
              <a:noFill/>
            </p:spPr>
            <p:txBody>
              <a:bodyPr wrap="square" lIns="179285" tIns="143428" rIns="179285" bIns="143428" rtlCol="0">
                <a:spAutoFit/>
              </a:bodyPr>
              <a:lstStyle/>
              <a:p>
                <a:pPr defTabSz="914367">
                  <a:lnSpc>
                    <a:spcPct val="90000"/>
                  </a:lnSpc>
                  <a:spcAft>
                    <a:spcPts val="588"/>
                  </a:spcAft>
                </a:pPr>
                <a:r>
                  <a:rPr lang="en-US" sz="2549">
                    <a:solidFill>
                      <a:srgbClr val="FFFFFF"/>
                    </a:solidFill>
                    <a:latin typeface="Segoe UI Semibold"/>
                  </a:rPr>
                  <a:t>Learning path</a:t>
                </a:r>
                <a:br>
                  <a:rPr lang="en-US" sz="2353">
                    <a:solidFill>
                      <a:srgbClr val="FFFFFF"/>
                    </a:solidFill>
                    <a:latin typeface="Segoe UI"/>
                  </a:rPr>
                </a:br>
                <a:r>
                  <a:rPr lang="en-US" sz="1568">
                    <a:solidFill>
                      <a:srgbClr val="FFFFFF"/>
                    </a:solidFill>
                    <a:latin typeface="Segoe UI"/>
                  </a:rPr>
                  <a:t>aka.ms/</a:t>
                </a:r>
                <a:r>
                  <a:rPr lang="en-US" sz="1568" err="1">
                    <a:solidFill>
                      <a:srgbClr val="FFFFFF"/>
                    </a:solidFill>
                    <a:latin typeface="Segoe UI"/>
                  </a:rPr>
                  <a:t>LearnKubernetes</a:t>
                </a:r>
                <a:endParaRPr lang="en-US" sz="1568">
                  <a:solidFill>
                    <a:srgbClr val="FFFFFF"/>
                  </a:solidFill>
                  <a:latin typeface="Segoe UI"/>
                </a:endParaRPr>
              </a:p>
            </p:txBody>
          </p:sp>
        </p:grpSp>
        <p:pic>
          <p:nvPicPr>
            <p:cNvPr id="13" name="Picture 12">
              <a:extLst>
                <a:ext uri="{FF2B5EF4-FFF2-40B4-BE49-F238E27FC236}">
                  <a16:creationId xmlns:a16="http://schemas.microsoft.com/office/drawing/2014/main" id="{10D4DF37-DC45-42D6-A5E0-00FBAEAD9054}"/>
                </a:ext>
              </a:extLst>
            </p:cNvPr>
            <p:cNvPicPr>
              <a:picLocks noChangeAspect="1"/>
            </p:cNvPicPr>
            <p:nvPr/>
          </p:nvPicPr>
          <p:blipFill rotWithShape="1">
            <a:blip r:embed="rId3"/>
            <a:srcRect b="8007"/>
            <a:stretch/>
          </p:blipFill>
          <p:spPr>
            <a:xfrm>
              <a:off x="779913" y="3138060"/>
              <a:ext cx="804742" cy="852474"/>
            </a:xfrm>
            <a:prstGeom prst="rect">
              <a:avLst/>
            </a:prstGeom>
          </p:spPr>
        </p:pic>
      </p:grpSp>
      <p:grpSp>
        <p:nvGrpSpPr>
          <p:cNvPr id="21" name="Group 20">
            <a:extLst>
              <a:ext uri="{FF2B5EF4-FFF2-40B4-BE49-F238E27FC236}">
                <a16:creationId xmlns:a16="http://schemas.microsoft.com/office/drawing/2014/main" id="{FB8B50CB-E267-4F0B-A222-46FF6C56FE96}"/>
              </a:ext>
            </a:extLst>
          </p:cNvPr>
          <p:cNvGrpSpPr/>
          <p:nvPr/>
        </p:nvGrpSpPr>
        <p:grpSpPr>
          <a:xfrm>
            <a:off x="4303151" y="1770618"/>
            <a:ext cx="3585699" cy="1908105"/>
            <a:chOff x="4389437" y="2044168"/>
            <a:chExt cx="3657600" cy="1946366"/>
          </a:xfrm>
        </p:grpSpPr>
        <p:grpSp>
          <p:nvGrpSpPr>
            <p:cNvPr id="3" name="Group 2">
              <a:extLst>
                <a:ext uri="{FF2B5EF4-FFF2-40B4-BE49-F238E27FC236}">
                  <a16:creationId xmlns:a16="http://schemas.microsoft.com/office/drawing/2014/main" id="{4E945A08-4174-499A-9660-B4536026BC8D}"/>
                </a:ext>
              </a:extLst>
            </p:cNvPr>
            <p:cNvGrpSpPr/>
            <p:nvPr/>
          </p:nvGrpSpPr>
          <p:grpSpPr>
            <a:xfrm>
              <a:off x="4389437" y="2044168"/>
              <a:ext cx="3657600" cy="1946366"/>
              <a:chOff x="4389437" y="2044168"/>
              <a:chExt cx="3657600" cy="1946366"/>
            </a:xfrm>
          </p:grpSpPr>
          <p:sp>
            <p:nvSpPr>
              <p:cNvPr id="42" name="Rectangle 41">
                <a:extLst>
                  <a:ext uri="{FF2B5EF4-FFF2-40B4-BE49-F238E27FC236}">
                    <a16:creationId xmlns:a16="http://schemas.microsoft.com/office/drawing/2014/main" id="{51910071-DB19-40A2-83AE-DD5ACFA98DB8}"/>
                  </a:ext>
                </a:extLst>
              </p:cNvPr>
              <p:cNvSpPr/>
              <p:nvPr/>
            </p:nvSpPr>
            <p:spPr bwMode="auto">
              <a:xfrm>
                <a:off x="4389437" y="2044168"/>
                <a:ext cx="3657600" cy="19463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rgbClr val="EBEBEB"/>
                  </a:solidFill>
                  <a:latin typeface="Segoe UI"/>
                  <a:ea typeface="Segoe UI" pitchFamily="34" charset="0"/>
                  <a:cs typeface="Segoe UI" pitchFamily="34" charset="0"/>
                </a:endParaRPr>
              </a:p>
            </p:txBody>
          </p:sp>
          <p:sp>
            <p:nvSpPr>
              <p:cNvPr id="50" name="TextBox 49">
                <a:extLst>
                  <a:ext uri="{FF2B5EF4-FFF2-40B4-BE49-F238E27FC236}">
                    <a16:creationId xmlns:a16="http://schemas.microsoft.com/office/drawing/2014/main" id="{C235C947-4E7E-4142-A9E2-104AEB6494CC}"/>
                  </a:ext>
                </a:extLst>
              </p:cNvPr>
              <p:cNvSpPr txBox="1"/>
              <p:nvPr/>
            </p:nvSpPr>
            <p:spPr>
              <a:xfrm>
                <a:off x="4494593" y="2152499"/>
                <a:ext cx="3447288" cy="877163"/>
              </a:xfrm>
              <a:prstGeom prst="rect">
                <a:avLst/>
              </a:prstGeom>
              <a:noFill/>
            </p:spPr>
            <p:txBody>
              <a:bodyPr wrap="square" lIns="179285" tIns="143428" rIns="179285" bIns="143428" rtlCol="0">
                <a:spAutoFit/>
              </a:bodyPr>
              <a:lstStyle/>
              <a:p>
                <a:pPr defTabSz="914367">
                  <a:lnSpc>
                    <a:spcPct val="90000"/>
                  </a:lnSpc>
                  <a:spcAft>
                    <a:spcPts val="588"/>
                  </a:spcAft>
                </a:pPr>
                <a:r>
                  <a:rPr lang="en-US" sz="2549">
                    <a:solidFill>
                      <a:srgbClr val="000000"/>
                    </a:solidFill>
                    <a:latin typeface="Segoe UI Semibold"/>
                  </a:rPr>
                  <a:t>What is Kubernetes</a:t>
                </a:r>
                <a:br>
                  <a:rPr lang="en-US" sz="2353">
                    <a:solidFill>
                      <a:srgbClr val="000000"/>
                    </a:solidFill>
                    <a:latin typeface="Segoe UI"/>
                  </a:rPr>
                </a:br>
                <a:r>
                  <a:rPr lang="en-US" sz="1568">
                    <a:solidFill>
                      <a:srgbClr val="000000"/>
                    </a:solidFill>
                    <a:latin typeface="Segoe UI"/>
                  </a:rPr>
                  <a:t>aka.ms/k8sLearning</a:t>
                </a:r>
              </a:p>
            </p:txBody>
          </p:sp>
        </p:grpSp>
        <p:pic>
          <p:nvPicPr>
            <p:cNvPr id="14" name="Picture 13">
              <a:extLst>
                <a:ext uri="{FF2B5EF4-FFF2-40B4-BE49-F238E27FC236}">
                  <a16:creationId xmlns:a16="http://schemas.microsoft.com/office/drawing/2014/main" id="{0495A98E-8D6F-45DF-A388-F4A000E18B2D}"/>
                </a:ext>
              </a:extLst>
            </p:cNvPr>
            <p:cNvPicPr>
              <a:picLocks noChangeAspect="1"/>
            </p:cNvPicPr>
            <p:nvPr/>
          </p:nvPicPr>
          <p:blipFill rotWithShape="1">
            <a:blip r:embed="rId4"/>
            <a:srcRect l="9556"/>
            <a:stretch/>
          </p:blipFill>
          <p:spPr>
            <a:xfrm>
              <a:off x="4389437" y="3125226"/>
              <a:ext cx="833383" cy="807496"/>
            </a:xfrm>
            <a:prstGeom prst="rect">
              <a:avLst/>
            </a:prstGeom>
          </p:spPr>
        </p:pic>
      </p:grpSp>
      <p:grpSp>
        <p:nvGrpSpPr>
          <p:cNvPr id="22" name="Group 21">
            <a:extLst>
              <a:ext uri="{FF2B5EF4-FFF2-40B4-BE49-F238E27FC236}">
                <a16:creationId xmlns:a16="http://schemas.microsoft.com/office/drawing/2014/main" id="{F0EED14D-A397-4B5C-AF01-0A7A7C3F4706}"/>
              </a:ext>
            </a:extLst>
          </p:cNvPr>
          <p:cNvGrpSpPr/>
          <p:nvPr/>
        </p:nvGrpSpPr>
        <p:grpSpPr>
          <a:xfrm>
            <a:off x="7935806" y="1770618"/>
            <a:ext cx="3585700" cy="1908105"/>
            <a:chOff x="8094934" y="2044168"/>
            <a:chExt cx="3657601" cy="1946366"/>
          </a:xfrm>
        </p:grpSpPr>
        <p:grpSp>
          <p:nvGrpSpPr>
            <p:cNvPr id="6" name="Group 5">
              <a:extLst>
                <a:ext uri="{FF2B5EF4-FFF2-40B4-BE49-F238E27FC236}">
                  <a16:creationId xmlns:a16="http://schemas.microsoft.com/office/drawing/2014/main" id="{0BE0C7FE-7144-4D51-8081-D81813933E3A}"/>
                </a:ext>
              </a:extLst>
            </p:cNvPr>
            <p:cNvGrpSpPr/>
            <p:nvPr/>
          </p:nvGrpSpPr>
          <p:grpSpPr>
            <a:xfrm>
              <a:off x="8094935" y="2044168"/>
              <a:ext cx="3657600" cy="1946366"/>
              <a:chOff x="8094935" y="2044168"/>
              <a:chExt cx="3657600" cy="1946366"/>
            </a:xfrm>
          </p:grpSpPr>
          <p:sp>
            <p:nvSpPr>
              <p:cNvPr id="44" name="Rectangle 43">
                <a:extLst>
                  <a:ext uri="{FF2B5EF4-FFF2-40B4-BE49-F238E27FC236}">
                    <a16:creationId xmlns:a16="http://schemas.microsoft.com/office/drawing/2014/main" id="{71B0AFE2-6193-4401-B8D4-7D27F3206439}"/>
                  </a:ext>
                </a:extLst>
              </p:cNvPr>
              <p:cNvSpPr/>
              <p:nvPr/>
            </p:nvSpPr>
            <p:spPr bwMode="auto">
              <a:xfrm>
                <a:off x="8094935" y="2044168"/>
                <a:ext cx="3657600" cy="1946366"/>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TextBox 80">
                <a:extLst>
                  <a:ext uri="{FF2B5EF4-FFF2-40B4-BE49-F238E27FC236}">
                    <a16:creationId xmlns:a16="http://schemas.microsoft.com/office/drawing/2014/main" id="{C300DB02-E196-4D53-AECD-62F6F6A395BF}"/>
                  </a:ext>
                </a:extLst>
              </p:cNvPr>
              <p:cNvSpPr txBox="1"/>
              <p:nvPr/>
            </p:nvSpPr>
            <p:spPr>
              <a:xfrm>
                <a:off x="8200091" y="2152499"/>
                <a:ext cx="3447288" cy="877163"/>
              </a:xfrm>
              <a:prstGeom prst="rect">
                <a:avLst/>
              </a:prstGeom>
              <a:noFill/>
            </p:spPr>
            <p:txBody>
              <a:bodyPr wrap="square" lIns="179285" tIns="143428" rIns="179285" bIns="143428" rtlCol="0">
                <a:spAutoFit/>
              </a:bodyPr>
              <a:lstStyle/>
              <a:p>
                <a:pPr defTabSz="914367">
                  <a:lnSpc>
                    <a:spcPct val="90000"/>
                  </a:lnSpc>
                  <a:spcAft>
                    <a:spcPts val="588"/>
                  </a:spcAft>
                </a:pPr>
                <a:r>
                  <a:rPr lang="en-US" sz="2549">
                    <a:solidFill>
                      <a:srgbClr val="FFFFFF"/>
                    </a:solidFill>
                    <a:latin typeface="Segoe UI Semibold"/>
                  </a:rPr>
                  <a:t>Hear from experts</a:t>
                </a:r>
                <a:br>
                  <a:rPr lang="en-US" sz="2353">
                    <a:solidFill>
                      <a:srgbClr val="FFFFFF"/>
                    </a:solidFill>
                    <a:latin typeface="Segoe UI"/>
                  </a:rPr>
                </a:br>
                <a:r>
                  <a:rPr lang="en-US" sz="1568">
                    <a:solidFill>
                      <a:srgbClr val="FFFFFF"/>
                    </a:solidFill>
                    <a:latin typeface="Segoe UI"/>
                  </a:rPr>
                  <a:t>aka.ms/AKS/videos</a:t>
                </a:r>
              </a:p>
            </p:txBody>
          </p:sp>
        </p:grpSp>
        <p:pic>
          <p:nvPicPr>
            <p:cNvPr id="19" name="Picture 18">
              <a:extLst>
                <a:ext uri="{FF2B5EF4-FFF2-40B4-BE49-F238E27FC236}">
                  <a16:creationId xmlns:a16="http://schemas.microsoft.com/office/drawing/2014/main" id="{EAECB660-F6A4-4336-9881-32BB380CDFDF}"/>
                </a:ext>
              </a:extLst>
            </p:cNvPr>
            <p:cNvPicPr>
              <a:picLocks noChangeAspect="1"/>
            </p:cNvPicPr>
            <p:nvPr/>
          </p:nvPicPr>
          <p:blipFill rotWithShape="1">
            <a:blip r:embed="rId5"/>
            <a:srcRect l="10500" b="5876"/>
            <a:stretch/>
          </p:blipFill>
          <p:spPr>
            <a:xfrm>
              <a:off x="8094934" y="3124051"/>
              <a:ext cx="867571" cy="866483"/>
            </a:xfrm>
            <a:prstGeom prst="rect">
              <a:avLst/>
            </a:prstGeom>
          </p:spPr>
        </p:pic>
      </p:grpSp>
      <p:grpSp>
        <p:nvGrpSpPr>
          <p:cNvPr id="24" name="Group 23">
            <a:extLst>
              <a:ext uri="{FF2B5EF4-FFF2-40B4-BE49-F238E27FC236}">
                <a16:creationId xmlns:a16="http://schemas.microsoft.com/office/drawing/2014/main" id="{61F08AD7-D24E-49FB-9A44-B3714F4C66AD}"/>
              </a:ext>
            </a:extLst>
          </p:cNvPr>
          <p:cNvGrpSpPr/>
          <p:nvPr/>
        </p:nvGrpSpPr>
        <p:grpSpPr>
          <a:xfrm>
            <a:off x="670495" y="3734215"/>
            <a:ext cx="3585699" cy="1908105"/>
            <a:chOff x="683939" y="4047139"/>
            <a:chExt cx="3657600" cy="1946366"/>
          </a:xfrm>
        </p:grpSpPr>
        <p:grpSp>
          <p:nvGrpSpPr>
            <p:cNvPr id="7" name="Group 6">
              <a:extLst>
                <a:ext uri="{FF2B5EF4-FFF2-40B4-BE49-F238E27FC236}">
                  <a16:creationId xmlns:a16="http://schemas.microsoft.com/office/drawing/2014/main" id="{0C1FBE94-51F7-4974-98FB-A2CB2C6D58FA}"/>
                </a:ext>
              </a:extLst>
            </p:cNvPr>
            <p:cNvGrpSpPr/>
            <p:nvPr/>
          </p:nvGrpSpPr>
          <p:grpSpPr>
            <a:xfrm>
              <a:off x="683939" y="4047139"/>
              <a:ext cx="3657600" cy="1946366"/>
              <a:chOff x="683939" y="4047139"/>
              <a:chExt cx="3657600" cy="1946366"/>
            </a:xfrm>
          </p:grpSpPr>
          <p:sp>
            <p:nvSpPr>
              <p:cNvPr id="41" name="Rectangle 40">
                <a:extLst>
                  <a:ext uri="{FF2B5EF4-FFF2-40B4-BE49-F238E27FC236}">
                    <a16:creationId xmlns:a16="http://schemas.microsoft.com/office/drawing/2014/main" id="{E0F7495E-EA43-47CB-B21E-0C084AE16398}"/>
                  </a:ext>
                </a:extLst>
              </p:cNvPr>
              <p:cNvSpPr/>
              <p:nvPr/>
            </p:nvSpPr>
            <p:spPr bwMode="auto">
              <a:xfrm>
                <a:off x="683939" y="4047139"/>
                <a:ext cx="3657600" cy="19463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rgbClr val="EBEBEB"/>
                  </a:solidFill>
                  <a:latin typeface="Segoe UI"/>
                  <a:ea typeface="Segoe UI" pitchFamily="34" charset="0"/>
                  <a:cs typeface="Segoe UI" pitchFamily="34" charset="0"/>
                </a:endParaRPr>
              </a:p>
            </p:txBody>
          </p:sp>
          <p:sp>
            <p:nvSpPr>
              <p:cNvPr id="82" name="TextBox 81">
                <a:extLst>
                  <a:ext uri="{FF2B5EF4-FFF2-40B4-BE49-F238E27FC236}">
                    <a16:creationId xmlns:a16="http://schemas.microsoft.com/office/drawing/2014/main" id="{997316B0-E543-40AD-89B0-8044E4294F3D}"/>
                  </a:ext>
                </a:extLst>
              </p:cNvPr>
              <p:cNvSpPr txBox="1"/>
              <p:nvPr/>
            </p:nvSpPr>
            <p:spPr>
              <a:xfrm>
                <a:off x="789095" y="4155470"/>
                <a:ext cx="3447288" cy="877163"/>
              </a:xfrm>
              <a:prstGeom prst="rect">
                <a:avLst/>
              </a:prstGeom>
              <a:noFill/>
            </p:spPr>
            <p:txBody>
              <a:bodyPr wrap="square" lIns="179285" tIns="143428" rIns="179285" bIns="143428" rtlCol="0">
                <a:spAutoFit/>
              </a:bodyPr>
              <a:lstStyle/>
              <a:p>
                <a:pPr defTabSz="914367">
                  <a:lnSpc>
                    <a:spcPct val="90000"/>
                  </a:lnSpc>
                  <a:spcAft>
                    <a:spcPts val="588"/>
                  </a:spcAft>
                </a:pPr>
                <a:r>
                  <a:rPr lang="en-US" sz="2549">
                    <a:solidFill>
                      <a:srgbClr val="000000"/>
                    </a:solidFill>
                    <a:latin typeface="Segoe UI Semibold"/>
                  </a:rPr>
                  <a:t>Case studies</a:t>
                </a:r>
                <a:br>
                  <a:rPr lang="en-US" sz="2353">
                    <a:solidFill>
                      <a:srgbClr val="000000"/>
                    </a:solidFill>
                    <a:latin typeface="Segoe UI"/>
                  </a:rPr>
                </a:br>
                <a:r>
                  <a:rPr lang="en-US" sz="1568">
                    <a:solidFill>
                      <a:srgbClr val="000000"/>
                    </a:solidFill>
                    <a:latin typeface="Segoe UI"/>
                  </a:rPr>
                  <a:t>aka.ms/aks/</a:t>
                </a:r>
                <a:r>
                  <a:rPr lang="en-US" sz="1568" err="1">
                    <a:solidFill>
                      <a:srgbClr val="000000"/>
                    </a:solidFill>
                    <a:latin typeface="Segoe UI"/>
                  </a:rPr>
                  <a:t>casestudy</a:t>
                </a:r>
                <a:endParaRPr lang="en-US" sz="1568">
                  <a:solidFill>
                    <a:srgbClr val="000000"/>
                  </a:solidFill>
                  <a:latin typeface="Segoe UI"/>
                </a:endParaRPr>
              </a:p>
            </p:txBody>
          </p:sp>
        </p:grpSp>
        <p:pic>
          <p:nvPicPr>
            <p:cNvPr id="23" name="Picture 22">
              <a:extLst>
                <a:ext uri="{FF2B5EF4-FFF2-40B4-BE49-F238E27FC236}">
                  <a16:creationId xmlns:a16="http://schemas.microsoft.com/office/drawing/2014/main" id="{DA08A26D-F4C9-41C0-AAA2-001393447250}"/>
                </a:ext>
              </a:extLst>
            </p:cNvPr>
            <p:cNvPicPr>
              <a:picLocks noChangeAspect="1"/>
            </p:cNvPicPr>
            <p:nvPr/>
          </p:nvPicPr>
          <p:blipFill rotWithShape="1">
            <a:blip r:embed="rId6"/>
            <a:srcRect l="5841" r="-1"/>
            <a:stretch/>
          </p:blipFill>
          <p:spPr>
            <a:xfrm>
              <a:off x="683939" y="5175154"/>
              <a:ext cx="759752" cy="739238"/>
            </a:xfrm>
            <a:prstGeom prst="rect">
              <a:avLst/>
            </a:prstGeom>
          </p:spPr>
        </p:pic>
      </p:grpSp>
      <p:grpSp>
        <p:nvGrpSpPr>
          <p:cNvPr id="38" name="Group 37">
            <a:extLst>
              <a:ext uri="{FF2B5EF4-FFF2-40B4-BE49-F238E27FC236}">
                <a16:creationId xmlns:a16="http://schemas.microsoft.com/office/drawing/2014/main" id="{0922B93F-DB3E-4863-B1BB-5996B80466F9}"/>
              </a:ext>
            </a:extLst>
          </p:cNvPr>
          <p:cNvGrpSpPr/>
          <p:nvPr/>
        </p:nvGrpSpPr>
        <p:grpSpPr>
          <a:xfrm>
            <a:off x="4303151" y="3734215"/>
            <a:ext cx="3585699" cy="1908105"/>
            <a:chOff x="4389437" y="4047139"/>
            <a:chExt cx="3657600" cy="1946366"/>
          </a:xfrm>
        </p:grpSpPr>
        <p:grpSp>
          <p:nvGrpSpPr>
            <p:cNvPr id="8" name="Group 7">
              <a:extLst>
                <a:ext uri="{FF2B5EF4-FFF2-40B4-BE49-F238E27FC236}">
                  <a16:creationId xmlns:a16="http://schemas.microsoft.com/office/drawing/2014/main" id="{8B4D1D0C-307A-447A-8AD1-49A7247DEF53}"/>
                </a:ext>
              </a:extLst>
            </p:cNvPr>
            <p:cNvGrpSpPr/>
            <p:nvPr/>
          </p:nvGrpSpPr>
          <p:grpSpPr>
            <a:xfrm>
              <a:off x="4389437" y="4047139"/>
              <a:ext cx="3657600" cy="1946366"/>
              <a:chOff x="4389437" y="4047139"/>
              <a:chExt cx="3657600" cy="1946366"/>
            </a:xfrm>
          </p:grpSpPr>
          <p:sp>
            <p:nvSpPr>
              <p:cNvPr id="43" name="Rectangle 42">
                <a:extLst>
                  <a:ext uri="{FF2B5EF4-FFF2-40B4-BE49-F238E27FC236}">
                    <a16:creationId xmlns:a16="http://schemas.microsoft.com/office/drawing/2014/main" id="{84DD4916-EF30-435F-BBBB-E162825AD86E}"/>
                  </a:ext>
                </a:extLst>
              </p:cNvPr>
              <p:cNvSpPr/>
              <p:nvPr/>
            </p:nvSpPr>
            <p:spPr bwMode="auto">
              <a:xfrm>
                <a:off x="4389437" y="4047139"/>
                <a:ext cx="3657600" cy="1946366"/>
              </a:xfrm>
              <a:prstGeom prst="rect">
                <a:avLst/>
              </a:prstGeom>
              <a:solidFill>
                <a:srgbClr val="0F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3" name="TextBox 82">
                <a:extLst>
                  <a:ext uri="{FF2B5EF4-FFF2-40B4-BE49-F238E27FC236}">
                    <a16:creationId xmlns:a16="http://schemas.microsoft.com/office/drawing/2014/main" id="{E30C1304-5960-4B28-948B-90BDBE7A2A3D}"/>
                  </a:ext>
                </a:extLst>
              </p:cNvPr>
              <p:cNvSpPr txBox="1"/>
              <p:nvPr/>
            </p:nvSpPr>
            <p:spPr>
              <a:xfrm>
                <a:off x="4494593" y="4155470"/>
                <a:ext cx="3447288" cy="794064"/>
              </a:xfrm>
              <a:prstGeom prst="rect">
                <a:avLst/>
              </a:prstGeom>
              <a:noFill/>
            </p:spPr>
            <p:txBody>
              <a:bodyPr wrap="square" lIns="179285" tIns="143428" rIns="179285" bIns="143428" rtlCol="0">
                <a:spAutoFit/>
              </a:bodyPr>
              <a:lstStyle/>
              <a:p>
                <a:pPr defTabSz="914367">
                  <a:lnSpc>
                    <a:spcPct val="90000"/>
                  </a:lnSpc>
                  <a:spcAft>
                    <a:spcPts val="588"/>
                  </a:spcAft>
                </a:pPr>
                <a:r>
                  <a:rPr lang="en-US" sz="1961">
                    <a:solidFill>
                      <a:srgbClr val="FFFFFF"/>
                    </a:solidFill>
                    <a:latin typeface="Segoe UI Semibold"/>
                  </a:rPr>
                  <a:t>Azure Kubernetes Service</a:t>
                </a:r>
                <a:br>
                  <a:rPr lang="en-US" sz="1961">
                    <a:solidFill>
                      <a:srgbClr val="FFFFFF"/>
                    </a:solidFill>
                    <a:latin typeface="Segoe UI Semibold"/>
                  </a:rPr>
                </a:br>
                <a:r>
                  <a:rPr lang="en-US" sz="1568">
                    <a:solidFill>
                      <a:srgbClr val="FFFFFF"/>
                    </a:solidFill>
                    <a:latin typeface="Segoe UI"/>
                  </a:rPr>
                  <a:t>aka.ms/AKS/page</a:t>
                </a:r>
              </a:p>
            </p:txBody>
          </p:sp>
        </p:grpSp>
        <p:pic>
          <p:nvPicPr>
            <p:cNvPr id="25" name="Picture 24">
              <a:extLst>
                <a:ext uri="{FF2B5EF4-FFF2-40B4-BE49-F238E27FC236}">
                  <a16:creationId xmlns:a16="http://schemas.microsoft.com/office/drawing/2014/main" id="{F67CB488-8B99-428D-BA8C-8ABD7AF38B2E}"/>
                </a:ext>
              </a:extLst>
            </p:cNvPr>
            <p:cNvPicPr>
              <a:picLocks noChangeAspect="1"/>
            </p:cNvPicPr>
            <p:nvPr/>
          </p:nvPicPr>
          <p:blipFill rotWithShape="1">
            <a:blip r:embed="rId7"/>
            <a:srcRect l="20195" b="6900"/>
            <a:stretch/>
          </p:blipFill>
          <p:spPr>
            <a:xfrm>
              <a:off x="4389437" y="5164778"/>
              <a:ext cx="749260" cy="822994"/>
            </a:xfrm>
            <a:prstGeom prst="rect">
              <a:avLst/>
            </a:prstGeom>
          </p:spPr>
        </p:pic>
      </p:grpSp>
      <p:grpSp>
        <p:nvGrpSpPr>
          <p:cNvPr id="37" name="Group 36">
            <a:extLst>
              <a:ext uri="{FF2B5EF4-FFF2-40B4-BE49-F238E27FC236}">
                <a16:creationId xmlns:a16="http://schemas.microsoft.com/office/drawing/2014/main" id="{4E8AA45A-3AD9-40F5-8D1F-0E93EDCF7475}"/>
              </a:ext>
            </a:extLst>
          </p:cNvPr>
          <p:cNvGrpSpPr/>
          <p:nvPr/>
        </p:nvGrpSpPr>
        <p:grpSpPr>
          <a:xfrm>
            <a:off x="7935806" y="3734215"/>
            <a:ext cx="3585700" cy="1908105"/>
            <a:chOff x="8094934" y="4047139"/>
            <a:chExt cx="3657601" cy="1946366"/>
          </a:xfrm>
        </p:grpSpPr>
        <p:grpSp>
          <p:nvGrpSpPr>
            <p:cNvPr id="10" name="Group 9">
              <a:extLst>
                <a:ext uri="{FF2B5EF4-FFF2-40B4-BE49-F238E27FC236}">
                  <a16:creationId xmlns:a16="http://schemas.microsoft.com/office/drawing/2014/main" id="{D963B375-44C9-4BA8-BF9A-6C5F0BD70588}"/>
                </a:ext>
              </a:extLst>
            </p:cNvPr>
            <p:cNvGrpSpPr/>
            <p:nvPr/>
          </p:nvGrpSpPr>
          <p:grpSpPr>
            <a:xfrm>
              <a:off x="8094935" y="4047139"/>
              <a:ext cx="3657600" cy="1946366"/>
              <a:chOff x="8094935" y="4047139"/>
              <a:chExt cx="3657600" cy="1946366"/>
            </a:xfrm>
          </p:grpSpPr>
          <p:sp>
            <p:nvSpPr>
              <p:cNvPr id="45" name="Rectangle 44">
                <a:extLst>
                  <a:ext uri="{FF2B5EF4-FFF2-40B4-BE49-F238E27FC236}">
                    <a16:creationId xmlns:a16="http://schemas.microsoft.com/office/drawing/2014/main" id="{BF24997C-2AF2-47C0-BD43-EF3820D4E3F0}"/>
                  </a:ext>
                </a:extLst>
              </p:cNvPr>
              <p:cNvSpPr/>
              <p:nvPr/>
            </p:nvSpPr>
            <p:spPr bwMode="auto">
              <a:xfrm>
                <a:off x="8094935" y="4047139"/>
                <a:ext cx="3657600" cy="19463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rgbClr val="EBEBEB"/>
                  </a:solidFill>
                  <a:latin typeface="Segoe UI"/>
                  <a:ea typeface="Segoe UI" pitchFamily="34" charset="0"/>
                  <a:cs typeface="Segoe UI" pitchFamily="34" charset="0"/>
                </a:endParaRPr>
              </a:p>
            </p:txBody>
          </p:sp>
          <p:sp>
            <p:nvSpPr>
              <p:cNvPr id="85" name="TextBox 84">
                <a:extLst>
                  <a:ext uri="{FF2B5EF4-FFF2-40B4-BE49-F238E27FC236}">
                    <a16:creationId xmlns:a16="http://schemas.microsoft.com/office/drawing/2014/main" id="{05951E31-50A1-4418-80A0-871BF998695D}"/>
                  </a:ext>
                </a:extLst>
              </p:cNvPr>
              <p:cNvSpPr txBox="1"/>
              <p:nvPr/>
            </p:nvSpPr>
            <p:spPr>
              <a:xfrm>
                <a:off x="8200091" y="4155470"/>
                <a:ext cx="3447288" cy="877163"/>
              </a:xfrm>
              <a:prstGeom prst="rect">
                <a:avLst/>
              </a:prstGeom>
              <a:noFill/>
            </p:spPr>
            <p:txBody>
              <a:bodyPr wrap="square" lIns="179285" tIns="143428" rIns="179285" bIns="143428" rtlCol="0">
                <a:spAutoFit/>
              </a:bodyPr>
              <a:lstStyle/>
              <a:p>
                <a:pPr defTabSz="914367">
                  <a:lnSpc>
                    <a:spcPct val="90000"/>
                  </a:lnSpc>
                  <a:spcAft>
                    <a:spcPts val="588"/>
                  </a:spcAft>
                </a:pPr>
                <a:r>
                  <a:rPr lang="en-US" sz="2549">
                    <a:solidFill>
                      <a:srgbClr val="000000"/>
                    </a:solidFill>
                    <a:latin typeface="Segoe UI Semibold"/>
                  </a:rPr>
                  <a:t>Try for free</a:t>
                </a:r>
                <a:br>
                  <a:rPr lang="en-US" sz="2353">
                    <a:solidFill>
                      <a:srgbClr val="000000"/>
                    </a:solidFill>
                    <a:latin typeface="Segoe UI"/>
                  </a:rPr>
                </a:br>
                <a:r>
                  <a:rPr lang="en-US" sz="1568">
                    <a:solidFill>
                      <a:srgbClr val="000000"/>
                    </a:solidFill>
                    <a:latin typeface="Segoe UI"/>
                  </a:rPr>
                  <a:t>aka.ms/</a:t>
                </a:r>
                <a:r>
                  <a:rPr lang="en-US" sz="1568" err="1">
                    <a:solidFill>
                      <a:srgbClr val="000000"/>
                    </a:solidFill>
                    <a:latin typeface="Segoe UI"/>
                  </a:rPr>
                  <a:t>aks</a:t>
                </a:r>
                <a:r>
                  <a:rPr lang="en-US" sz="1568">
                    <a:solidFill>
                      <a:srgbClr val="000000"/>
                    </a:solidFill>
                    <a:latin typeface="Segoe UI"/>
                  </a:rPr>
                  <a:t>/trial</a:t>
                </a:r>
              </a:p>
            </p:txBody>
          </p:sp>
        </p:grpSp>
        <p:pic>
          <p:nvPicPr>
            <p:cNvPr id="26" name="Picture 25">
              <a:extLst>
                <a:ext uri="{FF2B5EF4-FFF2-40B4-BE49-F238E27FC236}">
                  <a16:creationId xmlns:a16="http://schemas.microsoft.com/office/drawing/2014/main" id="{EFA26D08-9785-43FA-81F4-39A7464CE0F8}"/>
                </a:ext>
              </a:extLst>
            </p:cNvPr>
            <p:cNvPicPr>
              <a:picLocks noChangeAspect="1"/>
            </p:cNvPicPr>
            <p:nvPr/>
          </p:nvPicPr>
          <p:blipFill rotWithShape="1">
            <a:blip r:embed="rId8"/>
            <a:srcRect l="5941" b="6624"/>
            <a:stretch/>
          </p:blipFill>
          <p:spPr>
            <a:xfrm>
              <a:off x="8094934" y="5213565"/>
              <a:ext cx="980570" cy="774207"/>
            </a:xfrm>
            <a:prstGeom prst="rect">
              <a:avLst/>
            </a:prstGeom>
          </p:spPr>
        </p:pic>
      </p:grpSp>
      <p:sp>
        <p:nvSpPr>
          <p:cNvPr id="34" name="Text Placeholder 4">
            <a:extLst>
              <a:ext uri="{FF2B5EF4-FFF2-40B4-BE49-F238E27FC236}">
                <a16:creationId xmlns:a16="http://schemas.microsoft.com/office/drawing/2014/main" id="{F472FB4F-D300-384D-A04A-2D4D3CC638C3}"/>
              </a:ext>
            </a:extLst>
          </p:cNvPr>
          <p:cNvSpPr txBox="1">
            <a:spLocks/>
          </p:cNvSpPr>
          <p:nvPr/>
        </p:nvSpPr>
        <p:spPr>
          <a:xfrm>
            <a:off x="365760" y="409302"/>
            <a:ext cx="11390811" cy="67056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000" b="1" i="0" kern="1200" spc="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Best support for your enterprise need</a:t>
            </a:r>
          </a:p>
        </p:txBody>
      </p:sp>
    </p:spTree>
    <p:extLst>
      <p:ext uri="{BB962C8B-B14F-4D97-AF65-F5344CB8AC3E}">
        <p14:creationId xmlns:p14="http://schemas.microsoft.com/office/powerpoint/2010/main" val="3313779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C24EC5D-7264-A842-B31C-F497B34BD5B0}"/>
              </a:ext>
            </a:extLst>
          </p:cNvPr>
          <p:cNvSpPr>
            <a:spLocks noGrp="1"/>
          </p:cNvSpPr>
          <p:nvPr>
            <p:ph type="body" sz="quarter" idx="11"/>
          </p:nvPr>
        </p:nvSpPr>
        <p:spPr/>
        <p:txBody>
          <a:bodyPr/>
          <a:lstStyle/>
          <a:p>
            <a:r>
              <a:rPr lang="en-US" dirty="0"/>
              <a:t>Q&amp;A</a:t>
            </a:r>
          </a:p>
        </p:txBody>
      </p:sp>
      <p:grpSp>
        <p:nvGrpSpPr>
          <p:cNvPr id="2" name="Group 1">
            <a:extLst>
              <a:ext uri="{FF2B5EF4-FFF2-40B4-BE49-F238E27FC236}">
                <a16:creationId xmlns:a16="http://schemas.microsoft.com/office/drawing/2014/main" id="{22BB8EC1-0B8B-EB46-A3FF-4D289E1BF5F0}"/>
              </a:ext>
            </a:extLst>
          </p:cNvPr>
          <p:cNvGrpSpPr/>
          <p:nvPr/>
        </p:nvGrpSpPr>
        <p:grpSpPr>
          <a:xfrm>
            <a:off x="5179466" y="2072539"/>
            <a:ext cx="7012534" cy="2420214"/>
            <a:chOff x="5179466" y="2072539"/>
            <a:chExt cx="7012534" cy="2420214"/>
          </a:xfrm>
        </p:grpSpPr>
        <p:pic>
          <p:nvPicPr>
            <p:cNvPr id="4" name="Picture 3">
              <a:extLst>
                <a:ext uri="{FF2B5EF4-FFF2-40B4-BE49-F238E27FC236}">
                  <a16:creationId xmlns:a16="http://schemas.microsoft.com/office/drawing/2014/main" id="{C045A92D-C32A-C747-B6BC-49BB999053E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771786" y="2072539"/>
              <a:ext cx="2420214" cy="2420214"/>
            </a:xfrm>
            <a:prstGeom prst="rect">
              <a:avLst/>
            </a:prstGeom>
          </p:spPr>
        </p:pic>
        <p:pic>
          <p:nvPicPr>
            <p:cNvPr id="5" name="Picture 4">
              <a:extLst>
                <a:ext uri="{FF2B5EF4-FFF2-40B4-BE49-F238E27FC236}">
                  <a16:creationId xmlns:a16="http://schemas.microsoft.com/office/drawing/2014/main" id="{DF0EAEE7-187A-974C-BF64-16CA51D5A46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75626" y="2072539"/>
              <a:ext cx="2420214" cy="2420214"/>
            </a:xfrm>
            <a:prstGeom prst="rect">
              <a:avLst/>
            </a:prstGeom>
          </p:spPr>
        </p:pic>
        <p:pic>
          <p:nvPicPr>
            <p:cNvPr id="6" name="Picture 5">
              <a:extLst>
                <a:ext uri="{FF2B5EF4-FFF2-40B4-BE49-F238E27FC236}">
                  <a16:creationId xmlns:a16="http://schemas.microsoft.com/office/drawing/2014/main" id="{8A839411-1E1C-044D-870F-F89F2C54B59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179466" y="2072539"/>
              <a:ext cx="2420214" cy="2420214"/>
            </a:xfrm>
            <a:prstGeom prst="rect">
              <a:avLst/>
            </a:prstGeom>
          </p:spPr>
        </p:pic>
      </p:grpSp>
    </p:spTree>
    <p:extLst>
      <p:ext uri="{BB962C8B-B14F-4D97-AF65-F5344CB8AC3E}">
        <p14:creationId xmlns:p14="http://schemas.microsoft.com/office/powerpoint/2010/main" val="1478724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0029" y="5959001"/>
            <a:ext cx="10754328" cy="612576"/>
          </a:xfrm>
          <a:prstGeom prst="rect">
            <a:avLst/>
          </a:prstGeom>
          <a:noFill/>
          <a:ln w="12700">
            <a:noFill/>
            <a:miter lim="800000"/>
            <a:headEnd type="none" w="sm" len="sm"/>
            <a:tailEnd type="none" w="sm" len="sm"/>
          </a:ln>
          <a:effectLst/>
        </p:spPr>
        <p:txBody>
          <a:bodyPr lIns="179212" tIns="143370" rIns="179212" bIns="143370">
            <a:spAutoFit/>
          </a:bodyPr>
          <a:lstStyle/>
          <a:p>
            <a:pPr marL="0" marR="0" lvl="0" indent="0" algn="l" defTabSz="913474" rtl="0" eaLnBrk="0" fontAlgn="base" latinLnBrk="0" hangingPunct="0">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charset="0"/>
                <a:ea typeface="Segoe UI" charset="0"/>
                <a:cs typeface="Segoe UI" charset="0"/>
              </a:rPr>
              <a:t>© 2018 Microsoft Corporation. All rights reserved. Microsoft, Windows, Windows Vista and other product names are or may be registered trademarks and/or trademarks in the U.S. and/or other countries.</a:t>
            </a:r>
          </a:p>
          <a:p>
            <a:pPr marL="0" marR="0" lvl="0" indent="0" algn="l" defTabSz="913474" rtl="0" eaLnBrk="0" fontAlgn="base" latinLnBrk="0" hangingPunct="0">
              <a:lnSpc>
                <a:spcPct val="100000"/>
              </a:lnSpc>
              <a:spcBef>
                <a:spcPct val="0"/>
              </a:spcBef>
              <a:spcAft>
                <a:spcPct val="0"/>
              </a:spcAft>
              <a:buClrTx/>
              <a:buSzTx/>
              <a:buFontTx/>
              <a:buNone/>
              <a:tabLst/>
              <a:defRPr/>
            </a:pPr>
            <a:r>
              <a:rPr kumimoji="0" lang="en-US" sz="7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charset="0"/>
                <a:ea typeface="Segoe UI" charset="0"/>
                <a:cs typeface="Segoe UI"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3" name="Title 2"/>
          <p:cNvSpPr txBox="1">
            <a:spLocks/>
          </p:cNvSpPr>
          <p:nvPr/>
        </p:nvSpPr>
        <p:spPr>
          <a:xfrm>
            <a:off x="298386" y="3578367"/>
            <a:ext cx="7630547" cy="623823"/>
          </a:xfrm>
          <a:prstGeom prst="rect">
            <a:avLst/>
          </a:prstGeom>
        </p:spPr>
        <p:txBody>
          <a:bodyPr lIns="143370" tIns="89607" rIns="143370" bIns="89607">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accent4"/>
                    </a:gs>
                    <a:gs pos="100000">
                      <a:schemeClr val="accent4"/>
                    </a:gs>
                  </a:gsLst>
                  <a:lin ang="5400000" scaled="0"/>
                </a:gradFill>
                <a:effectLst/>
                <a:latin typeface="+mj-lt"/>
                <a:ea typeface="+mn-ea"/>
                <a:cs typeface="Arial" charset="0"/>
              </a:defRPr>
            </a:lvl1pPr>
          </a:lstStyle>
          <a:p>
            <a:pPr marL="0" marR="0" lvl="0" indent="0" algn="l" defTabSz="932462"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02" normalizeH="0" baseline="0" noProof="0" dirty="0">
                <a:ln w="3175">
                  <a:noFill/>
                </a:ln>
                <a:solidFill>
                  <a:srgbClr val="FFFFFF"/>
                </a:solidFill>
                <a:effectLst/>
                <a:uLnTx/>
                <a:uFillTx/>
                <a:latin typeface="Segoe UI Light" charset="0"/>
                <a:ea typeface="Segoe UI Light" charset="0"/>
                <a:cs typeface="Segoe UI Light" charset="0"/>
              </a:rPr>
              <a:t>Thank you for joining us.</a:t>
            </a:r>
          </a:p>
        </p:txBody>
      </p:sp>
      <p:pic>
        <p:nvPicPr>
          <p:cNvPr id="5" name="Picture 4">
            <a:extLst>
              <a:ext uri="{FF2B5EF4-FFF2-40B4-BE49-F238E27FC236}">
                <a16:creationId xmlns:a16="http://schemas.microsoft.com/office/drawing/2014/main" id="{EAFE9B13-2F61-F948-8077-731294A55163}"/>
              </a:ext>
            </a:extLst>
          </p:cNvPr>
          <p:cNvPicPr>
            <a:picLocks noChangeAspect="1"/>
          </p:cNvPicPr>
          <p:nvPr/>
        </p:nvPicPr>
        <p:blipFill>
          <a:blip r:embed="rId3"/>
          <a:stretch>
            <a:fillRect/>
          </a:stretch>
        </p:blipFill>
        <p:spPr>
          <a:xfrm>
            <a:off x="-81280" y="2225040"/>
            <a:ext cx="4767299" cy="1574800"/>
          </a:xfrm>
          <a:prstGeom prst="rect">
            <a:avLst/>
          </a:prstGeom>
        </p:spPr>
      </p:pic>
    </p:spTree>
    <p:extLst>
      <p:ext uri="{BB962C8B-B14F-4D97-AF65-F5344CB8AC3E}">
        <p14:creationId xmlns:p14="http://schemas.microsoft.com/office/powerpoint/2010/main" val="398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4" name="Group 303">
            <a:extLst>
              <a:ext uri="{FF2B5EF4-FFF2-40B4-BE49-F238E27FC236}">
                <a16:creationId xmlns:a16="http://schemas.microsoft.com/office/drawing/2014/main" id="{F28CDA09-AEF0-4898-9C58-DEEEB07020C0}"/>
              </a:ext>
            </a:extLst>
          </p:cNvPr>
          <p:cNvGrpSpPr/>
          <p:nvPr/>
        </p:nvGrpSpPr>
        <p:grpSpPr>
          <a:xfrm>
            <a:off x="8074264" y="2704012"/>
            <a:ext cx="3505528" cy="3309377"/>
            <a:chOff x="7290914" y="1524858"/>
            <a:chExt cx="3575821" cy="3375737"/>
          </a:xfrm>
        </p:grpSpPr>
        <p:sp>
          <p:nvSpPr>
            <p:cNvPr id="79" name="Rectangle: Rounded Corners 78">
              <a:extLst>
                <a:ext uri="{FF2B5EF4-FFF2-40B4-BE49-F238E27FC236}">
                  <a16:creationId xmlns:a16="http://schemas.microsoft.com/office/drawing/2014/main" id="{DD672A2C-0E76-4878-8D95-DAC900DFF440}"/>
                </a:ext>
              </a:extLst>
            </p:cNvPr>
            <p:cNvSpPr/>
            <p:nvPr/>
          </p:nvSpPr>
          <p:spPr bwMode="auto">
            <a:xfrm>
              <a:off x="7290914" y="1725480"/>
              <a:ext cx="3575821" cy="3175115"/>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80" name="Title 1">
              <a:extLst>
                <a:ext uri="{FF2B5EF4-FFF2-40B4-BE49-F238E27FC236}">
                  <a16:creationId xmlns:a16="http://schemas.microsoft.com/office/drawing/2014/main" id="{E16BD7A4-C0FD-4602-B2A3-094064DD3B02}"/>
                </a:ext>
              </a:extLst>
            </p:cNvPr>
            <p:cNvSpPr txBox="1">
              <a:spLocks/>
            </p:cNvSpPr>
            <p:nvPr/>
          </p:nvSpPr>
          <p:spPr>
            <a:xfrm>
              <a:off x="8520136" y="1524858"/>
              <a:ext cx="109728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 with RBAC</a:t>
              </a:r>
            </a:p>
          </p:txBody>
        </p:sp>
      </p:grpSp>
      <p:cxnSp>
        <p:nvCxnSpPr>
          <p:cNvPr id="21" name="Connector: Elbow 20">
            <a:extLst>
              <a:ext uri="{FF2B5EF4-FFF2-40B4-BE49-F238E27FC236}">
                <a16:creationId xmlns:a16="http://schemas.microsoft.com/office/drawing/2014/main" id="{C397D6E4-492F-4E52-AAB6-9F45C4DC41C0}"/>
              </a:ext>
            </a:extLst>
          </p:cNvPr>
          <p:cNvCxnSpPr>
            <a:cxnSpLocks/>
            <a:stCxn id="9" idx="2"/>
          </p:cNvCxnSpPr>
          <p:nvPr/>
        </p:nvCxnSpPr>
        <p:spPr>
          <a:xfrm rot="16200000" flipH="1">
            <a:off x="7338023" y="3777601"/>
            <a:ext cx="1118713" cy="1165353"/>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 name="Title 16">
            <a:extLst>
              <a:ext uri="{FF2B5EF4-FFF2-40B4-BE49-F238E27FC236}">
                <a16:creationId xmlns:a16="http://schemas.microsoft.com/office/drawing/2014/main" id="{E11E89A8-D213-4CB5-AC86-21156A03DC0B}"/>
              </a:ext>
            </a:extLst>
          </p:cNvPr>
          <p:cNvSpPr txBox="1">
            <a:spLocks/>
          </p:cNvSpPr>
          <p:nvPr/>
        </p:nvSpPr>
        <p:spPr>
          <a:xfrm>
            <a:off x="431280" y="917151"/>
            <a:ext cx="4240462" cy="196207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R="0" lvl="0" defTabSz="932742" rtl="0" eaLnBrk="1" fontAlgn="auto" latinLnBrk="0" hangingPunct="1">
              <a:lnSpc>
                <a:spcPct val="100000"/>
              </a:lnSpc>
              <a:spcBef>
                <a:spcPct val="0"/>
              </a:spcBef>
              <a:spcAft>
                <a:spcPts val="0"/>
              </a:spcAft>
              <a:buClrTx/>
              <a:buSzTx/>
              <a:tabLst/>
              <a:defRPr/>
            </a:pPr>
            <a:endParaRPr kumimoji="0" lang="en-US" sz="1350" b="0" i="0" u="none" strike="noStrike" kern="1200" cap="none" spc="0" normalizeH="0" baseline="0" noProof="0" dirty="0">
              <a:ln w="3175">
                <a:noFill/>
              </a:ln>
              <a:solidFill>
                <a:srgbClr val="0078D4"/>
              </a:solidFill>
              <a:effectLst/>
              <a:uLnTx/>
              <a:uFillTx/>
              <a:latin typeface="Segoe UI"/>
              <a:ea typeface="+mn-ea"/>
              <a:cs typeface="Segoe UI"/>
            </a:endParaRPr>
          </a:p>
          <a:p>
            <a:pPr marL="342900" lvl="0" indent="-342900">
              <a:buFont typeface="+mj-lt"/>
              <a:buAutoNum type="arabicPeriod"/>
              <a:defRPr/>
            </a:pPr>
            <a:r>
              <a:rPr lang="en-US" sz="1600" spc="0" dirty="0">
                <a:solidFill>
                  <a:srgbClr val="0078D4"/>
                </a:solidFill>
              </a:rPr>
              <a:t>Cluster and Node level security</a:t>
            </a:r>
          </a:p>
          <a:p>
            <a:pPr marL="537832" indent="-268916">
              <a:buFont typeface="Arial" panose="020B0604020202020204" pitchFamily="34" charset="0"/>
              <a:buChar char="•"/>
              <a:defRPr/>
            </a:pPr>
            <a:r>
              <a:rPr lang="en-US" sz="1400" b="0" spc="0" dirty="0">
                <a:solidFill>
                  <a:schemeClr val="bg2">
                    <a:lumMod val="25000"/>
                  </a:schemeClr>
                </a:solidFill>
                <a:latin typeface="Segoe UI" panose="020B0502040204020203" pitchFamily="34" charset="0"/>
              </a:rPr>
              <a:t>Authentication and Authorization using AAD and RBAC</a:t>
            </a:r>
          </a:p>
          <a:p>
            <a:pPr marL="537832" lvl="0" indent="-268916">
              <a:buFont typeface="Arial" panose="020B0604020202020204" pitchFamily="34" charset="0"/>
              <a:buChar char="•"/>
              <a:defRPr/>
            </a:pPr>
            <a:r>
              <a:rPr lang="en-US" sz="1400" b="0" spc="0" dirty="0">
                <a:solidFill>
                  <a:schemeClr val="bg2">
                    <a:lumMod val="25000"/>
                  </a:schemeClr>
                </a:solidFill>
                <a:latin typeface="Segoe UI" panose="020B0502040204020203" pitchFamily="34" charset="0"/>
              </a:rPr>
              <a:t>Automatic security patching nightly</a:t>
            </a:r>
          </a:p>
          <a:p>
            <a:pPr marL="537832" lvl="0" indent="-268916">
              <a:buFont typeface="Arial" panose="020B0604020202020204" pitchFamily="34" charset="0"/>
              <a:buChar char="•"/>
              <a:defRPr/>
            </a:pPr>
            <a:r>
              <a:rPr lang="en-US" sz="1400" b="0" spc="0" dirty="0">
                <a:solidFill>
                  <a:schemeClr val="bg2">
                    <a:lumMod val="25000"/>
                  </a:schemeClr>
                </a:solidFill>
                <a:latin typeface="Segoe UI" panose="020B0502040204020203" pitchFamily="34" charset="0"/>
              </a:rPr>
              <a:t>Nodes deployed in private virtual network subnet w/o public addresses</a:t>
            </a:r>
          </a:p>
          <a:p>
            <a:pPr marL="537832" lvl="0" indent="-268916">
              <a:buFont typeface="Arial" panose="020B0604020202020204" pitchFamily="34" charset="0"/>
              <a:buChar char="•"/>
              <a:defRPr/>
            </a:pPr>
            <a:r>
              <a:rPr lang="en-US" sz="1400" b="0" spc="0" dirty="0">
                <a:solidFill>
                  <a:schemeClr val="bg2">
                    <a:lumMod val="25000"/>
                  </a:schemeClr>
                </a:solidFill>
                <a:latin typeface="Segoe UI" panose="020B0502040204020203" pitchFamily="34" charset="0"/>
              </a:rPr>
              <a:t>K8s Dashboard Security</a:t>
            </a:r>
          </a:p>
          <a:p>
            <a:pPr marL="537832" lvl="0" indent="-268916">
              <a:buFont typeface="Arial" panose="020B0604020202020204" pitchFamily="34" charset="0"/>
              <a:buChar char="•"/>
              <a:defRPr/>
            </a:pPr>
            <a:r>
              <a:rPr lang="en-US" sz="1400" b="0" spc="0" dirty="0">
                <a:solidFill>
                  <a:schemeClr val="bg2">
                    <a:lumMod val="25000"/>
                  </a:schemeClr>
                </a:solidFill>
                <a:latin typeface="Segoe UI" panose="020B0502040204020203" pitchFamily="34" charset="0"/>
              </a:rPr>
              <a:t>Egress and Ingress Traffic</a:t>
            </a:r>
          </a:p>
        </p:txBody>
      </p:sp>
      <p:sp>
        <p:nvSpPr>
          <p:cNvPr id="8" name="Title 16">
            <a:extLst>
              <a:ext uri="{FF2B5EF4-FFF2-40B4-BE49-F238E27FC236}">
                <a16:creationId xmlns:a16="http://schemas.microsoft.com/office/drawing/2014/main" id="{A6B63C44-C8B2-4CD0-8A71-E5F19AFFDC26}"/>
              </a:ext>
            </a:extLst>
          </p:cNvPr>
          <p:cNvSpPr txBox="1">
            <a:spLocks/>
          </p:cNvSpPr>
          <p:nvPr/>
        </p:nvSpPr>
        <p:spPr>
          <a:xfrm>
            <a:off x="431280" y="4421110"/>
            <a:ext cx="4077226" cy="219290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1350" b="1" i="0" u="none" strike="noStrike" kern="1200" cap="none" spc="0" normalizeH="0" baseline="0" noProof="0" dirty="0">
                <a:ln w="3175">
                  <a:noFill/>
                </a:ln>
                <a:solidFill>
                  <a:srgbClr val="0078D4"/>
                </a:solidFill>
                <a:effectLst/>
                <a:uLnTx/>
                <a:uFillTx/>
                <a:latin typeface="Segoe UI Semibold"/>
                <a:ea typeface="+mn-ea"/>
                <a:cs typeface="Segoe UI"/>
              </a:rPr>
              <a:t>3.   Workload level security</a:t>
            </a:r>
            <a:endParaRPr kumimoji="0" lang="en-US" sz="1350" b="1" i="0" u="none" strike="noStrike" kern="1200" cap="none" spc="-50" normalizeH="0" baseline="0" noProof="0" dirty="0">
              <a:ln w="3175">
                <a:noFill/>
              </a:ln>
              <a:gradFill>
                <a:gsLst>
                  <a:gs pos="1250">
                    <a:srgbClr val="000000"/>
                  </a:gs>
                  <a:gs pos="100000">
                    <a:srgbClr val="000000"/>
                  </a:gs>
                </a:gsLst>
                <a:lin ang="5400000" scaled="0"/>
              </a:gradFill>
              <a:effectLst/>
              <a:uLnTx/>
              <a:uFillTx/>
              <a:latin typeface="Segoe UI Semibold"/>
              <a:ea typeface="+mn-ea"/>
              <a:cs typeface="Segoe UI"/>
            </a:endParaRPr>
          </a:p>
          <a:p>
            <a:pPr marL="537210" marR="0" lvl="0" indent="-268605"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150" b="0" i="0" u="none" strike="noStrike" kern="1200" cap="none" spc="0" normalizeH="0" baseline="0" noProof="0" dirty="0">
                <a:ln w="3175">
                  <a:noFill/>
                </a:ln>
                <a:solidFill>
                  <a:schemeClr val="bg2">
                    <a:lumMod val="25000"/>
                  </a:schemeClr>
                </a:solidFill>
                <a:effectLst/>
                <a:uLnTx/>
                <a:uFillTx/>
                <a:latin typeface="Segoe UI"/>
                <a:ea typeface="+mn-ea"/>
                <a:cs typeface="Segoe UI"/>
              </a:rPr>
              <a:t>Secure access to resources &amp; services </a:t>
            </a:r>
            <a:br>
              <a:rPr kumimoji="0" lang="en-US" sz="1150" b="0" i="0" u="none" strike="noStrike" kern="1200" cap="none" spc="0" normalizeH="0" baseline="0" noProof="0" dirty="0">
                <a:ln w="3175">
                  <a:noFill/>
                </a:ln>
                <a:solidFill>
                  <a:schemeClr val="bg2">
                    <a:lumMod val="25000"/>
                  </a:schemeClr>
                </a:solidFill>
                <a:effectLst/>
                <a:uLnTx/>
                <a:uFillTx/>
                <a:latin typeface="Segoe UI" panose="020B0502040204020203" pitchFamily="34" charset="0"/>
                <a:ea typeface="+mn-ea"/>
                <a:cs typeface="Segoe UI" pitchFamily="34" charset="0"/>
              </a:rPr>
            </a:br>
            <a:r>
              <a:rPr kumimoji="0" lang="en-US" sz="1150" b="0" i="0" u="none" strike="noStrike" kern="1200" cap="none" spc="0" normalizeH="0" baseline="0" noProof="0" dirty="0">
                <a:ln w="3175">
                  <a:noFill/>
                </a:ln>
                <a:solidFill>
                  <a:schemeClr val="bg2">
                    <a:lumMod val="25000"/>
                  </a:schemeClr>
                </a:solidFill>
                <a:effectLst/>
                <a:uLnTx/>
                <a:uFillTx/>
                <a:latin typeface="Segoe UI"/>
                <a:ea typeface="+mn-ea"/>
                <a:cs typeface="Segoe UI"/>
              </a:rPr>
              <a:t>(e.g. Azure Key Vault) via Pod Identity</a:t>
            </a:r>
          </a:p>
          <a:p>
            <a:pPr marL="537210" marR="0" lvl="0" indent="-268605"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150" b="0" i="0" u="none" strike="noStrike" kern="1200" cap="none" spc="0" normalizeH="0" baseline="0" noProof="0" dirty="0">
                <a:ln w="3175">
                  <a:noFill/>
                </a:ln>
                <a:solidFill>
                  <a:schemeClr val="bg2">
                    <a:lumMod val="25000"/>
                  </a:schemeClr>
                </a:solidFill>
                <a:effectLst/>
                <a:uLnTx/>
                <a:uFillTx/>
                <a:latin typeface="Segoe UI"/>
                <a:ea typeface="+mn-ea"/>
                <a:cs typeface="Segoe UI"/>
              </a:rPr>
              <a:t>Storage Encryption</a:t>
            </a:r>
          </a:p>
          <a:p>
            <a:pPr marL="537210" marR="0" lvl="0" indent="-268605"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150" b="0" i="0" u="none" strike="noStrike" kern="1200" cap="none" spc="0" normalizeH="0" baseline="0" noProof="0" dirty="0">
                <a:ln w="3175">
                  <a:noFill/>
                </a:ln>
                <a:solidFill>
                  <a:schemeClr val="bg2">
                    <a:lumMod val="25000"/>
                  </a:schemeClr>
                </a:solidFill>
                <a:effectLst/>
                <a:uLnTx/>
                <a:uFillTx/>
                <a:latin typeface="Segoe UI"/>
                <a:ea typeface="+mn-ea"/>
                <a:cs typeface="Segoe UI"/>
              </a:rPr>
              <a:t>App Gateway with WAF to protect against threats and intrusions</a:t>
            </a:r>
          </a:p>
          <a:p>
            <a:pPr marL="537210" indent="-268605">
              <a:buFont typeface="Arial" panose="020B0604020202020204" pitchFamily="34" charset="0"/>
              <a:buChar char="•"/>
              <a:defRPr/>
            </a:pPr>
            <a:r>
              <a:rPr lang="en-US" sz="1200" b="0" spc="0" dirty="0">
                <a:solidFill>
                  <a:schemeClr val="bg2">
                    <a:lumMod val="25000"/>
                  </a:schemeClr>
                </a:solidFill>
                <a:latin typeface="Segoe UI" panose="020B0502040204020203" pitchFamily="34" charset="0"/>
              </a:rPr>
              <a:t>Network policy to secure communication paths between namespaces (and nodes)</a:t>
            </a:r>
          </a:p>
          <a:p>
            <a:pPr marL="537210" indent="-268605">
              <a:buFont typeface="Arial" panose="020B0604020202020204" pitchFamily="34" charset="0"/>
              <a:buChar char="•"/>
              <a:defRPr/>
            </a:pPr>
            <a:r>
              <a:rPr lang="en-US" sz="1200" b="0" spc="0" dirty="0">
                <a:solidFill>
                  <a:schemeClr val="bg2">
                    <a:lumMod val="25000"/>
                  </a:schemeClr>
                </a:solidFill>
                <a:latin typeface="Segoe UI" panose="020B0502040204020203" pitchFamily="34" charset="0"/>
              </a:rPr>
              <a:t>Security Context, Pod Security Policies, and Open Policy Agent </a:t>
            </a:r>
          </a:p>
          <a:p>
            <a:pPr marL="537210" indent="-268605">
              <a:buFont typeface="Arial" panose="020B0604020202020204" pitchFamily="34" charset="0"/>
              <a:buChar char="•"/>
              <a:defRPr/>
            </a:pPr>
            <a:endParaRPr lang="en-US" sz="1200" b="0" spc="0" dirty="0">
              <a:solidFill>
                <a:srgbClr val="0078D4"/>
              </a:solidFill>
              <a:latin typeface="Segoe UI" panose="020B0502040204020203" pitchFamily="34" charset="0"/>
            </a:endParaRPr>
          </a:p>
          <a:p>
            <a:pPr marL="537210" marR="0" lvl="0" indent="-268605"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sz="1150" b="0" i="0" u="none" strike="noStrike" kern="1200" cap="none" spc="0" normalizeH="0" baseline="0" noProof="0" dirty="0">
              <a:ln w="3175">
                <a:noFill/>
              </a:ln>
              <a:solidFill>
                <a:srgbClr val="0078D4"/>
              </a:solidFill>
              <a:effectLst/>
              <a:uLnTx/>
              <a:uFillTx/>
              <a:latin typeface="Segoe UI"/>
              <a:ea typeface="+mn-ea"/>
              <a:cs typeface="Segoe UI"/>
            </a:endParaRPr>
          </a:p>
        </p:txBody>
      </p:sp>
      <p:grpSp>
        <p:nvGrpSpPr>
          <p:cNvPr id="63" name="Group 62">
            <a:extLst>
              <a:ext uri="{FF2B5EF4-FFF2-40B4-BE49-F238E27FC236}">
                <a16:creationId xmlns:a16="http://schemas.microsoft.com/office/drawing/2014/main" id="{F5A99342-8860-47C1-A2A8-10415E074B63}"/>
              </a:ext>
            </a:extLst>
          </p:cNvPr>
          <p:cNvGrpSpPr/>
          <p:nvPr/>
        </p:nvGrpSpPr>
        <p:grpSpPr>
          <a:xfrm>
            <a:off x="5301483" y="2790098"/>
            <a:ext cx="806782" cy="1010823"/>
            <a:chOff x="4934024" y="2596690"/>
            <a:chExt cx="822960" cy="1031092"/>
          </a:xfrm>
        </p:grpSpPr>
        <p:sp>
          <p:nvSpPr>
            <p:cNvPr id="64" name="Title 1">
              <a:extLst>
                <a:ext uri="{FF2B5EF4-FFF2-40B4-BE49-F238E27FC236}">
                  <a16:creationId xmlns:a16="http://schemas.microsoft.com/office/drawing/2014/main" id="{F0F830FC-1968-4422-99B5-E14BAD316FDF}"/>
                </a:ext>
              </a:extLst>
            </p:cNvPr>
            <p:cNvSpPr txBox="1">
              <a:spLocks/>
            </p:cNvSpPr>
            <p:nvPr/>
          </p:nvSpPr>
          <p:spPr>
            <a:xfrm>
              <a:off x="4986714" y="2596690"/>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a:t>
              </a:r>
            </a:p>
          </p:txBody>
        </p:sp>
        <p:sp>
          <p:nvSpPr>
            <p:cNvPr id="65" name="Rectangle: Rounded Corners 64">
              <a:extLst>
                <a:ext uri="{FF2B5EF4-FFF2-40B4-BE49-F238E27FC236}">
                  <a16:creationId xmlns:a16="http://schemas.microsoft.com/office/drawing/2014/main" id="{D55C6798-CD96-43E3-AB2C-81F466264E1B}"/>
                </a:ext>
              </a:extLst>
            </p:cNvPr>
            <p:cNvSpPr/>
            <p:nvPr/>
          </p:nvSpPr>
          <p:spPr bwMode="auto">
            <a:xfrm>
              <a:off x="4934024"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6" name="people_4" title="Icon of a person">
              <a:extLst>
                <a:ext uri="{FF2B5EF4-FFF2-40B4-BE49-F238E27FC236}">
                  <a16:creationId xmlns:a16="http://schemas.microsoft.com/office/drawing/2014/main" id="{56A5EF2F-CA62-4C86-AA13-66531138FCDF}"/>
                </a:ext>
              </a:extLst>
            </p:cNvPr>
            <p:cNvSpPr>
              <a:spLocks noChangeAspect="1" noEditPoints="1"/>
            </p:cNvSpPr>
            <p:nvPr/>
          </p:nvSpPr>
          <p:spPr bwMode="auto">
            <a:xfrm>
              <a:off x="5127796" y="2972909"/>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8" name="Group 157">
            <a:extLst>
              <a:ext uri="{FF2B5EF4-FFF2-40B4-BE49-F238E27FC236}">
                <a16:creationId xmlns:a16="http://schemas.microsoft.com/office/drawing/2014/main" id="{615677D5-3747-4882-BD74-8938C8CD81BD}"/>
              </a:ext>
            </a:extLst>
          </p:cNvPr>
          <p:cNvGrpSpPr/>
          <p:nvPr/>
        </p:nvGrpSpPr>
        <p:grpSpPr>
          <a:xfrm>
            <a:off x="6911313" y="2419435"/>
            <a:ext cx="961430" cy="1381486"/>
            <a:chOff x="6104643" y="2983401"/>
            <a:chExt cx="980709" cy="1409188"/>
          </a:xfrm>
        </p:grpSpPr>
        <p:grpSp>
          <p:nvGrpSpPr>
            <p:cNvPr id="67" name="Group 66">
              <a:extLst>
                <a:ext uri="{FF2B5EF4-FFF2-40B4-BE49-F238E27FC236}">
                  <a16:creationId xmlns:a16="http://schemas.microsoft.com/office/drawing/2014/main" id="{55477749-8576-4D6B-9640-35E1E7DFA3AD}"/>
                </a:ext>
              </a:extLst>
            </p:cNvPr>
            <p:cNvGrpSpPr/>
            <p:nvPr/>
          </p:nvGrpSpPr>
          <p:grpSpPr>
            <a:xfrm>
              <a:off x="6104643" y="2983401"/>
              <a:ext cx="822960" cy="1409188"/>
              <a:chOff x="6461837" y="3220278"/>
              <a:chExt cx="822960" cy="1409188"/>
            </a:xfrm>
          </p:grpSpPr>
          <p:sp>
            <p:nvSpPr>
              <p:cNvPr id="9" name="Rectangle: Rounded Corners 8">
                <a:extLst>
                  <a:ext uri="{FF2B5EF4-FFF2-40B4-BE49-F238E27FC236}">
                    <a16:creationId xmlns:a16="http://schemas.microsoft.com/office/drawing/2014/main" id="{FF351039-C02B-4A75-9E6F-593D51DBBF5C}"/>
                  </a:ext>
                </a:extLst>
              </p:cNvPr>
              <p:cNvSpPr/>
              <p:nvPr/>
            </p:nvSpPr>
            <p:spPr bwMode="auto">
              <a:xfrm>
                <a:off x="6461837" y="3806506"/>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000000"/>
                  </a:solidFill>
                  <a:effectLst/>
                  <a:uLnTx/>
                  <a:uFillTx/>
                  <a:latin typeface="Segoe UI"/>
                  <a:ea typeface="+mn-ea"/>
                  <a:cs typeface="Segoe UI" pitchFamily="34" charset="0"/>
                </a:endParaRPr>
              </a:p>
            </p:txBody>
          </p:sp>
          <p:pic>
            <p:nvPicPr>
              <p:cNvPr id="10" name="Graphic 9">
                <a:extLst>
                  <a:ext uri="{FF2B5EF4-FFF2-40B4-BE49-F238E27FC236}">
                    <a16:creationId xmlns:a16="http://schemas.microsoft.com/office/drawing/2014/main" id="{2253AFFA-51D9-41C6-9F2D-0C8697DD3DC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545677" y="3890346"/>
                <a:ext cx="655280" cy="655280"/>
              </a:xfrm>
              <a:prstGeom prst="rect">
                <a:avLst/>
              </a:prstGeom>
            </p:spPr>
          </p:pic>
          <p:sp>
            <p:nvSpPr>
              <p:cNvPr id="11" name="TextBox 10">
                <a:extLst>
                  <a:ext uri="{FF2B5EF4-FFF2-40B4-BE49-F238E27FC236}">
                    <a16:creationId xmlns:a16="http://schemas.microsoft.com/office/drawing/2014/main" id="{D9526060-763C-427A-97EA-E92F87D16CEB}"/>
                  </a:ext>
                </a:extLst>
              </p:cNvPr>
              <p:cNvSpPr txBox="1"/>
              <p:nvPr/>
            </p:nvSpPr>
            <p:spPr>
              <a:xfrm>
                <a:off x="6461837" y="3220278"/>
                <a:ext cx="822959" cy="553998"/>
              </a:xfrm>
              <a:prstGeom prst="rect">
                <a:avLst/>
              </a:prstGeom>
              <a:noFill/>
            </p:spPr>
            <p:txBody>
              <a:bodyPr wrap="square" lIns="44821" tIns="44821" rIns="44821" bIns="44821" rtlCol="0">
                <a:spAutoFit/>
              </a:body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Container Registry</a:t>
                </a:r>
              </a:p>
            </p:txBody>
          </p:sp>
        </p:grpSp>
        <p:sp>
          <p:nvSpPr>
            <p:cNvPr id="69" name="Rectangle 68">
              <a:extLst>
                <a:ext uri="{FF2B5EF4-FFF2-40B4-BE49-F238E27FC236}">
                  <a16:creationId xmlns:a16="http://schemas.microsoft.com/office/drawing/2014/main" id="{A4A85216-385E-4028-9A43-6D329A82BC2D}"/>
                </a:ext>
              </a:extLst>
            </p:cNvPr>
            <p:cNvSpPr/>
            <p:nvPr/>
          </p:nvSpPr>
          <p:spPr bwMode="auto">
            <a:xfrm>
              <a:off x="6755569" y="3505581"/>
              <a:ext cx="77449" cy="152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8" name="Picture 14" descr="Related image">
              <a:extLst>
                <a:ext uri="{FF2B5EF4-FFF2-40B4-BE49-F238E27FC236}">
                  <a16:creationId xmlns:a16="http://schemas.microsoft.com/office/drawing/2014/main" id="{8AE0EA99-9991-45C9-B619-CEEBFBB783F9}"/>
                </a:ext>
              </a:extLst>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78161" y="3419313"/>
              <a:ext cx="307191" cy="307191"/>
            </a:xfrm>
            <a:prstGeom prst="rect">
              <a:avLst/>
            </a:prstGeom>
            <a:solidFill>
              <a:schemeClr val="bg1"/>
            </a:solidFill>
          </p:spPr>
        </p:pic>
      </p:grpSp>
      <p:grpSp>
        <p:nvGrpSpPr>
          <p:cNvPr id="151" name="Group 150">
            <a:extLst>
              <a:ext uri="{FF2B5EF4-FFF2-40B4-BE49-F238E27FC236}">
                <a16:creationId xmlns:a16="http://schemas.microsoft.com/office/drawing/2014/main" id="{7F314B4B-5D31-4727-B174-28CBA317D94E}"/>
              </a:ext>
            </a:extLst>
          </p:cNvPr>
          <p:cNvGrpSpPr/>
          <p:nvPr/>
        </p:nvGrpSpPr>
        <p:grpSpPr>
          <a:xfrm>
            <a:off x="8257405" y="1461819"/>
            <a:ext cx="703475" cy="892759"/>
            <a:chOff x="6441503" y="259620"/>
            <a:chExt cx="717581" cy="910661"/>
          </a:xfrm>
        </p:grpSpPr>
        <p:sp>
          <p:nvSpPr>
            <p:cNvPr id="143" name="Title 1">
              <a:extLst>
                <a:ext uri="{FF2B5EF4-FFF2-40B4-BE49-F238E27FC236}">
                  <a16:creationId xmlns:a16="http://schemas.microsoft.com/office/drawing/2014/main" id="{863E40B0-02C7-4F4C-A673-B4DD45AFD7B0}"/>
                </a:ext>
              </a:extLst>
            </p:cNvPr>
            <p:cNvSpPr txBox="1">
              <a:spLocks/>
            </p:cNvSpPr>
            <p:nvPr/>
          </p:nvSpPr>
          <p:spPr>
            <a:xfrm>
              <a:off x="6441503" y="25962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Internal User</a:t>
              </a:r>
            </a:p>
          </p:txBody>
        </p:sp>
        <p:grpSp>
          <p:nvGrpSpPr>
            <p:cNvPr id="150" name="Group 149">
              <a:extLst>
                <a:ext uri="{FF2B5EF4-FFF2-40B4-BE49-F238E27FC236}">
                  <a16:creationId xmlns:a16="http://schemas.microsoft.com/office/drawing/2014/main" id="{D1481A81-8C5E-4825-8ADA-010D7A0910E5}"/>
                </a:ext>
              </a:extLst>
            </p:cNvPr>
            <p:cNvGrpSpPr/>
            <p:nvPr/>
          </p:nvGrpSpPr>
          <p:grpSpPr>
            <a:xfrm>
              <a:off x="6525973" y="621641"/>
              <a:ext cx="548640" cy="548640"/>
              <a:chOff x="6415158" y="621641"/>
              <a:chExt cx="548640" cy="548640"/>
            </a:xfrm>
          </p:grpSpPr>
          <p:sp>
            <p:nvSpPr>
              <p:cNvPr id="144" name="Rectangle: Rounded Corners 143">
                <a:extLst>
                  <a:ext uri="{FF2B5EF4-FFF2-40B4-BE49-F238E27FC236}">
                    <a16:creationId xmlns:a16="http://schemas.microsoft.com/office/drawing/2014/main" id="{68940647-5420-4776-8319-8469C21DFC35}"/>
                  </a:ext>
                </a:extLst>
              </p:cNvPr>
              <p:cNvSpPr/>
              <p:nvPr/>
            </p:nvSpPr>
            <p:spPr bwMode="auto">
              <a:xfrm>
                <a:off x="6415158" y="621641"/>
                <a:ext cx="548640" cy="54864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45" name="people_4" title="Icon of a person">
                <a:extLst>
                  <a:ext uri="{FF2B5EF4-FFF2-40B4-BE49-F238E27FC236}">
                    <a16:creationId xmlns:a16="http://schemas.microsoft.com/office/drawing/2014/main" id="{098D4A12-C6C5-4AF3-969C-5EA03AA72FE1}"/>
                  </a:ext>
                </a:extLst>
              </p:cNvPr>
              <p:cNvSpPr>
                <a:spLocks noChangeAspect="1" noEditPoints="1"/>
              </p:cNvSpPr>
              <p:nvPr/>
            </p:nvSpPr>
            <p:spPr bwMode="auto">
              <a:xfrm>
                <a:off x="6528879" y="716414"/>
                <a:ext cx="321199" cy="3590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96" name="Group 295">
            <a:extLst>
              <a:ext uri="{FF2B5EF4-FFF2-40B4-BE49-F238E27FC236}">
                <a16:creationId xmlns:a16="http://schemas.microsoft.com/office/drawing/2014/main" id="{C7BA8E04-9506-470D-875F-BCF82C7C01CB}"/>
              </a:ext>
            </a:extLst>
          </p:cNvPr>
          <p:cNvGrpSpPr/>
          <p:nvPr/>
        </p:nvGrpSpPr>
        <p:grpSpPr>
          <a:xfrm>
            <a:off x="8190730" y="2999805"/>
            <a:ext cx="836825" cy="885289"/>
            <a:chOff x="7409716" y="1891410"/>
            <a:chExt cx="853605" cy="903041"/>
          </a:xfrm>
        </p:grpSpPr>
        <p:grpSp>
          <p:nvGrpSpPr>
            <p:cNvPr id="171" name="Group 170">
              <a:extLst>
                <a:ext uri="{FF2B5EF4-FFF2-40B4-BE49-F238E27FC236}">
                  <a16:creationId xmlns:a16="http://schemas.microsoft.com/office/drawing/2014/main" id="{581EEBA7-6A87-4C30-9809-FF5859859FE7}"/>
                </a:ext>
              </a:extLst>
            </p:cNvPr>
            <p:cNvGrpSpPr/>
            <p:nvPr/>
          </p:nvGrpSpPr>
          <p:grpSpPr>
            <a:xfrm>
              <a:off x="7562198" y="2245811"/>
              <a:ext cx="548640" cy="548640"/>
              <a:chOff x="5936050" y="566796"/>
              <a:chExt cx="822960" cy="822960"/>
            </a:xfrm>
          </p:grpSpPr>
          <p:sp>
            <p:nvSpPr>
              <p:cNvPr id="166" name="Rectangle: Rounded Corners 68">
                <a:extLst>
                  <a:ext uri="{FF2B5EF4-FFF2-40B4-BE49-F238E27FC236}">
                    <a16:creationId xmlns:a16="http://schemas.microsoft.com/office/drawing/2014/main" id="{D438043F-F37E-4E93-8F34-925D1A66AEAE}"/>
                  </a:ext>
                </a:extLst>
              </p:cNvPr>
              <p:cNvSpPr/>
              <p:nvPr/>
            </p:nvSpPr>
            <p:spPr bwMode="auto">
              <a:xfrm>
                <a:off x="5936050" y="566796"/>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3" name="Freeform: Shape 162">
                <a:extLst>
                  <a:ext uri="{FF2B5EF4-FFF2-40B4-BE49-F238E27FC236}">
                    <a16:creationId xmlns:a16="http://schemas.microsoft.com/office/drawing/2014/main" id="{029C30F5-C6EE-45E1-B578-0497F5FDF940}"/>
                  </a:ext>
                </a:extLst>
              </p:cNvPr>
              <p:cNvSpPr/>
              <p:nvPr/>
            </p:nvSpPr>
            <p:spPr>
              <a:xfrm>
                <a:off x="6050995" y="776856"/>
                <a:ext cx="593070" cy="402840"/>
              </a:xfrm>
              <a:custGeom>
                <a:avLst/>
                <a:gdLst>
                  <a:gd name="connsiteX0" fmla="*/ 501491 w 504825"/>
                  <a:gd name="connsiteY0" fmla="*/ 302419 h 342900"/>
                  <a:gd name="connsiteX1" fmla="*/ 456724 w 504825"/>
                  <a:gd name="connsiteY1" fmla="*/ 20479 h 342900"/>
                  <a:gd name="connsiteX2" fmla="*/ 443389 w 504825"/>
                  <a:gd name="connsiteY2" fmla="*/ 7144 h 342900"/>
                  <a:gd name="connsiteX3" fmla="*/ 70009 w 504825"/>
                  <a:gd name="connsiteY3" fmla="*/ 7144 h 342900"/>
                  <a:gd name="connsiteX4" fmla="*/ 56674 w 504825"/>
                  <a:gd name="connsiteY4" fmla="*/ 20479 h 342900"/>
                  <a:gd name="connsiteX5" fmla="*/ 7144 w 504825"/>
                  <a:gd name="connsiteY5" fmla="*/ 302419 h 342900"/>
                  <a:gd name="connsiteX6" fmla="*/ 7144 w 504825"/>
                  <a:gd name="connsiteY6" fmla="*/ 302419 h 342900"/>
                  <a:gd name="connsiteX7" fmla="*/ 7144 w 504825"/>
                  <a:gd name="connsiteY7" fmla="*/ 303371 h 342900"/>
                  <a:gd name="connsiteX8" fmla="*/ 7144 w 504825"/>
                  <a:gd name="connsiteY8" fmla="*/ 305276 h 342900"/>
                  <a:gd name="connsiteX9" fmla="*/ 7144 w 504825"/>
                  <a:gd name="connsiteY9" fmla="*/ 305276 h 342900"/>
                  <a:gd name="connsiteX10" fmla="*/ 7144 w 504825"/>
                  <a:gd name="connsiteY10" fmla="*/ 310039 h 342900"/>
                  <a:gd name="connsiteX11" fmla="*/ 28099 w 504825"/>
                  <a:gd name="connsiteY11" fmla="*/ 335756 h 342900"/>
                  <a:gd name="connsiteX12" fmla="*/ 28099 w 504825"/>
                  <a:gd name="connsiteY12" fmla="*/ 335756 h 342900"/>
                  <a:gd name="connsiteX13" fmla="*/ 28099 w 504825"/>
                  <a:gd name="connsiteY13" fmla="*/ 335756 h 342900"/>
                  <a:gd name="connsiteX14" fmla="*/ 42386 w 504825"/>
                  <a:gd name="connsiteY14" fmla="*/ 335756 h 342900"/>
                  <a:gd name="connsiteX15" fmla="*/ 481489 w 504825"/>
                  <a:gd name="connsiteY15" fmla="*/ 335756 h 342900"/>
                  <a:gd name="connsiteX16" fmla="*/ 502444 w 504825"/>
                  <a:gd name="connsiteY16" fmla="*/ 310039 h 342900"/>
                  <a:gd name="connsiteX17" fmla="*/ 501491 w 504825"/>
                  <a:gd name="connsiteY17" fmla="*/ 302419 h 342900"/>
                  <a:gd name="connsiteX18" fmla="*/ 345281 w 504825"/>
                  <a:gd name="connsiteY18" fmla="*/ 230029 h 342900"/>
                  <a:gd name="connsiteX19" fmla="*/ 290036 w 504825"/>
                  <a:gd name="connsiteY19" fmla="*/ 230029 h 342900"/>
                  <a:gd name="connsiteX20" fmla="*/ 282416 w 504825"/>
                  <a:gd name="connsiteY20" fmla="*/ 222409 h 342900"/>
                  <a:gd name="connsiteX21" fmla="*/ 290036 w 504825"/>
                  <a:gd name="connsiteY21" fmla="*/ 214789 h 342900"/>
                  <a:gd name="connsiteX22" fmla="*/ 315754 w 504825"/>
                  <a:gd name="connsiteY22" fmla="*/ 214789 h 342900"/>
                  <a:gd name="connsiteX23" fmla="*/ 253841 w 504825"/>
                  <a:gd name="connsiteY23" fmla="*/ 152876 h 342900"/>
                  <a:gd name="connsiteX24" fmla="*/ 253841 w 504825"/>
                  <a:gd name="connsiteY24" fmla="*/ 276701 h 342900"/>
                  <a:gd name="connsiteX25" fmla="*/ 272891 w 504825"/>
                  <a:gd name="connsiteY25" fmla="*/ 257651 h 342900"/>
                  <a:gd name="connsiteX26" fmla="*/ 284321 w 504825"/>
                  <a:gd name="connsiteY26" fmla="*/ 257651 h 342900"/>
                  <a:gd name="connsiteX27" fmla="*/ 284321 w 504825"/>
                  <a:gd name="connsiteY27" fmla="*/ 269081 h 342900"/>
                  <a:gd name="connsiteX28" fmla="*/ 246221 w 504825"/>
                  <a:gd name="connsiteY28" fmla="*/ 307181 h 342900"/>
                  <a:gd name="connsiteX29" fmla="*/ 207169 w 504825"/>
                  <a:gd name="connsiteY29" fmla="*/ 268129 h 342900"/>
                  <a:gd name="connsiteX30" fmla="*/ 205264 w 504825"/>
                  <a:gd name="connsiteY30" fmla="*/ 262414 h 342900"/>
                  <a:gd name="connsiteX31" fmla="*/ 207169 w 504825"/>
                  <a:gd name="connsiteY31" fmla="*/ 256699 h 342900"/>
                  <a:gd name="connsiteX32" fmla="*/ 218599 w 504825"/>
                  <a:gd name="connsiteY32" fmla="*/ 256699 h 342900"/>
                  <a:gd name="connsiteX33" fmla="*/ 238601 w 504825"/>
                  <a:gd name="connsiteY33" fmla="*/ 276701 h 342900"/>
                  <a:gd name="connsiteX34" fmla="*/ 238601 w 504825"/>
                  <a:gd name="connsiteY34" fmla="*/ 152876 h 342900"/>
                  <a:gd name="connsiteX35" fmla="*/ 176689 w 504825"/>
                  <a:gd name="connsiteY35" fmla="*/ 214789 h 342900"/>
                  <a:gd name="connsiteX36" fmla="*/ 204311 w 504825"/>
                  <a:gd name="connsiteY36" fmla="*/ 214789 h 342900"/>
                  <a:gd name="connsiteX37" fmla="*/ 211931 w 504825"/>
                  <a:gd name="connsiteY37" fmla="*/ 222409 h 342900"/>
                  <a:gd name="connsiteX38" fmla="*/ 204311 w 504825"/>
                  <a:gd name="connsiteY38" fmla="*/ 230029 h 342900"/>
                  <a:gd name="connsiteX39" fmla="*/ 149066 w 504825"/>
                  <a:gd name="connsiteY39" fmla="*/ 230029 h 342900"/>
                  <a:gd name="connsiteX40" fmla="*/ 149066 w 504825"/>
                  <a:gd name="connsiteY40" fmla="*/ 174784 h 342900"/>
                  <a:gd name="connsiteX41" fmla="*/ 156686 w 504825"/>
                  <a:gd name="connsiteY41" fmla="*/ 167164 h 342900"/>
                  <a:gd name="connsiteX42" fmla="*/ 164306 w 504825"/>
                  <a:gd name="connsiteY42" fmla="*/ 174784 h 342900"/>
                  <a:gd name="connsiteX43" fmla="*/ 164306 w 504825"/>
                  <a:gd name="connsiteY43" fmla="*/ 202406 h 342900"/>
                  <a:gd name="connsiteX44" fmla="*/ 237649 w 504825"/>
                  <a:gd name="connsiteY44" fmla="*/ 129064 h 342900"/>
                  <a:gd name="connsiteX45" fmla="*/ 237649 w 504825"/>
                  <a:gd name="connsiteY45" fmla="*/ 90964 h 342900"/>
                  <a:gd name="connsiteX46" fmla="*/ 220504 w 504825"/>
                  <a:gd name="connsiteY46" fmla="*/ 67151 h 342900"/>
                  <a:gd name="connsiteX47" fmla="*/ 245269 w 504825"/>
                  <a:gd name="connsiteY47" fmla="*/ 42386 h 342900"/>
                  <a:gd name="connsiteX48" fmla="*/ 270034 w 504825"/>
                  <a:gd name="connsiteY48" fmla="*/ 67151 h 342900"/>
                  <a:gd name="connsiteX49" fmla="*/ 252889 w 504825"/>
                  <a:gd name="connsiteY49" fmla="*/ 90964 h 342900"/>
                  <a:gd name="connsiteX50" fmla="*/ 252889 w 504825"/>
                  <a:gd name="connsiteY50" fmla="*/ 129064 h 342900"/>
                  <a:gd name="connsiteX51" fmla="*/ 328136 w 504825"/>
                  <a:gd name="connsiteY51" fmla="*/ 204311 h 342900"/>
                  <a:gd name="connsiteX52" fmla="*/ 328136 w 504825"/>
                  <a:gd name="connsiteY52" fmla="*/ 174784 h 342900"/>
                  <a:gd name="connsiteX53" fmla="*/ 335756 w 504825"/>
                  <a:gd name="connsiteY53" fmla="*/ 167164 h 342900"/>
                  <a:gd name="connsiteX54" fmla="*/ 343376 w 504825"/>
                  <a:gd name="connsiteY54" fmla="*/ 174784 h 342900"/>
                  <a:gd name="connsiteX55" fmla="*/ 343376 w 504825"/>
                  <a:gd name="connsiteY55" fmla="*/ 230029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04825" h="342900">
                    <a:moveTo>
                      <a:pt x="501491" y="302419"/>
                    </a:moveTo>
                    <a:lnTo>
                      <a:pt x="456724" y="20479"/>
                    </a:lnTo>
                    <a:cubicBezTo>
                      <a:pt x="455771" y="9049"/>
                      <a:pt x="446246" y="7144"/>
                      <a:pt x="443389" y="7144"/>
                    </a:cubicBezTo>
                    <a:lnTo>
                      <a:pt x="70009" y="7144"/>
                    </a:lnTo>
                    <a:cubicBezTo>
                      <a:pt x="67151" y="7144"/>
                      <a:pt x="56674" y="8096"/>
                      <a:pt x="56674" y="20479"/>
                    </a:cubicBezTo>
                    <a:lnTo>
                      <a:pt x="7144" y="302419"/>
                    </a:lnTo>
                    <a:lnTo>
                      <a:pt x="7144" y="302419"/>
                    </a:lnTo>
                    <a:cubicBezTo>
                      <a:pt x="7144" y="302419"/>
                      <a:pt x="7144" y="302419"/>
                      <a:pt x="7144" y="303371"/>
                    </a:cubicBezTo>
                    <a:lnTo>
                      <a:pt x="7144" y="305276"/>
                    </a:lnTo>
                    <a:lnTo>
                      <a:pt x="7144" y="305276"/>
                    </a:lnTo>
                    <a:cubicBezTo>
                      <a:pt x="7144" y="307181"/>
                      <a:pt x="7144" y="308134"/>
                      <a:pt x="7144" y="310039"/>
                    </a:cubicBezTo>
                    <a:cubicBezTo>
                      <a:pt x="7144" y="330994"/>
                      <a:pt x="24289" y="335756"/>
                      <a:pt x="28099" y="335756"/>
                    </a:cubicBezTo>
                    <a:lnTo>
                      <a:pt x="28099" y="335756"/>
                    </a:lnTo>
                    <a:lnTo>
                      <a:pt x="28099" y="335756"/>
                    </a:lnTo>
                    <a:lnTo>
                      <a:pt x="42386" y="335756"/>
                    </a:lnTo>
                    <a:lnTo>
                      <a:pt x="481489" y="335756"/>
                    </a:lnTo>
                    <a:cubicBezTo>
                      <a:pt x="485299" y="335756"/>
                      <a:pt x="502444" y="330994"/>
                      <a:pt x="502444" y="310039"/>
                    </a:cubicBezTo>
                    <a:cubicBezTo>
                      <a:pt x="501491" y="307181"/>
                      <a:pt x="501491" y="304324"/>
                      <a:pt x="501491" y="302419"/>
                    </a:cubicBezTo>
                    <a:close/>
                    <a:moveTo>
                      <a:pt x="345281" y="230029"/>
                    </a:moveTo>
                    <a:lnTo>
                      <a:pt x="290036" y="230029"/>
                    </a:lnTo>
                    <a:cubicBezTo>
                      <a:pt x="285274" y="230029"/>
                      <a:pt x="282416" y="226219"/>
                      <a:pt x="282416" y="222409"/>
                    </a:cubicBezTo>
                    <a:cubicBezTo>
                      <a:pt x="282416" y="217646"/>
                      <a:pt x="286226" y="214789"/>
                      <a:pt x="290036" y="214789"/>
                    </a:cubicBezTo>
                    <a:lnTo>
                      <a:pt x="315754" y="214789"/>
                    </a:lnTo>
                    <a:lnTo>
                      <a:pt x="253841" y="152876"/>
                    </a:lnTo>
                    <a:lnTo>
                      <a:pt x="253841" y="276701"/>
                    </a:lnTo>
                    <a:lnTo>
                      <a:pt x="272891" y="257651"/>
                    </a:lnTo>
                    <a:cubicBezTo>
                      <a:pt x="275749" y="254794"/>
                      <a:pt x="281464" y="254794"/>
                      <a:pt x="284321" y="257651"/>
                    </a:cubicBezTo>
                    <a:cubicBezTo>
                      <a:pt x="287179" y="260509"/>
                      <a:pt x="287179" y="266224"/>
                      <a:pt x="284321" y="269081"/>
                    </a:cubicBezTo>
                    <a:lnTo>
                      <a:pt x="246221" y="307181"/>
                    </a:lnTo>
                    <a:lnTo>
                      <a:pt x="207169" y="268129"/>
                    </a:lnTo>
                    <a:cubicBezTo>
                      <a:pt x="205264" y="266224"/>
                      <a:pt x="205264" y="264319"/>
                      <a:pt x="205264" y="262414"/>
                    </a:cubicBezTo>
                    <a:cubicBezTo>
                      <a:pt x="205264" y="260509"/>
                      <a:pt x="206216" y="258604"/>
                      <a:pt x="207169" y="256699"/>
                    </a:cubicBezTo>
                    <a:cubicBezTo>
                      <a:pt x="210026" y="253841"/>
                      <a:pt x="215741" y="253841"/>
                      <a:pt x="218599" y="256699"/>
                    </a:cubicBezTo>
                    <a:lnTo>
                      <a:pt x="238601" y="276701"/>
                    </a:lnTo>
                    <a:lnTo>
                      <a:pt x="238601" y="152876"/>
                    </a:lnTo>
                    <a:lnTo>
                      <a:pt x="176689" y="214789"/>
                    </a:lnTo>
                    <a:lnTo>
                      <a:pt x="204311" y="214789"/>
                    </a:lnTo>
                    <a:cubicBezTo>
                      <a:pt x="209074" y="214789"/>
                      <a:pt x="211931" y="218599"/>
                      <a:pt x="211931" y="222409"/>
                    </a:cubicBezTo>
                    <a:cubicBezTo>
                      <a:pt x="211931" y="227171"/>
                      <a:pt x="208121" y="230029"/>
                      <a:pt x="204311" y="230029"/>
                    </a:cubicBezTo>
                    <a:lnTo>
                      <a:pt x="149066" y="230029"/>
                    </a:lnTo>
                    <a:lnTo>
                      <a:pt x="149066" y="174784"/>
                    </a:lnTo>
                    <a:cubicBezTo>
                      <a:pt x="149066" y="170021"/>
                      <a:pt x="152876" y="167164"/>
                      <a:pt x="156686" y="167164"/>
                    </a:cubicBezTo>
                    <a:cubicBezTo>
                      <a:pt x="161449" y="167164"/>
                      <a:pt x="164306" y="170974"/>
                      <a:pt x="164306" y="174784"/>
                    </a:cubicBezTo>
                    <a:lnTo>
                      <a:pt x="164306" y="202406"/>
                    </a:lnTo>
                    <a:lnTo>
                      <a:pt x="237649" y="129064"/>
                    </a:lnTo>
                    <a:lnTo>
                      <a:pt x="237649" y="90964"/>
                    </a:lnTo>
                    <a:cubicBezTo>
                      <a:pt x="228124" y="87154"/>
                      <a:pt x="220504" y="78581"/>
                      <a:pt x="220504" y="67151"/>
                    </a:cubicBezTo>
                    <a:cubicBezTo>
                      <a:pt x="220504" y="52864"/>
                      <a:pt x="231934" y="42386"/>
                      <a:pt x="245269" y="42386"/>
                    </a:cubicBezTo>
                    <a:cubicBezTo>
                      <a:pt x="259556" y="42386"/>
                      <a:pt x="270034" y="53816"/>
                      <a:pt x="270034" y="67151"/>
                    </a:cubicBezTo>
                    <a:cubicBezTo>
                      <a:pt x="270034" y="78581"/>
                      <a:pt x="262414" y="87154"/>
                      <a:pt x="252889" y="90964"/>
                    </a:cubicBezTo>
                    <a:lnTo>
                      <a:pt x="252889" y="129064"/>
                    </a:lnTo>
                    <a:lnTo>
                      <a:pt x="328136" y="204311"/>
                    </a:lnTo>
                    <a:lnTo>
                      <a:pt x="328136" y="174784"/>
                    </a:lnTo>
                    <a:cubicBezTo>
                      <a:pt x="328136" y="170021"/>
                      <a:pt x="331946" y="167164"/>
                      <a:pt x="335756" y="167164"/>
                    </a:cubicBezTo>
                    <a:cubicBezTo>
                      <a:pt x="340519" y="167164"/>
                      <a:pt x="343376" y="170974"/>
                      <a:pt x="343376" y="174784"/>
                    </a:cubicBezTo>
                    <a:lnTo>
                      <a:pt x="343376" y="230029"/>
                    </a:lnTo>
                    <a:close/>
                  </a:path>
                </a:pathLst>
              </a:custGeom>
              <a:solidFill>
                <a:srgbClr val="0F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65" name="Title 1">
              <a:extLst>
                <a:ext uri="{FF2B5EF4-FFF2-40B4-BE49-F238E27FC236}">
                  <a16:creationId xmlns:a16="http://schemas.microsoft.com/office/drawing/2014/main" id="{47DFE2DF-9E3D-4EA5-89B2-8656D4D2E6F7}"/>
                </a:ext>
              </a:extLst>
            </p:cNvPr>
            <p:cNvSpPr txBox="1">
              <a:spLocks/>
            </p:cNvSpPr>
            <p:nvPr/>
          </p:nvSpPr>
          <p:spPr>
            <a:xfrm>
              <a:off x="7409716" y="1891410"/>
              <a:ext cx="8536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Internal </a:t>
              </a:r>
              <a:b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Load Balancer</a:t>
              </a:r>
            </a:p>
          </p:txBody>
        </p:sp>
      </p:grpSp>
      <p:cxnSp>
        <p:nvCxnSpPr>
          <p:cNvPr id="178" name="Straight Arrow Connector 177">
            <a:extLst>
              <a:ext uri="{FF2B5EF4-FFF2-40B4-BE49-F238E27FC236}">
                <a16:creationId xmlns:a16="http://schemas.microsoft.com/office/drawing/2014/main" id="{B9C66D05-0150-4235-A000-1977C891BA6A}"/>
              </a:ext>
            </a:extLst>
          </p:cNvPr>
          <p:cNvCxnSpPr>
            <a:cxnSpLocks/>
            <a:stCxn id="144" idx="2"/>
            <a:endCxn id="165" idx="0"/>
          </p:cNvCxnSpPr>
          <p:nvPr/>
        </p:nvCxnSpPr>
        <p:spPr>
          <a:xfrm>
            <a:off x="8609142" y="2354578"/>
            <a:ext cx="1" cy="645227"/>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52" name="Group 151">
            <a:extLst>
              <a:ext uri="{FF2B5EF4-FFF2-40B4-BE49-F238E27FC236}">
                <a16:creationId xmlns:a16="http://schemas.microsoft.com/office/drawing/2014/main" id="{5D27D92D-4113-4659-BD5A-E04DED56BAE6}"/>
              </a:ext>
            </a:extLst>
          </p:cNvPr>
          <p:cNvGrpSpPr/>
          <p:nvPr/>
        </p:nvGrpSpPr>
        <p:grpSpPr>
          <a:xfrm>
            <a:off x="10695493" y="1461819"/>
            <a:ext cx="703475" cy="892759"/>
            <a:chOff x="6441503" y="259620"/>
            <a:chExt cx="717581" cy="910661"/>
          </a:xfrm>
        </p:grpSpPr>
        <p:sp>
          <p:nvSpPr>
            <p:cNvPr id="153" name="Title 1">
              <a:extLst>
                <a:ext uri="{FF2B5EF4-FFF2-40B4-BE49-F238E27FC236}">
                  <a16:creationId xmlns:a16="http://schemas.microsoft.com/office/drawing/2014/main" id="{FE336344-3535-4A55-94BD-78F8ED3E1412}"/>
                </a:ext>
              </a:extLst>
            </p:cNvPr>
            <p:cNvSpPr txBox="1">
              <a:spLocks/>
            </p:cNvSpPr>
            <p:nvPr/>
          </p:nvSpPr>
          <p:spPr>
            <a:xfrm>
              <a:off x="6441503" y="25962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External User</a:t>
              </a:r>
            </a:p>
          </p:txBody>
        </p:sp>
        <p:grpSp>
          <p:nvGrpSpPr>
            <p:cNvPr id="154" name="Group 153">
              <a:extLst>
                <a:ext uri="{FF2B5EF4-FFF2-40B4-BE49-F238E27FC236}">
                  <a16:creationId xmlns:a16="http://schemas.microsoft.com/office/drawing/2014/main" id="{C2F0D66F-3B5E-4BA7-826F-1CE912D8B206}"/>
                </a:ext>
              </a:extLst>
            </p:cNvPr>
            <p:cNvGrpSpPr/>
            <p:nvPr/>
          </p:nvGrpSpPr>
          <p:grpSpPr>
            <a:xfrm>
              <a:off x="6525973" y="621641"/>
              <a:ext cx="548640" cy="548640"/>
              <a:chOff x="6415158" y="621641"/>
              <a:chExt cx="548640" cy="548640"/>
            </a:xfrm>
          </p:grpSpPr>
          <p:sp>
            <p:nvSpPr>
              <p:cNvPr id="155" name="Rectangle: Rounded Corners 154">
                <a:extLst>
                  <a:ext uri="{FF2B5EF4-FFF2-40B4-BE49-F238E27FC236}">
                    <a16:creationId xmlns:a16="http://schemas.microsoft.com/office/drawing/2014/main" id="{1AA9D88B-58F3-4ADB-AC2E-64A1A02EA997}"/>
                  </a:ext>
                </a:extLst>
              </p:cNvPr>
              <p:cNvSpPr/>
              <p:nvPr/>
            </p:nvSpPr>
            <p:spPr bwMode="auto">
              <a:xfrm>
                <a:off x="6415158" y="621641"/>
                <a:ext cx="548640" cy="54864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6" name="people_4" title="Icon of a person">
                <a:extLst>
                  <a:ext uri="{FF2B5EF4-FFF2-40B4-BE49-F238E27FC236}">
                    <a16:creationId xmlns:a16="http://schemas.microsoft.com/office/drawing/2014/main" id="{BE712566-B5C3-4813-AD75-E92D303B48B7}"/>
                  </a:ext>
                </a:extLst>
              </p:cNvPr>
              <p:cNvSpPr>
                <a:spLocks noChangeAspect="1" noEditPoints="1"/>
              </p:cNvSpPr>
              <p:nvPr/>
            </p:nvSpPr>
            <p:spPr bwMode="auto">
              <a:xfrm>
                <a:off x="6528879" y="716414"/>
                <a:ext cx="321199" cy="3590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97" name="Group 296">
            <a:extLst>
              <a:ext uri="{FF2B5EF4-FFF2-40B4-BE49-F238E27FC236}">
                <a16:creationId xmlns:a16="http://schemas.microsoft.com/office/drawing/2014/main" id="{99820A85-E4C5-436D-A51C-A7715BBF3DB9}"/>
              </a:ext>
            </a:extLst>
          </p:cNvPr>
          <p:cNvGrpSpPr/>
          <p:nvPr/>
        </p:nvGrpSpPr>
        <p:grpSpPr>
          <a:xfrm>
            <a:off x="10628818" y="2999805"/>
            <a:ext cx="836825" cy="885289"/>
            <a:chOff x="9896692" y="1891410"/>
            <a:chExt cx="853605" cy="903041"/>
          </a:xfrm>
        </p:grpSpPr>
        <p:grpSp>
          <p:nvGrpSpPr>
            <p:cNvPr id="174" name="Group 173">
              <a:extLst>
                <a:ext uri="{FF2B5EF4-FFF2-40B4-BE49-F238E27FC236}">
                  <a16:creationId xmlns:a16="http://schemas.microsoft.com/office/drawing/2014/main" id="{678745A1-8568-4737-BA3D-A52AA8185F8B}"/>
                </a:ext>
              </a:extLst>
            </p:cNvPr>
            <p:cNvGrpSpPr/>
            <p:nvPr/>
          </p:nvGrpSpPr>
          <p:grpSpPr>
            <a:xfrm>
              <a:off x="10049174" y="2245811"/>
              <a:ext cx="548640" cy="548640"/>
              <a:chOff x="5936050" y="566796"/>
              <a:chExt cx="822960" cy="822960"/>
            </a:xfrm>
          </p:grpSpPr>
          <p:sp>
            <p:nvSpPr>
              <p:cNvPr id="176" name="Rectangle: Rounded Corners 68">
                <a:extLst>
                  <a:ext uri="{FF2B5EF4-FFF2-40B4-BE49-F238E27FC236}">
                    <a16:creationId xmlns:a16="http://schemas.microsoft.com/office/drawing/2014/main" id="{222A94DF-1076-4F7E-BBDD-0DF74136C231}"/>
                  </a:ext>
                </a:extLst>
              </p:cNvPr>
              <p:cNvSpPr/>
              <p:nvPr/>
            </p:nvSpPr>
            <p:spPr bwMode="auto">
              <a:xfrm>
                <a:off x="5936050" y="566796"/>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77" name="Freeform: Shape 176">
                <a:extLst>
                  <a:ext uri="{FF2B5EF4-FFF2-40B4-BE49-F238E27FC236}">
                    <a16:creationId xmlns:a16="http://schemas.microsoft.com/office/drawing/2014/main" id="{C734F275-A7B4-4247-8FCD-8A589B8CAFEC}"/>
                  </a:ext>
                </a:extLst>
              </p:cNvPr>
              <p:cNvSpPr/>
              <p:nvPr/>
            </p:nvSpPr>
            <p:spPr>
              <a:xfrm>
                <a:off x="6050995" y="776856"/>
                <a:ext cx="593070" cy="402840"/>
              </a:xfrm>
              <a:custGeom>
                <a:avLst/>
                <a:gdLst>
                  <a:gd name="connsiteX0" fmla="*/ 501491 w 504825"/>
                  <a:gd name="connsiteY0" fmla="*/ 302419 h 342900"/>
                  <a:gd name="connsiteX1" fmla="*/ 456724 w 504825"/>
                  <a:gd name="connsiteY1" fmla="*/ 20479 h 342900"/>
                  <a:gd name="connsiteX2" fmla="*/ 443389 w 504825"/>
                  <a:gd name="connsiteY2" fmla="*/ 7144 h 342900"/>
                  <a:gd name="connsiteX3" fmla="*/ 70009 w 504825"/>
                  <a:gd name="connsiteY3" fmla="*/ 7144 h 342900"/>
                  <a:gd name="connsiteX4" fmla="*/ 56674 w 504825"/>
                  <a:gd name="connsiteY4" fmla="*/ 20479 h 342900"/>
                  <a:gd name="connsiteX5" fmla="*/ 7144 w 504825"/>
                  <a:gd name="connsiteY5" fmla="*/ 302419 h 342900"/>
                  <a:gd name="connsiteX6" fmla="*/ 7144 w 504825"/>
                  <a:gd name="connsiteY6" fmla="*/ 302419 h 342900"/>
                  <a:gd name="connsiteX7" fmla="*/ 7144 w 504825"/>
                  <a:gd name="connsiteY7" fmla="*/ 303371 h 342900"/>
                  <a:gd name="connsiteX8" fmla="*/ 7144 w 504825"/>
                  <a:gd name="connsiteY8" fmla="*/ 305276 h 342900"/>
                  <a:gd name="connsiteX9" fmla="*/ 7144 w 504825"/>
                  <a:gd name="connsiteY9" fmla="*/ 305276 h 342900"/>
                  <a:gd name="connsiteX10" fmla="*/ 7144 w 504825"/>
                  <a:gd name="connsiteY10" fmla="*/ 310039 h 342900"/>
                  <a:gd name="connsiteX11" fmla="*/ 28099 w 504825"/>
                  <a:gd name="connsiteY11" fmla="*/ 335756 h 342900"/>
                  <a:gd name="connsiteX12" fmla="*/ 28099 w 504825"/>
                  <a:gd name="connsiteY12" fmla="*/ 335756 h 342900"/>
                  <a:gd name="connsiteX13" fmla="*/ 28099 w 504825"/>
                  <a:gd name="connsiteY13" fmla="*/ 335756 h 342900"/>
                  <a:gd name="connsiteX14" fmla="*/ 42386 w 504825"/>
                  <a:gd name="connsiteY14" fmla="*/ 335756 h 342900"/>
                  <a:gd name="connsiteX15" fmla="*/ 481489 w 504825"/>
                  <a:gd name="connsiteY15" fmla="*/ 335756 h 342900"/>
                  <a:gd name="connsiteX16" fmla="*/ 502444 w 504825"/>
                  <a:gd name="connsiteY16" fmla="*/ 310039 h 342900"/>
                  <a:gd name="connsiteX17" fmla="*/ 501491 w 504825"/>
                  <a:gd name="connsiteY17" fmla="*/ 302419 h 342900"/>
                  <a:gd name="connsiteX18" fmla="*/ 345281 w 504825"/>
                  <a:gd name="connsiteY18" fmla="*/ 230029 h 342900"/>
                  <a:gd name="connsiteX19" fmla="*/ 290036 w 504825"/>
                  <a:gd name="connsiteY19" fmla="*/ 230029 h 342900"/>
                  <a:gd name="connsiteX20" fmla="*/ 282416 w 504825"/>
                  <a:gd name="connsiteY20" fmla="*/ 222409 h 342900"/>
                  <a:gd name="connsiteX21" fmla="*/ 290036 w 504825"/>
                  <a:gd name="connsiteY21" fmla="*/ 214789 h 342900"/>
                  <a:gd name="connsiteX22" fmla="*/ 315754 w 504825"/>
                  <a:gd name="connsiteY22" fmla="*/ 214789 h 342900"/>
                  <a:gd name="connsiteX23" fmla="*/ 253841 w 504825"/>
                  <a:gd name="connsiteY23" fmla="*/ 152876 h 342900"/>
                  <a:gd name="connsiteX24" fmla="*/ 253841 w 504825"/>
                  <a:gd name="connsiteY24" fmla="*/ 276701 h 342900"/>
                  <a:gd name="connsiteX25" fmla="*/ 272891 w 504825"/>
                  <a:gd name="connsiteY25" fmla="*/ 257651 h 342900"/>
                  <a:gd name="connsiteX26" fmla="*/ 284321 w 504825"/>
                  <a:gd name="connsiteY26" fmla="*/ 257651 h 342900"/>
                  <a:gd name="connsiteX27" fmla="*/ 284321 w 504825"/>
                  <a:gd name="connsiteY27" fmla="*/ 269081 h 342900"/>
                  <a:gd name="connsiteX28" fmla="*/ 246221 w 504825"/>
                  <a:gd name="connsiteY28" fmla="*/ 307181 h 342900"/>
                  <a:gd name="connsiteX29" fmla="*/ 207169 w 504825"/>
                  <a:gd name="connsiteY29" fmla="*/ 268129 h 342900"/>
                  <a:gd name="connsiteX30" fmla="*/ 205264 w 504825"/>
                  <a:gd name="connsiteY30" fmla="*/ 262414 h 342900"/>
                  <a:gd name="connsiteX31" fmla="*/ 207169 w 504825"/>
                  <a:gd name="connsiteY31" fmla="*/ 256699 h 342900"/>
                  <a:gd name="connsiteX32" fmla="*/ 218599 w 504825"/>
                  <a:gd name="connsiteY32" fmla="*/ 256699 h 342900"/>
                  <a:gd name="connsiteX33" fmla="*/ 238601 w 504825"/>
                  <a:gd name="connsiteY33" fmla="*/ 276701 h 342900"/>
                  <a:gd name="connsiteX34" fmla="*/ 238601 w 504825"/>
                  <a:gd name="connsiteY34" fmla="*/ 152876 h 342900"/>
                  <a:gd name="connsiteX35" fmla="*/ 176689 w 504825"/>
                  <a:gd name="connsiteY35" fmla="*/ 214789 h 342900"/>
                  <a:gd name="connsiteX36" fmla="*/ 204311 w 504825"/>
                  <a:gd name="connsiteY36" fmla="*/ 214789 h 342900"/>
                  <a:gd name="connsiteX37" fmla="*/ 211931 w 504825"/>
                  <a:gd name="connsiteY37" fmla="*/ 222409 h 342900"/>
                  <a:gd name="connsiteX38" fmla="*/ 204311 w 504825"/>
                  <a:gd name="connsiteY38" fmla="*/ 230029 h 342900"/>
                  <a:gd name="connsiteX39" fmla="*/ 149066 w 504825"/>
                  <a:gd name="connsiteY39" fmla="*/ 230029 h 342900"/>
                  <a:gd name="connsiteX40" fmla="*/ 149066 w 504825"/>
                  <a:gd name="connsiteY40" fmla="*/ 174784 h 342900"/>
                  <a:gd name="connsiteX41" fmla="*/ 156686 w 504825"/>
                  <a:gd name="connsiteY41" fmla="*/ 167164 h 342900"/>
                  <a:gd name="connsiteX42" fmla="*/ 164306 w 504825"/>
                  <a:gd name="connsiteY42" fmla="*/ 174784 h 342900"/>
                  <a:gd name="connsiteX43" fmla="*/ 164306 w 504825"/>
                  <a:gd name="connsiteY43" fmla="*/ 202406 h 342900"/>
                  <a:gd name="connsiteX44" fmla="*/ 237649 w 504825"/>
                  <a:gd name="connsiteY44" fmla="*/ 129064 h 342900"/>
                  <a:gd name="connsiteX45" fmla="*/ 237649 w 504825"/>
                  <a:gd name="connsiteY45" fmla="*/ 90964 h 342900"/>
                  <a:gd name="connsiteX46" fmla="*/ 220504 w 504825"/>
                  <a:gd name="connsiteY46" fmla="*/ 67151 h 342900"/>
                  <a:gd name="connsiteX47" fmla="*/ 245269 w 504825"/>
                  <a:gd name="connsiteY47" fmla="*/ 42386 h 342900"/>
                  <a:gd name="connsiteX48" fmla="*/ 270034 w 504825"/>
                  <a:gd name="connsiteY48" fmla="*/ 67151 h 342900"/>
                  <a:gd name="connsiteX49" fmla="*/ 252889 w 504825"/>
                  <a:gd name="connsiteY49" fmla="*/ 90964 h 342900"/>
                  <a:gd name="connsiteX50" fmla="*/ 252889 w 504825"/>
                  <a:gd name="connsiteY50" fmla="*/ 129064 h 342900"/>
                  <a:gd name="connsiteX51" fmla="*/ 328136 w 504825"/>
                  <a:gd name="connsiteY51" fmla="*/ 204311 h 342900"/>
                  <a:gd name="connsiteX52" fmla="*/ 328136 w 504825"/>
                  <a:gd name="connsiteY52" fmla="*/ 174784 h 342900"/>
                  <a:gd name="connsiteX53" fmla="*/ 335756 w 504825"/>
                  <a:gd name="connsiteY53" fmla="*/ 167164 h 342900"/>
                  <a:gd name="connsiteX54" fmla="*/ 343376 w 504825"/>
                  <a:gd name="connsiteY54" fmla="*/ 174784 h 342900"/>
                  <a:gd name="connsiteX55" fmla="*/ 343376 w 504825"/>
                  <a:gd name="connsiteY55" fmla="*/ 230029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04825" h="342900">
                    <a:moveTo>
                      <a:pt x="501491" y="302419"/>
                    </a:moveTo>
                    <a:lnTo>
                      <a:pt x="456724" y="20479"/>
                    </a:lnTo>
                    <a:cubicBezTo>
                      <a:pt x="455771" y="9049"/>
                      <a:pt x="446246" y="7144"/>
                      <a:pt x="443389" y="7144"/>
                    </a:cubicBezTo>
                    <a:lnTo>
                      <a:pt x="70009" y="7144"/>
                    </a:lnTo>
                    <a:cubicBezTo>
                      <a:pt x="67151" y="7144"/>
                      <a:pt x="56674" y="8096"/>
                      <a:pt x="56674" y="20479"/>
                    </a:cubicBezTo>
                    <a:lnTo>
                      <a:pt x="7144" y="302419"/>
                    </a:lnTo>
                    <a:lnTo>
                      <a:pt x="7144" y="302419"/>
                    </a:lnTo>
                    <a:cubicBezTo>
                      <a:pt x="7144" y="302419"/>
                      <a:pt x="7144" y="302419"/>
                      <a:pt x="7144" y="303371"/>
                    </a:cubicBezTo>
                    <a:lnTo>
                      <a:pt x="7144" y="305276"/>
                    </a:lnTo>
                    <a:lnTo>
                      <a:pt x="7144" y="305276"/>
                    </a:lnTo>
                    <a:cubicBezTo>
                      <a:pt x="7144" y="307181"/>
                      <a:pt x="7144" y="308134"/>
                      <a:pt x="7144" y="310039"/>
                    </a:cubicBezTo>
                    <a:cubicBezTo>
                      <a:pt x="7144" y="330994"/>
                      <a:pt x="24289" y="335756"/>
                      <a:pt x="28099" y="335756"/>
                    </a:cubicBezTo>
                    <a:lnTo>
                      <a:pt x="28099" y="335756"/>
                    </a:lnTo>
                    <a:lnTo>
                      <a:pt x="28099" y="335756"/>
                    </a:lnTo>
                    <a:lnTo>
                      <a:pt x="42386" y="335756"/>
                    </a:lnTo>
                    <a:lnTo>
                      <a:pt x="481489" y="335756"/>
                    </a:lnTo>
                    <a:cubicBezTo>
                      <a:pt x="485299" y="335756"/>
                      <a:pt x="502444" y="330994"/>
                      <a:pt x="502444" y="310039"/>
                    </a:cubicBezTo>
                    <a:cubicBezTo>
                      <a:pt x="501491" y="307181"/>
                      <a:pt x="501491" y="304324"/>
                      <a:pt x="501491" y="302419"/>
                    </a:cubicBezTo>
                    <a:close/>
                    <a:moveTo>
                      <a:pt x="345281" y="230029"/>
                    </a:moveTo>
                    <a:lnTo>
                      <a:pt x="290036" y="230029"/>
                    </a:lnTo>
                    <a:cubicBezTo>
                      <a:pt x="285274" y="230029"/>
                      <a:pt x="282416" y="226219"/>
                      <a:pt x="282416" y="222409"/>
                    </a:cubicBezTo>
                    <a:cubicBezTo>
                      <a:pt x="282416" y="217646"/>
                      <a:pt x="286226" y="214789"/>
                      <a:pt x="290036" y="214789"/>
                    </a:cubicBezTo>
                    <a:lnTo>
                      <a:pt x="315754" y="214789"/>
                    </a:lnTo>
                    <a:lnTo>
                      <a:pt x="253841" y="152876"/>
                    </a:lnTo>
                    <a:lnTo>
                      <a:pt x="253841" y="276701"/>
                    </a:lnTo>
                    <a:lnTo>
                      <a:pt x="272891" y="257651"/>
                    </a:lnTo>
                    <a:cubicBezTo>
                      <a:pt x="275749" y="254794"/>
                      <a:pt x="281464" y="254794"/>
                      <a:pt x="284321" y="257651"/>
                    </a:cubicBezTo>
                    <a:cubicBezTo>
                      <a:pt x="287179" y="260509"/>
                      <a:pt x="287179" y="266224"/>
                      <a:pt x="284321" y="269081"/>
                    </a:cubicBezTo>
                    <a:lnTo>
                      <a:pt x="246221" y="307181"/>
                    </a:lnTo>
                    <a:lnTo>
                      <a:pt x="207169" y="268129"/>
                    </a:lnTo>
                    <a:cubicBezTo>
                      <a:pt x="205264" y="266224"/>
                      <a:pt x="205264" y="264319"/>
                      <a:pt x="205264" y="262414"/>
                    </a:cubicBezTo>
                    <a:cubicBezTo>
                      <a:pt x="205264" y="260509"/>
                      <a:pt x="206216" y="258604"/>
                      <a:pt x="207169" y="256699"/>
                    </a:cubicBezTo>
                    <a:cubicBezTo>
                      <a:pt x="210026" y="253841"/>
                      <a:pt x="215741" y="253841"/>
                      <a:pt x="218599" y="256699"/>
                    </a:cubicBezTo>
                    <a:lnTo>
                      <a:pt x="238601" y="276701"/>
                    </a:lnTo>
                    <a:lnTo>
                      <a:pt x="238601" y="152876"/>
                    </a:lnTo>
                    <a:lnTo>
                      <a:pt x="176689" y="214789"/>
                    </a:lnTo>
                    <a:lnTo>
                      <a:pt x="204311" y="214789"/>
                    </a:lnTo>
                    <a:cubicBezTo>
                      <a:pt x="209074" y="214789"/>
                      <a:pt x="211931" y="218599"/>
                      <a:pt x="211931" y="222409"/>
                    </a:cubicBezTo>
                    <a:cubicBezTo>
                      <a:pt x="211931" y="227171"/>
                      <a:pt x="208121" y="230029"/>
                      <a:pt x="204311" y="230029"/>
                    </a:cubicBezTo>
                    <a:lnTo>
                      <a:pt x="149066" y="230029"/>
                    </a:lnTo>
                    <a:lnTo>
                      <a:pt x="149066" y="174784"/>
                    </a:lnTo>
                    <a:cubicBezTo>
                      <a:pt x="149066" y="170021"/>
                      <a:pt x="152876" y="167164"/>
                      <a:pt x="156686" y="167164"/>
                    </a:cubicBezTo>
                    <a:cubicBezTo>
                      <a:pt x="161449" y="167164"/>
                      <a:pt x="164306" y="170974"/>
                      <a:pt x="164306" y="174784"/>
                    </a:cubicBezTo>
                    <a:lnTo>
                      <a:pt x="164306" y="202406"/>
                    </a:lnTo>
                    <a:lnTo>
                      <a:pt x="237649" y="129064"/>
                    </a:lnTo>
                    <a:lnTo>
                      <a:pt x="237649" y="90964"/>
                    </a:lnTo>
                    <a:cubicBezTo>
                      <a:pt x="228124" y="87154"/>
                      <a:pt x="220504" y="78581"/>
                      <a:pt x="220504" y="67151"/>
                    </a:cubicBezTo>
                    <a:cubicBezTo>
                      <a:pt x="220504" y="52864"/>
                      <a:pt x="231934" y="42386"/>
                      <a:pt x="245269" y="42386"/>
                    </a:cubicBezTo>
                    <a:cubicBezTo>
                      <a:pt x="259556" y="42386"/>
                      <a:pt x="270034" y="53816"/>
                      <a:pt x="270034" y="67151"/>
                    </a:cubicBezTo>
                    <a:cubicBezTo>
                      <a:pt x="270034" y="78581"/>
                      <a:pt x="262414" y="87154"/>
                      <a:pt x="252889" y="90964"/>
                    </a:cubicBezTo>
                    <a:lnTo>
                      <a:pt x="252889" y="129064"/>
                    </a:lnTo>
                    <a:lnTo>
                      <a:pt x="328136" y="204311"/>
                    </a:lnTo>
                    <a:lnTo>
                      <a:pt x="328136" y="174784"/>
                    </a:lnTo>
                    <a:cubicBezTo>
                      <a:pt x="328136" y="170021"/>
                      <a:pt x="331946" y="167164"/>
                      <a:pt x="335756" y="167164"/>
                    </a:cubicBezTo>
                    <a:cubicBezTo>
                      <a:pt x="340519" y="167164"/>
                      <a:pt x="343376" y="170974"/>
                      <a:pt x="343376" y="174784"/>
                    </a:cubicBezTo>
                    <a:lnTo>
                      <a:pt x="343376" y="230029"/>
                    </a:lnTo>
                    <a:close/>
                  </a:path>
                </a:pathLst>
              </a:custGeom>
              <a:solidFill>
                <a:srgbClr val="0F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75" name="Title 1">
              <a:extLst>
                <a:ext uri="{FF2B5EF4-FFF2-40B4-BE49-F238E27FC236}">
                  <a16:creationId xmlns:a16="http://schemas.microsoft.com/office/drawing/2014/main" id="{D3625A15-18B1-486C-9613-2E48836AA644}"/>
                </a:ext>
              </a:extLst>
            </p:cNvPr>
            <p:cNvSpPr txBox="1">
              <a:spLocks/>
            </p:cNvSpPr>
            <p:nvPr/>
          </p:nvSpPr>
          <p:spPr>
            <a:xfrm>
              <a:off x="9896692" y="1891410"/>
              <a:ext cx="853605"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External </a:t>
              </a:r>
              <a:b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Load Balancer</a:t>
              </a:r>
            </a:p>
          </p:txBody>
        </p:sp>
      </p:grpSp>
      <p:cxnSp>
        <p:nvCxnSpPr>
          <p:cNvPr id="181" name="Straight Arrow Connector 180">
            <a:extLst>
              <a:ext uri="{FF2B5EF4-FFF2-40B4-BE49-F238E27FC236}">
                <a16:creationId xmlns:a16="http://schemas.microsoft.com/office/drawing/2014/main" id="{DDBA599F-EFA8-4540-B35F-10961ECC8F16}"/>
              </a:ext>
            </a:extLst>
          </p:cNvPr>
          <p:cNvCxnSpPr>
            <a:cxnSpLocks/>
            <a:stCxn id="155" idx="2"/>
            <a:endCxn id="175" idx="0"/>
          </p:cNvCxnSpPr>
          <p:nvPr/>
        </p:nvCxnSpPr>
        <p:spPr>
          <a:xfrm>
            <a:off x="11047230" y="2354578"/>
            <a:ext cx="1" cy="645227"/>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01" name="Group 300">
            <a:extLst>
              <a:ext uri="{FF2B5EF4-FFF2-40B4-BE49-F238E27FC236}">
                <a16:creationId xmlns:a16="http://schemas.microsoft.com/office/drawing/2014/main" id="{F91D0D14-4B21-4FFD-9A94-21D6E0525F35}"/>
              </a:ext>
            </a:extLst>
          </p:cNvPr>
          <p:cNvGrpSpPr/>
          <p:nvPr/>
        </p:nvGrpSpPr>
        <p:grpSpPr>
          <a:xfrm>
            <a:off x="8237274" y="3830368"/>
            <a:ext cx="3179507" cy="2088338"/>
            <a:chOff x="7457193" y="3197751"/>
            <a:chExt cx="3243263" cy="1590287"/>
          </a:xfrm>
        </p:grpSpPr>
        <p:sp>
          <p:nvSpPr>
            <p:cNvPr id="197" name="Rectangle: Rounded Corners 68">
              <a:extLst>
                <a:ext uri="{FF2B5EF4-FFF2-40B4-BE49-F238E27FC236}">
                  <a16:creationId xmlns:a16="http://schemas.microsoft.com/office/drawing/2014/main" id="{71B897B3-3A25-49B8-ABCA-832B589C4855}"/>
                </a:ext>
              </a:extLst>
            </p:cNvPr>
            <p:cNvSpPr/>
            <p:nvPr/>
          </p:nvSpPr>
          <p:spPr bwMode="auto">
            <a:xfrm>
              <a:off x="7457193" y="3352851"/>
              <a:ext cx="3243263" cy="1435187"/>
            </a:xfrm>
            <a:prstGeom prst="roundRect">
              <a:avLst>
                <a:gd name="adj" fmla="val 3125"/>
              </a:avLst>
            </a:prstGeom>
            <a:solidFill>
              <a:srgbClr val="0F78D4">
                <a:alpha val="1000"/>
              </a:srgbClr>
            </a:solidFill>
            <a:ln w="12700">
              <a:solidFill>
                <a:srgbClr val="0F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98" name="Title 1">
              <a:extLst>
                <a:ext uri="{FF2B5EF4-FFF2-40B4-BE49-F238E27FC236}">
                  <a16:creationId xmlns:a16="http://schemas.microsoft.com/office/drawing/2014/main" id="{EAD43EB0-FA32-40BB-B6D0-EEF8F450C4EA}"/>
                </a:ext>
              </a:extLst>
            </p:cNvPr>
            <p:cNvSpPr txBox="1">
              <a:spLocks/>
            </p:cNvSpPr>
            <p:nvPr/>
          </p:nvSpPr>
          <p:spPr>
            <a:xfrm>
              <a:off x="8530184" y="3197751"/>
              <a:ext cx="1097280" cy="114844"/>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t>
              </a:r>
              <a:r>
                <a:rPr kumimoji="0" lang="en-US" sz="98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VNet</a:t>
              </a:r>
              <a:endPar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305" name="Group 304">
            <a:extLst>
              <a:ext uri="{FF2B5EF4-FFF2-40B4-BE49-F238E27FC236}">
                <a16:creationId xmlns:a16="http://schemas.microsoft.com/office/drawing/2014/main" id="{D527EBA2-D3F1-4676-97B6-61A98064DA84}"/>
              </a:ext>
            </a:extLst>
          </p:cNvPr>
          <p:cNvGrpSpPr/>
          <p:nvPr/>
        </p:nvGrpSpPr>
        <p:grpSpPr>
          <a:xfrm>
            <a:off x="8337298" y="4606069"/>
            <a:ext cx="1346757" cy="1176281"/>
            <a:chOff x="7559223" y="3411717"/>
            <a:chExt cx="1373762" cy="1199868"/>
          </a:xfrm>
        </p:grpSpPr>
        <p:sp>
          <p:nvSpPr>
            <p:cNvPr id="199" name="Rectangle: Rounded Corners 68">
              <a:extLst>
                <a:ext uri="{FF2B5EF4-FFF2-40B4-BE49-F238E27FC236}">
                  <a16:creationId xmlns:a16="http://schemas.microsoft.com/office/drawing/2014/main" id="{691B28FE-D640-4E18-8FD1-F97186B16E47}"/>
                </a:ext>
              </a:extLst>
            </p:cNvPr>
            <p:cNvSpPr/>
            <p:nvPr/>
          </p:nvSpPr>
          <p:spPr bwMode="auto">
            <a:xfrm>
              <a:off x="7559223" y="3622123"/>
              <a:ext cx="1373762" cy="98946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4" name="Title 1">
              <a:extLst>
                <a:ext uri="{FF2B5EF4-FFF2-40B4-BE49-F238E27FC236}">
                  <a16:creationId xmlns:a16="http://schemas.microsoft.com/office/drawing/2014/main" id="{95D58CEA-09E9-4C75-AA0C-7305DEE851F8}"/>
                </a:ext>
              </a:extLst>
            </p:cNvPr>
            <p:cNvSpPr txBox="1">
              <a:spLocks/>
            </p:cNvSpPr>
            <p:nvPr/>
          </p:nvSpPr>
          <p:spPr>
            <a:xfrm>
              <a:off x="7740889" y="3411717"/>
              <a:ext cx="109728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Node</a:t>
              </a:r>
            </a:p>
          </p:txBody>
        </p:sp>
      </p:grpSp>
      <p:grpSp>
        <p:nvGrpSpPr>
          <p:cNvPr id="306" name="Group 305">
            <a:extLst>
              <a:ext uri="{FF2B5EF4-FFF2-40B4-BE49-F238E27FC236}">
                <a16:creationId xmlns:a16="http://schemas.microsoft.com/office/drawing/2014/main" id="{FA97005D-102A-47AB-9DAE-F32AB88B6795}"/>
              </a:ext>
            </a:extLst>
          </p:cNvPr>
          <p:cNvGrpSpPr/>
          <p:nvPr/>
        </p:nvGrpSpPr>
        <p:grpSpPr>
          <a:xfrm>
            <a:off x="9969728" y="4606069"/>
            <a:ext cx="1347028" cy="1176281"/>
            <a:chOff x="9224386" y="3411717"/>
            <a:chExt cx="1374039" cy="1199868"/>
          </a:xfrm>
        </p:grpSpPr>
        <p:sp>
          <p:nvSpPr>
            <p:cNvPr id="202" name="Rectangle: Rounded Corners 68">
              <a:extLst>
                <a:ext uri="{FF2B5EF4-FFF2-40B4-BE49-F238E27FC236}">
                  <a16:creationId xmlns:a16="http://schemas.microsoft.com/office/drawing/2014/main" id="{A655F494-19A9-48F2-B4DD-97A55281D43E}"/>
                </a:ext>
              </a:extLst>
            </p:cNvPr>
            <p:cNvSpPr/>
            <p:nvPr/>
          </p:nvSpPr>
          <p:spPr bwMode="auto">
            <a:xfrm>
              <a:off x="9224386" y="3622123"/>
              <a:ext cx="1374039" cy="989462"/>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5" name="Title 1">
              <a:extLst>
                <a:ext uri="{FF2B5EF4-FFF2-40B4-BE49-F238E27FC236}">
                  <a16:creationId xmlns:a16="http://schemas.microsoft.com/office/drawing/2014/main" id="{65F64978-9744-48B8-91FB-DA5C458FE7A8}"/>
                </a:ext>
              </a:extLst>
            </p:cNvPr>
            <p:cNvSpPr txBox="1">
              <a:spLocks/>
            </p:cNvSpPr>
            <p:nvPr/>
          </p:nvSpPr>
          <p:spPr>
            <a:xfrm>
              <a:off x="9362765" y="3411717"/>
              <a:ext cx="109728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Node</a:t>
              </a:r>
            </a:p>
          </p:txBody>
        </p:sp>
      </p:grpSp>
      <p:grpSp>
        <p:nvGrpSpPr>
          <p:cNvPr id="299" name="Group 298">
            <a:extLst>
              <a:ext uri="{FF2B5EF4-FFF2-40B4-BE49-F238E27FC236}">
                <a16:creationId xmlns:a16="http://schemas.microsoft.com/office/drawing/2014/main" id="{36EB945D-E60F-441D-BD3A-81A1EA8FBF88}"/>
              </a:ext>
            </a:extLst>
          </p:cNvPr>
          <p:cNvGrpSpPr/>
          <p:nvPr/>
        </p:nvGrpSpPr>
        <p:grpSpPr>
          <a:xfrm>
            <a:off x="8658338" y="4881529"/>
            <a:ext cx="961686" cy="835457"/>
            <a:chOff x="7886700" y="3692700"/>
            <a:chExt cx="980970" cy="852210"/>
          </a:xfrm>
        </p:grpSpPr>
        <p:sp>
          <p:nvSpPr>
            <p:cNvPr id="206" name="Rectangle: Rounded Corners 68">
              <a:extLst>
                <a:ext uri="{FF2B5EF4-FFF2-40B4-BE49-F238E27FC236}">
                  <a16:creationId xmlns:a16="http://schemas.microsoft.com/office/drawing/2014/main" id="{120C7816-A605-4996-80AF-574C345C02A7}"/>
                </a:ext>
              </a:extLst>
            </p:cNvPr>
            <p:cNvSpPr/>
            <p:nvPr/>
          </p:nvSpPr>
          <p:spPr bwMode="auto">
            <a:xfrm>
              <a:off x="7886700" y="3905242"/>
              <a:ext cx="980970" cy="639668"/>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7" name="Title 1">
              <a:extLst>
                <a:ext uri="{FF2B5EF4-FFF2-40B4-BE49-F238E27FC236}">
                  <a16:creationId xmlns:a16="http://schemas.microsoft.com/office/drawing/2014/main" id="{18C351ED-5574-446D-8D21-8512FD439374}"/>
                </a:ext>
              </a:extLst>
            </p:cNvPr>
            <p:cNvSpPr txBox="1">
              <a:spLocks/>
            </p:cNvSpPr>
            <p:nvPr/>
          </p:nvSpPr>
          <p:spPr>
            <a:xfrm>
              <a:off x="8166655" y="3692700"/>
              <a:ext cx="42106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grpSp>
      <p:sp>
        <p:nvSpPr>
          <p:cNvPr id="208" name="Freeform: Shape 207">
            <a:extLst>
              <a:ext uri="{FF2B5EF4-FFF2-40B4-BE49-F238E27FC236}">
                <a16:creationId xmlns:a16="http://schemas.microsoft.com/office/drawing/2014/main" id="{D0C206A0-A796-4249-8684-54C81023A9DC}"/>
              </a:ext>
            </a:extLst>
          </p:cNvPr>
          <p:cNvSpPr/>
          <p:nvPr/>
        </p:nvSpPr>
        <p:spPr>
          <a:xfrm>
            <a:off x="9086551" y="5170571"/>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643467D8-A12E-4119-BD21-2D7AC2A471FC}"/>
              </a:ext>
            </a:extLst>
          </p:cNvPr>
          <p:cNvSpPr/>
          <p:nvPr/>
        </p:nvSpPr>
        <p:spPr>
          <a:xfrm>
            <a:off x="9086551" y="543669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15" name="Freeform: Shape 214">
            <a:extLst>
              <a:ext uri="{FF2B5EF4-FFF2-40B4-BE49-F238E27FC236}">
                <a16:creationId xmlns:a16="http://schemas.microsoft.com/office/drawing/2014/main" id="{7874DB4D-1E50-48E8-BD22-28A4445D4AD2}"/>
              </a:ext>
            </a:extLst>
          </p:cNvPr>
          <p:cNvSpPr/>
          <p:nvPr/>
        </p:nvSpPr>
        <p:spPr>
          <a:xfrm>
            <a:off x="9342034" y="5170571"/>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216" name="Freeform: Shape 215">
            <a:extLst>
              <a:ext uri="{FF2B5EF4-FFF2-40B4-BE49-F238E27FC236}">
                <a16:creationId xmlns:a16="http://schemas.microsoft.com/office/drawing/2014/main" id="{AF38E26C-A972-4BA4-9A8C-087580C2A5AF}"/>
              </a:ext>
            </a:extLst>
          </p:cNvPr>
          <p:cNvSpPr/>
          <p:nvPr/>
        </p:nvSpPr>
        <p:spPr>
          <a:xfrm>
            <a:off x="9342034" y="5436695"/>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grpSp>
        <p:nvGrpSpPr>
          <p:cNvPr id="300" name="Group 299">
            <a:extLst>
              <a:ext uri="{FF2B5EF4-FFF2-40B4-BE49-F238E27FC236}">
                <a16:creationId xmlns:a16="http://schemas.microsoft.com/office/drawing/2014/main" id="{0DE12809-E3CA-475C-893D-099EBC2818FD}"/>
              </a:ext>
            </a:extLst>
          </p:cNvPr>
          <p:cNvGrpSpPr/>
          <p:nvPr/>
        </p:nvGrpSpPr>
        <p:grpSpPr>
          <a:xfrm>
            <a:off x="10039899" y="4881529"/>
            <a:ext cx="1206685" cy="835457"/>
            <a:chOff x="9295964" y="3692700"/>
            <a:chExt cx="1230882" cy="852210"/>
          </a:xfrm>
        </p:grpSpPr>
        <p:sp>
          <p:nvSpPr>
            <p:cNvPr id="226" name="Rectangle: Rounded Corners 68">
              <a:extLst>
                <a:ext uri="{FF2B5EF4-FFF2-40B4-BE49-F238E27FC236}">
                  <a16:creationId xmlns:a16="http://schemas.microsoft.com/office/drawing/2014/main" id="{EE474B52-267C-4A07-93FE-93454F319ACA}"/>
                </a:ext>
              </a:extLst>
            </p:cNvPr>
            <p:cNvSpPr/>
            <p:nvPr/>
          </p:nvSpPr>
          <p:spPr bwMode="auto">
            <a:xfrm>
              <a:off x="9295964" y="3905242"/>
              <a:ext cx="1230882" cy="639668"/>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27" name="Title 1">
              <a:extLst>
                <a:ext uri="{FF2B5EF4-FFF2-40B4-BE49-F238E27FC236}">
                  <a16:creationId xmlns:a16="http://schemas.microsoft.com/office/drawing/2014/main" id="{9C221A97-7539-445B-ABAC-FA7491D97C48}"/>
                </a:ext>
              </a:extLst>
            </p:cNvPr>
            <p:cNvSpPr txBox="1">
              <a:spLocks/>
            </p:cNvSpPr>
            <p:nvPr/>
          </p:nvSpPr>
          <p:spPr>
            <a:xfrm>
              <a:off x="9701093" y="3692700"/>
              <a:ext cx="420624"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grpSp>
      <p:grpSp>
        <p:nvGrpSpPr>
          <p:cNvPr id="307" name="Group 306">
            <a:extLst>
              <a:ext uri="{FF2B5EF4-FFF2-40B4-BE49-F238E27FC236}">
                <a16:creationId xmlns:a16="http://schemas.microsoft.com/office/drawing/2014/main" id="{8B20E0B3-A0DD-4AB9-BA07-0967F89AA55D}"/>
              </a:ext>
            </a:extLst>
          </p:cNvPr>
          <p:cNvGrpSpPr/>
          <p:nvPr/>
        </p:nvGrpSpPr>
        <p:grpSpPr>
          <a:xfrm>
            <a:off x="8408897" y="5247131"/>
            <a:ext cx="334942" cy="334942"/>
            <a:chOff x="7632258" y="4065634"/>
            <a:chExt cx="341658" cy="341658"/>
          </a:xfrm>
        </p:grpSpPr>
        <p:sp>
          <p:nvSpPr>
            <p:cNvPr id="243" name="Rectangle: Rounded Corners 68">
              <a:extLst>
                <a:ext uri="{FF2B5EF4-FFF2-40B4-BE49-F238E27FC236}">
                  <a16:creationId xmlns:a16="http://schemas.microsoft.com/office/drawing/2014/main" id="{81915050-18A8-496C-BC7E-2D3676EC28C4}"/>
                </a:ext>
              </a:extLst>
            </p:cNvPr>
            <p:cNvSpPr/>
            <p:nvPr/>
          </p:nvSpPr>
          <p:spPr bwMode="auto">
            <a:xfrm>
              <a:off x="7632258" y="4065634"/>
              <a:ext cx="341658" cy="341658"/>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249" name="Group 248">
              <a:extLst>
                <a:ext uri="{FF2B5EF4-FFF2-40B4-BE49-F238E27FC236}">
                  <a16:creationId xmlns:a16="http://schemas.microsoft.com/office/drawing/2014/main" id="{72B6F182-D85A-441A-8054-F1D48B794DF9}"/>
                </a:ext>
              </a:extLst>
            </p:cNvPr>
            <p:cNvGrpSpPr/>
            <p:nvPr/>
          </p:nvGrpSpPr>
          <p:grpSpPr>
            <a:xfrm>
              <a:off x="7669390" y="4102766"/>
              <a:ext cx="267395" cy="267395"/>
              <a:chOff x="5548362" y="2593696"/>
              <a:chExt cx="598210" cy="598210"/>
            </a:xfrm>
          </p:grpSpPr>
          <p:sp>
            <p:nvSpPr>
              <p:cNvPr id="246" name="Freeform: Shape 93">
                <a:extLst>
                  <a:ext uri="{FF2B5EF4-FFF2-40B4-BE49-F238E27FC236}">
                    <a16:creationId xmlns:a16="http://schemas.microsoft.com/office/drawing/2014/main" id="{E2E9992B-F249-4951-9A92-BECC6BC1F0E5}"/>
                  </a:ext>
                </a:extLst>
              </p:cNvPr>
              <p:cNvSpPr/>
              <p:nvPr/>
            </p:nvSpPr>
            <p:spPr>
              <a:xfrm>
                <a:off x="5724024" y="2818797"/>
                <a:ext cx="116724" cy="204267"/>
              </a:xfrm>
              <a:custGeom>
                <a:avLst/>
                <a:gdLst>
                  <a:gd name="connsiteX0" fmla="*/ 70961 w 76200"/>
                  <a:gd name="connsiteY0" fmla="*/ 7144 h 133350"/>
                  <a:gd name="connsiteX1" fmla="*/ 7144 w 76200"/>
                  <a:gd name="connsiteY1" fmla="*/ 66199 h 133350"/>
                  <a:gd name="connsiteX2" fmla="*/ 11906 w 76200"/>
                  <a:gd name="connsiteY2" fmla="*/ 81439 h 133350"/>
                  <a:gd name="connsiteX3" fmla="*/ 10954 w 76200"/>
                  <a:gd name="connsiteY3" fmla="*/ 90011 h 133350"/>
                  <a:gd name="connsiteX4" fmla="*/ 76676 w 76200"/>
                  <a:gd name="connsiteY4" fmla="*/ 130016 h 133350"/>
                  <a:gd name="connsiteX5" fmla="*/ 76676 w 76200"/>
                  <a:gd name="connsiteY5" fmla="*/ 14764 h 133350"/>
                  <a:gd name="connsiteX6" fmla="*/ 70961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70961" y="7144"/>
                    </a:moveTo>
                    <a:lnTo>
                      <a:pt x="7144" y="66199"/>
                    </a:lnTo>
                    <a:cubicBezTo>
                      <a:pt x="10001" y="70961"/>
                      <a:pt x="11906" y="76676"/>
                      <a:pt x="11906" y="81439"/>
                    </a:cubicBezTo>
                    <a:cubicBezTo>
                      <a:pt x="11906" y="84296"/>
                      <a:pt x="11906" y="87154"/>
                      <a:pt x="10954" y="90011"/>
                    </a:cubicBezTo>
                    <a:lnTo>
                      <a:pt x="76676" y="130016"/>
                    </a:lnTo>
                    <a:lnTo>
                      <a:pt x="76676" y="14764"/>
                    </a:lnTo>
                    <a:cubicBezTo>
                      <a:pt x="75724" y="14764"/>
                      <a:pt x="71914" y="8096"/>
                      <a:pt x="70961" y="7144"/>
                    </a:cubicBez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7" name="Freeform: Shape 108">
                <a:extLst>
                  <a:ext uri="{FF2B5EF4-FFF2-40B4-BE49-F238E27FC236}">
                    <a16:creationId xmlns:a16="http://schemas.microsoft.com/office/drawing/2014/main" id="{0D2DAFD9-2B48-4C03-92EA-D11175F0990A}"/>
                  </a:ext>
                </a:extLst>
              </p:cNvPr>
              <p:cNvSpPr/>
              <p:nvPr/>
            </p:nvSpPr>
            <p:spPr>
              <a:xfrm>
                <a:off x="5853106" y="2817394"/>
                <a:ext cx="116724" cy="204267"/>
              </a:xfrm>
              <a:custGeom>
                <a:avLst/>
                <a:gdLst>
                  <a:gd name="connsiteX0" fmla="*/ 19526 w 76200"/>
                  <a:gd name="connsiteY0" fmla="*/ 7144 h 133350"/>
                  <a:gd name="connsiteX1" fmla="*/ 7144 w 76200"/>
                  <a:gd name="connsiteY1" fmla="*/ 16669 h 133350"/>
                  <a:gd name="connsiteX2" fmla="*/ 7144 w 76200"/>
                  <a:gd name="connsiteY2" fmla="*/ 130969 h 133350"/>
                  <a:gd name="connsiteX3" fmla="*/ 72866 w 76200"/>
                  <a:gd name="connsiteY3" fmla="*/ 89059 h 133350"/>
                  <a:gd name="connsiteX4" fmla="*/ 70961 w 76200"/>
                  <a:gd name="connsiteY4" fmla="*/ 82391 h 133350"/>
                  <a:gd name="connsiteX5" fmla="*/ 72866 w 76200"/>
                  <a:gd name="connsiteY5" fmla="*/ 70961 h 133350"/>
                  <a:gd name="connsiteX6" fmla="*/ 19526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19526" y="7144"/>
                    </a:moveTo>
                    <a:cubicBezTo>
                      <a:pt x="18574" y="8096"/>
                      <a:pt x="8096" y="15716"/>
                      <a:pt x="7144" y="16669"/>
                    </a:cubicBezTo>
                    <a:lnTo>
                      <a:pt x="7144" y="130969"/>
                    </a:lnTo>
                    <a:lnTo>
                      <a:pt x="72866" y="89059"/>
                    </a:lnTo>
                    <a:cubicBezTo>
                      <a:pt x="71914" y="86201"/>
                      <a:pt x="70961" y="84296"/>
                      <a:pt x="70961" y="82391"/>
                    </a:cubicBezTo>
                    <a:cubicBezTo>
                      <a:pt x="70961" y="78581"/>
                      <a:pt x="71914" y="74771"/>
                      <a:pt x="72866" y="70961"/>
                    </a:cubicBezTo>
                    <a:lnTo>
                      <a:pt x="19526" y="7144"/>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8" name="Freeform: Shape 109">
                <a:extLst>
                  <a:ext uri="{FF2B5EF4-FFF2-40B4-BE49-F238E27FC236}">
                    <a16:creationId xmlns:a16="http://schemas.microsoft.com/office/drawing/2014/main" id="{B287C572-957A-4AF5-A702-43BB7ADE38F8}"/>
                  </a:ext>
                </a:extLst>
              </p:cNvPr>
              <p:cNvSpPr/>
              <p:nvPr/>
            </p:nvSpPr>
            <p:spPr>
              <a:xfrm>
                <a:off x="5548362" y="2593696"/>
                <a:ext cx="598210" cy="598210"/>
              </a:xfrm>
              <a:custGeom>
                <a:avLst/>
                <a:gdLst>
                  <a:gd name="connsiteX0" fmla="*/ 199549 w 390525"/>
                  <a:gd name="connsiteY0" fmla="*/ 7144 h 390525"/>
                  <a:gd name="connsiteX1" fmla="*/ 7144 w 390525"/>
                  <a:gd name="connsiteY1" fmla="*/ 235744 h 390525"/>
                  <a:gd name="connsiteX2" fmla="*/ 198596 w 390525"/>
                  <a:gd name="connsiteY2" fmla="*/ 391954 h 390525"/>
                  <a:gd name="connsiteX3" fmla="*/ 391001 w 390525"/>
                  <a:gd name="connsiteY3" fmla="*/ 236696 h 390525"/>
                  <a:gd name="connsiteX4" fmla="*/ 199549 w 390525"/>
                  <a:gd name="connsiteY4" fmla="*/ 7144 h 390525"/>
                  <a:gd name="connsiteX5" fmla="*/ 301466 w 390525"/>
                  <a:gd name="connsiteY5" fmla="*/ 259556 h 390525"/>
                  <a:gd name="connsiteX6" fmla="*/ 279559 w 390525"/>
                  <a:gd name="connsiteY6" fmla="*/ 250031 h 390525"/>
                  <a:gd name="connsiteX7" fmla="*/ 227171 w 390525"/>
                  <a:gd name="connsiteY7" fmla="*/ 287179 h 390525"/>
                  <a:gd name="connsiteX8" fmla="*/ 231934 w 390525"/>
                  <a:gd name="connsiteY8" fmla="*/ 304324 h 390525"/>
                  <a:gd name="connsiteX9" fmla="*/ 201454 w 390525"/>
                  <a:gd name="connsiteY9" fmla="*/ 334804 h 390525"/>
                  <a:gd name="connsiteX10" fmla="*/ 170974 w 390525"/>
                  <a:gd name="connsiteY10" fmla="*/ 304324 h 390525"/>
                  <a:gd name="connsiteX11" fmla="*/ 178594 w 390525"/>
                  <a:gd name="connsiteY11" fmla="*/ 284321 h 390525"/>
                  <a:gd name="connsiteX12" fmla="*/ 117634 w 390525"/>
                  <a:gd name="connsiteY12" fmla="*/ 251936 h 390525"/>
                  <a:gd name="connsiteX13" fmla="*/ 96679 w 390525"/>
                  <a:gd name="connsiteY13" fmla="*/ 260509 h 390525"/>
                  <a:gd name="connsiteX14" fmla="*/ 66199 w 390525"/>
                  <a:gd name="connsiteY14" fmla="*/ 230029 h 390525"/>
                  <a:gd name="connsiteX15" fmla="*/ 96679 w 390525"/>
                  <a:gd name="connsiteY15" fmla="*/ 199549 h 390525"/>
                  <a:gd name="connsiteX16" fmla="*/ 110966 w 390525"/>
                  <a:gd name="connsiteY16" fmla="*/ 203359 h 390525"/>
                  <a:gd name="connsiteX17" fmla="*/ 174784 w 390525"/>
                  <a:gd name="connsiteY17" fmla="*/ 144304 h 390525"/>
                  <a:gd name="connsiteX18" fmla="*/ 168116 w 390525"/>
                  <a:gd name="connsiteY18" fmla="*/ 124301 h 390525"/>
                  <a:gd name="connsiteX19" fmla="*/ 202406 w 390525"/>
                  <a:gd name="connsiteY19" fmla="*/ 90964 h 390525"/>
                  <a:gd name="connsiteX20" fmla="*/ 236696 w 390525"/>
                  <a:gd name="connsiteY20" fmla="*/ 124301 h 390525"/>
                  <a:gd name="connsiteX21" fmla="*/ 230981 w 390525"/>
                  <a:gd name="connsiteY21" fmla="*/ 142399 h 390525"/>
                  <a:gd name="connsiteX22" fmla="*/ 285274 w 390525"/>
                  <a:gd name="connsiteY22" fmla="*/ 206216 h 390525"/>
                  <a:gd name="connsiteX23" fmla="*/ 303371 w 390525"/>
                  <a:gd name="connsiteY23" fmla="*/ 200501 h 390525"/>
                  <a:gd name="connsiteX24" fmla="*/ 333851 w 390525"/>
                  <a:gd name="connsiteY24" fmla="*/ 230981 h 390525"/>
                  <a:gd name="connsiteX25" fmla="*/ 301466 w 390525"/>
                  <a:gd name="connsiteY25" fmla="*/ 25955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0525" h="390525">
                    <a:moveTo>
                      <a:pt x="199549" y="7144"/>
                    </a:moveTo>
                    <a:lnTo>
                      <a:pt x="7144" y="235744"/>
                    </a:lnTo>
                    <a:lnTo>
                      <a:pt x="198596" y="391954"/>
                    </a:lnTo>
                    <a:lnTo>
                      <a:pt x="391001" y="236696"/>
                    </a:lnTo>
                    <a:lnTo>
                      <a:pt x="199549" y="7144"/>
                    </a:lnTo>
                    <a:close/>
                    <a:moveTo>
                      <a:pt x="301466" y="259556"/>
                    </a:moveTo>
                    <a:cubicBezTo>
                      <a:pt x="292894" y="259556"/>
                      <a:pt x="285274" y="255746"/>
                      <a:pt x="279559" y="250031"/>
                    </a:cubicBezTo>
                    <a:lnTo>
                      <a:pt x="227171" y="287179"/>
                    </a:lnTo>
                    <a:cubicBezTo>
                      <a:pt x="230981" y="291941"/>
                      <a:pt x="231934" y="297656"/>
                      <a:pt x="231934" y="304324"/>
                    </a:cubicBezTo>
                    <a:cubicBezTo>
                      <a:pt x="231934" y="321469"/>
                      <a:pt x="217646" y="334804"/>
                      <a:pt x="201454" y="334804"/>
                    </a:cubicBezTo>
                    <a:cubicBezTo>
                      <a:pt x="184309" y="334804"/>
                      <a:pt x="170974" y="321469"/>
                      <a:pt x="170974" y="304324"/>
                    </a:cubicBezTo>
                    <a:cubicBezTo>
                      <a:pt x="170974" y="296704"/>
                      <a:pt x="173831" y="290036"/>
                      <a:pt x="178594" y="284321"/>
                    </a:cubicBezTo>
                    <a:lnTo>
                      <a:pt x="117634" y="251936"/>
                    </a:lnTo>
                    <a:cubicBezTo>
                      <a:pt x="111919" y="257651"/>
                      <a:pt x="104299" y="260509"/>
                      <a:pt x="96679" y="260509"/>
                    </a:cubicBezTo>
                    <a:cubicBezTo>
                      <a:pt x="79534" y="260509"/>
                      <a:pt x="66199" y="247174"/>
                      <a:pt x="66199" y="230029"/>
                    </a:cubicBezTo>
                    <a:cubicBezTo>
                      <a:pt x="66199" y="212884"/>
                      <a:pt x="80486" y="199549"/>
                      <a:pt x="96679" y="199549"/>
                    </a:cubicBezTo>
                    <a:cubicBezTo>
                      <a:pt x="101441" y="199549"/>
                      <a:pt x="106204" y="200501"/>
                      <a:pt x="110966" y="203359"/>
                    </a:cubicBezTo>
                    <a:lnTo>
                      <a:pt x="174784" y="144304"/>
                    </a:lnTo>
                    <a:cubicBezTo>
                      <a:pt x="170021" y="138589"/>
                      <a:pt x="168116" y="130969"/>
                      <a:pt x="168116" y="124301"/>
                    </a:cubicBezTo>
                    <a:cubicBezTo>
                      <a:pt x="168116" y="105251"/>
                      <a:pt x="183356" y="90964"/>
                      <a:pt x="202406" y="90964"/>
                    </a:cubicBezTo>
                    <a:cubicBezTo>
                      <a:pt x="221456" y="90964"/>
                      <a:pt x="236696" y="106204"/>
                      <a:pt x="236696" y="124301"/>
                    </a:cubicBezTo>
                    <a:cubicBezTo>
                      <a:pt x="236696" y="130969"/>
                      <a:pt x="234791" y="136684"/>
                      <a:pt x="230981" y="142399"/>
                    </a:cubicBezTo>
                    <a:lnTo>
                      <a:pt x="285274" y="206216"/>
                    </a:lnTo>
                    <a:cubicBezTo>
                      <a:pt x="290036" y="202406"/>
                      <a:pt x="296704" y="200501"/>
                      <a:pt x="303371" y="200501"/>
                    </a:cubicBezTo>
                    <a:cubicBezTo>
                      <a:pt x="320516" y="200501"/>
                      <a:pt x="333851" y="213836"/>
                      <a:pt x="333851" y="230981"/>
                    </a:cubicBezTo>
                    <a:cubicBezTo>
                      <a:pt x="331946" y="245269"/>
                      <a:pt x="317659" y="259556"/>
                      <a:pt x="301466" y="259556"/>
                    </a:cubicBez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cxnSp>
        <p:nvCxnSpPr>
          <p:cNvPr id="251" name="Straight Connector 250">
            <a:extLst>
              <a:ext uri="{FF2B5EF4-FFF2-40B4-BE49-F238E27FC236}">
                <a16:creationId xmlns:a16="http://schemas.microsoft.com/office/drawing/2014/main" id="{D5990222-3DC8-452A-A8E6-BD31E5BC4004}"/>
              </a:ext>
            </a:extLst>
          </p:cNvPr>
          <p:cNvCxnSpPr>
            <a:cxnSpLocks/>
          </p:cNvCxnSpPr>
          <p:nvPr/>
        </p:nvCxnSpPr>
        <p:spPr>
          <a:xfrm>
            <a:off x="7707214" y="5568061"/>
            <a:ext cx="701175" cy="0"/>
          </a:xfrm>
          <a:prstGeom prst="line">
            <a:avLst/>
          </a:prstGeom>
          <a:ln w="12700">
            <a:solidFill>
              <a:srgbClr val="0F78D4"/>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52" name="Title 1">
            <a:extLst>
              <a:ext uri="{FF2B5EF4-FFF2-40B4-BE49-F238E27FC236}">
                <a16:creationId xmlns:a16="http://schemas.microsoft.com/office/drawing/2014/main" id="{C619D7B3-C884-46CF-A632-10A941729C3C}"/>
              </a:ext>
            </a:extLst>
          </p:cNvPr>
          <p:cNvSpPr txBox="1">
            <a:spLocks/>
          </p:cNvSpPr>
          <p:nvPr/>
        </p:nvSpPr>
        <p:spPr>
          <a:xfrm>
            <a:off x="6587301" y="5478672"/>
            <a:ext cx="1075710" cy="150863"/>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r" defTabSz="91419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AAD Pod Identity</a:t>
            </a:r>
          </a:p>
        </p:txBody>
      </p:sp>
      <p:grpSp>
        <p:nvGrpSpPr>
          <p:cNvPr id="23" name="Group 22">
            <a:extLst>
              <a:ext uri="{FF2B5EF4-FFF2-40B4-BE49-F238E27FC236}">
                <a16:creationId xmlns:a16="http://schemas.microsoft.com/office/drawing/2014/main" id="{6C155B63-F1E9-4968-9ADF-E02B7976E4D3}"/>
              </a:ext>
            </a:extLst>
          </p:cNvPr>
          <p:cNvGrpSpPr/>
          <p:nvPr/>
        </p:nvGrpSpPr>
        <p:grpSpPr>
          <a:xfrm>
            <a:off x="8655972" y="4186418"/>
            <a:ext cx="626651" cy="311800"/>
            <a:chOff x="8324830" y="3113188"/>
            <a:chExt cx="723636" cy="318052"/>
          </a:xfrm>
        </p:grpSpPr>
        <p:sp>
          <p:nvSpPr>
            <p:cNvPr id="184" name="Rectangle: Rounded Corners 183">
              <a:extLst>
                <a:ext uri="{FF2B5EF4-FFF2-40B4-BE49-F238E27FC236}">
                  <a16:creationId xmlns:a16="http://schemas.microsoft.com/office/drawing/2014/main" id="{468B7C96-C962-4390-843E-D04E8A35F059}"/>
                </a:ext>
              </a:extLst>
            </p:cNvPr>
            <p:cNvSpPr/>
            <p:nvPr/>
          </p:nvSpPr>
          <p:spPr bwMode="auto">
            <a:xfrm>
              <a:off x="8324830" y="3113188"/>
              <a:ext cx="723636" cy="318052"/>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85" name="Title 1">
              <a:extLst>
                <a:ext uri="{FF2B5EF4-FFF2-40B4-BE49-F238E27FC236}">
                  <a16:creationId xmlns:a16="http://schemas.microsoft.com/office/drawing/2014/main" id="{19EC97A2-E610-47AE-A2A1-AB0C71C898A7}"/>
                </a:ext>
              </a:extLst>
            </p:cNvPr>
            <p:cNvSpPr txBox="1">
              <a:spLocks/>
            </p:cNvSpPr>
            <p:nvPr/>
          </p:nvSpPr>
          <p:spPr>
            <a:xfrm>
              <a:off x="8375651" y="3149104"/>
              <a:ext cx="621995"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Ingress C</a:t>
              </a:r>
              <a:r>
                <a:rPr kumimoji="0" lang="en-US" sz="784"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ontroller</a:t>
              </a:r>
              <a:endPar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cxnSp>
        <p:nvCxnSpPr>
          <p:cNvPr id="277" name="Straight Arrow Connector 276">
            <a:extLst>
              <a:ext uri="{FF2B5EF4-FFF2-40B4-BE49-F238E27FC236}">
                <a16:creationId xmlns:a16="http://schemas.microsoft.com/office/drawing/2014/main" id="{3CC8CE74-C734-4BBF-9F34-4856AB943252}"/>
              </a:ext>
            </a:extLst>
          </p:cNvPr>
          <p:cNvCxnSpPr>
            <a:cxnSpLocks/>
            <a:stCxn id="199" idx="3"/>
            <a:endCxn id="202" idx="1"/>
          </p:cNvCxnSpPr>
          <p:nvPr/>
        </p:nvCxnSpPr>
        <p:spPr>
          <a:xfrm>
            <a:off x="9684055" y="5297345"/>
            <a:ext cx="285673" cy="0"/>
          </a:xfrm>
          <a:prstGeom prst="straightConnector1">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1" name="Oval 290">
            <a:extLst>
              <a:ext uri="{FF2B5EF4-FFF2-40B4-BE49-F238E27FC236}">
                <a16:creationId xmlns:a16="http://schemas.microsoft.com/office/drawing/2014/main" id="{DBBE95E5-B939-4609-85D5-3B3890F18E92}"/>
              </a:ext>
            </a:extLst>
          </p:cNvPr>
          <p:cNvSpPr/>
          <p:nvPr/>
        </p:nvSpPr>
        <p:spPr bwMode="auto">
          <a:xfrm>
            <a:off x="6775564" y="2857566"/>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292" name="Oval 291">
            <a:extLst>
              <a:ext uri="{FF2B5EF4-FFF2-40B4-BE49-F238E27FC236}">
                <a16:creationId xmlns:a16="http://schemas.microsoft.com/office/drawing/2014/main" id="{94DA09A5-08E4-4C3E-8753-AA0EB17AB3CF}"/>
              </a:ext>
            </a:extLst>
          </p:cNvPr>
          <p:cNvSpPr/>
          <p:nvPr/>
        </p:nvSpPr>
        <p:spPr bwMode="auto">
          <a:xfrm>
            <a:off x="8721571" y="5277600"/>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293" name="Oval 292">
            <a:extLst>
              <a:ext uri="{FF2B5EF4-FFF2-40B4-BE49-F238E27FC236}">
                <a16:creationId xmlns:a16="http://schemas.microsoft.com/office/drawing/2014/main" id="{AB660874-33B9-48D5-AFDC-F873098C6BC8}"/>
              </a:ext>
            </a:extLst>
          </p:cNvPr>
          <p:cNvSpPr/>
          <p:nvPr/>
        </p:nvSpPr>
        <p:spPr bwMode="auto">
          <a:xfrm>
            <a:off x="9708950" y="3281339"/>
            <a:ext cx="268927" cy="2689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lang="en-US" sz="1372" dirty="0">
                <a:gradFill>
                  <a:gsLst>
                    <a:gs pos="0">
                      <a:srgbClr val="FFFFFF"/>
                    </a:gs>
                    <a:gs pos="100000">
                      <a:srgbClr val="FFFFFF"/>
                    </a:gs>
                  </a:gsLst>
                  <a:lin ang="5400000" scaled="0"/>
                </a:gradFill>
                <a:latin typeface="Segoe UI Semibold" panose="020B0702040204020203" pitchFamily="34" charset="0"/>
                <a:ea typeface="Segoe UI Black" panose="020B0A02040204020203" pitchFamily="34" charset="0"/>
                <a:cs typeface="Segoe UI Semibold" panose="020B0702040204020203" pitchFamily="34" charset="0"/>
              </a:rPr>
              <a:t>1</a:t>
            </a:r>
            <a:endPar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endParaRPr>
          </a:p>
        </p:txBody>
      </p:sp>
      <p:cxnSp>
        <p:nvCxnSpPr>
          <p:cNvPr id="194" name="Connector: Elbow 193">
            <a:extLst>
              <a:ext uri="{FF2B5EF4-FFF2-40B4-BE49-F238E27FC236}">
                <a16:creationId xmlns:a16="http://schemas.microsoft.com/office/drawing/2014/main" id="{3111636D-5909-4513-A116-6914CF7F9990}"/>
              </a:ext>
            </a:extLst>
          </p:cNvPr>
          <p:cNvCxnSpPr>
            <a:cxnSpLocks/>
            <a:stCxn id="185" idx="0"/>
            <a:endCxn id="166" idx="3"/>
          </p:cNvCxnSpPr>
          <p:nvPr/>
        </p:nvCxnSpPr>
        <p:spPr>
          <a:xfrm rot="16200000" flipV="1">
            <a:off x="8620954" y="3873283"/>
            <a:ext cx="605462" cy="91228"/>
          </a:xfrm>
          <a:prstGeom prst="bentConnector2">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F46D11BD-CC7A-4D3F-B10A-B16EC5E96C49}"/>
              </a:ext>
            </a:extLst>
          </p:cNvPr>
          <p:cNvGrpSpPr/>
          <p:nvPr/>
        </p:nvGrpSpPr>
        <p:grpSpPr>
          <a:xfrm>
            <a:off x="9969728" y="4186418"/>
            <a:ext cx="626651" cy="311800"/>
            <a:chOff x="9479982" y="3132523"/>
            <a:chExt cx="723636" cy="318052"/>
          </a:xfrm>
        </p:grpSpPr>
        <p:sp>
          <p:nvSpPr>
            <p:cNvPr id="148" name="Rectangle: Rounded Corners 147">
              <a:extLst>
                <a:ext uri="{FF2B5EF4-FFF2-40B4-BE49-F238E27FC236}">
                  <a16:creationId xmlns:a16="http://schemas.microsoft.com/office/drawing/2014/main" id="{5FA6495B-0CEE-486A-B65D-2D811684F08B}"/>
                </a:ext>
              </a:extLst>
            </p:cNvPr>
            <p:cNvSpPr/>
            <p:nvPr/>
          </p:nvSpPr>
          <p:spPr bwMode="auto">
            <a:xfrm>
              <a:off x="9479982" y="3132523"/>
              <a:ext cx="723636" cy="318052"/>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86" name="Title 1">
              <a:extLst>
                <a:ext uri="{FF2B5EF4-FFF2-40B4-BE49-F238E27FC236}">
                  <a16:creationId xmlns:a16="http://schemas.microsoft.com/office/drawing/2014/main" id="{BC1B852D-C6A7-4AB4-BB85-2FE9E4DEBDD0}"/>
                </a:ext>
              </a:extLst>
            </p:cNvPr>
            <p:cNvSpPr txBox="1">
              <a:spLocks/>
            </p:cNvSpPr>
            <p:nvPr/>
          </p:nvSpPr>
          <p:spPr>
            <a:xfrm>
              <a:off x="9530803" y="3168439"/>
              <a:ext cx="621995"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Ingress Controller</a:t>
              </a:r>
            </a:p>
          </p:txBody>
        </p:sp>
      </p:grpSp>
      <p:cxnSp>
        <p:nvCxnSpPr>
          <p:cNvPr id="157" name="Connector: Elbow 156">
            <a:extLst>
              <a:ext uri="{FF2B5EF4-FFF2-40B4-BE49-F238E27FC236}">
                <a16:creationId xmlns:a16="http://schemas.microsoft.com/office/drawing/2014/main" id="{F49A8DC0-8C1F-4855-B1DA-0199A828CB6A}"/>
              </a:ext>
            </a:extLst>
          </p:cNvPr>
          <p:cNvCxnSpPr>
            <a:cxnSpLocks/>
            <a:stCxn id="207" idx="3"/>
            <a:endCxn id="184" idx="3"/>
          </p:cNvCxnSpPr>
          <p:nvPr/>
        </p:nvCxnSpPr>
        <p:spPr>
          <a:xfrm flipH="1" flipV="1">
            <a:off x="9282622" y="4342318"/>
            <a:ext cx="62950" cy="614642"/>
          </a:xfrm>
          <a:prstGeom prst="bentConnector3">
            <a:avLst>
              <a:gd name="adj1" fmla="val -356008"/>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Connector: Elbow 158">
            <a:extLst>
              <a:ext uri="{FF2B5EF4-FFF2-40B4-BE49-F238E27FC236}">
                <a16:creationId xmlns:a16="http://schemas.microsoft.com/office/drawing/2014/main" id="{A9937CCA-7A67-43F9-AE93-8D5E9489F528}"/>
              </a:ext>
            </a:extLst>
          </p:cNvPr>
          <p:cNvCxnSpPr>
            <a:cxnSpLocks/>
            <a:stCxn id="227" idx="1"/>
            <a:endCxn id="148" idx="2"/>
          </p:cNvCxnSpPr>
          <p:nvPr/>
        </p:nvCxnSpPr>
        <p:spPr>
          <a:xfrm rot="10800000">
            <a:off x="10283053" y="4498219"/>
            <a:ext cx="154010" cy="458742"/>
          </a:xfrm>
          <a:prstGeom prst="bentConnector2">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5" name="Connector: Elbow 194">
            <a:extLst>
              <a:ext uri="{FF2B5EF4-FFF2-40B4-BE49-F238E27FC236}">
                <a16:creationId xmlns:a16="http://schemas.microsoft.com/office/drawing/2014/main" id="{10F6694F-4F58-478A-B8B6-DF1A83937164}"/>
              </a:ext>
            </a:extLst>
          </p:cNvPr>
          <p:cNvCxnSpPr>
            <a:cxnSpLocks/>
            <a:stCxn id="186" idx="0"/>
            <a:endCxn id="176" idx="1"/>
          </p:cNvCxnSpPr>
          <p:nvPr/>
        </p:nvCxnSpPr>
        <p:spPr>
          <a:xfrm rot="5400000" flipH="1" flipV="1">
            <a:off x="10227947" y="3671274"/>
            <a:ext cx="605462" cy="495248"/>
          </a:xfrm>
          <a:prstGeom prst="bentConnector2">
            <a:avLst/>
          </a:prstGeom>
          <a:ln w="12700">
            <a:solidFill>
              <a:srgbClr val="0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EA19143B-E694-4A69-811E-0112CAC232E3}"/>
              </a:ext>
            </a:extLst>
          </p:cNvPr>
          <p:cNvGrpSpPr/>
          <p:nvPr/>
        </p:nvGrpSpPr>
        <p:grpSpPr>
          <a:xfrm>
            <a:off x="10881757" y="2450075"/>
            <a:ext cx="1475087" cy="361246"/>
            <a:chOff x="7652130" y="1265830"/>
            <a:chExt cx="1504666" cy="368490"/>
          </a:xfrm>
        </p:grpSpPr>
        <p:grpSp>
          <p:nvGrpSpPr>
            <p:cNvPr id="232" name="Group 231">
              <a:extLst>
                <a:ext uri="{FF2B5EF4-FFF2-40B4-BE49-F238E27FC236}">
                  <a16:creationId xmlns:a16="http://schemas.microsoft.com/office/drawing/2014/main" id="{717962C9-F882-4966-96EF-37B1BEDEBB7A}"/>
                </a:ext>
              </a:extLst>
            </p:cNvPr>
            <p:cNvGrpSpPr/>
            <p:nvPr/>
          </p:nvGrpSpPr>
          <p:grpSpPr>
            <a:xfrm>
              <a:off x="7652130" y="1265830"/>
              <a:ext cx="368490" cy="368490"/>
              <a:chOff x="6816204" y="1433015"/>
              <a:chExt cx="368490" cy="368490"/>
            </a:xfrm>
          </p:grpSpPr>
          <p:sp>
            <p:nvSpPr>
              <p:cNvPr id="231" name="Rectangle 230">
                <a:extLst>
                  <a:ext uri="{FF2B5EF4-FFF2-40B4-BE49-F238E27FC236}">
                    <a16:creationId xmlns:a16="http://schemas.microsoft.com/office/drawing/2014/main" id="{EC558BA6-06A0-4A36-8A36-71F24E0DE2FC}"/>
                  </a:ext>
                </a:extLst>
              </p:cNvPr>
              <p:cNvSpPr/>
              <p:nvPr/>
            </p:nvSpPr>
            <p:spPr bwMode="auto">
              <a:xfrm>
                <a:off x="6816204" y="1433015"/>
                <a:ext cx="368490" cy="36849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30" name="Picture 229" descr="A sign on a pole&#10;&#10;Description automatically generated">
                <a:extLst>
                  <a:ext uri="{FF2B5EF4-FFF2-40B4-BE49-F238E27FC236}">
                    <a16:creationId xmlns:a16="http://schemas.microsoft.com/office/drawing/2014/main" id="{1EA06552-74B9-41BC-A679-455208A3A02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54838" y="1471649"/>
                <a:ext cx="291222" cy="291222"/>
              </a:xfrm>
              <a:prstGeom prst="rect">
                <a:avLst/>
              </a:prstGeom>
            </p:spPr>
          </p:pic>
        </p:grpSp>
        <p:sp>
          <p:nvSpPr>
            <p:cNvPr id="183" name="Title 1">
              <a:extLst>
                <a:ext uri="{FF2B5EF4-FFF2-40B4-BE49-F238E27FC236}">
                  <a16:creationId xmlns:a16="http://schemas.microsoft.com/office/drawing/2014/main" id="{2C6761D9-2CBC-4A4D-A4AD-EA9D3D8EA5EF}"/>
                </a:ext>
              </a:extLst>
            </p:cNvPr>
            <p:cNvSpPr txBox="1">
              <a:spLocks/>
            </p:cNvSpPr>
            <p:nvPr/>
          </p:nvSpPr>
          <p:spPr>
            <a:xfrm>
              <a:off x="8059516" y="1373131"/>
              <a:ext cx="109728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Gateway</a:t>
              </a:r>
            </a:p>
          </p:txBody>
        </p:sp>
      </p:grpSp>
      <p:grpSp>
        <p:nvGrpSpPr>
          <p:cNvPr id="172" name="Group 171">
            <a:extLst>
              <a:ext uri="{FF2B5EF4-FFF2-40B4-BE49-F238E27FC236}">
                <a16:creationId xmlns:a16="http://schemas.microsoft.com/office/drawing/2014/main" id="{E16A8AA5-9E25-4004-98BC-C7606464BA3B}"/>
              </a:ext>
            </a:extLst>
          </p:cNvPr>
          <p:cNvGrpSpPr/>
          <p:nvPr/>
        </p:nvGrpSpPr>
        <p:grpSpPr>
          <a:xfrm>
            <a:off x="10690105" y="4186418"/>
            <a:ext cx="626651" cy="311800"/>
            <a:chOff x="9479982" y="3133843"/>
            <a:chExt cx="723636" cy="318052"/>
          </a:xfrm>
        </p:grpSpPr>
        <p:sp>
          <p:nvSpPr>
            <p:cNvPr id="173" name="Rectangle: Rounded Corners 172">
              <a:extLst>
                <a:ext uri="{FF2B5EF4-FFF2-40B4-BE49-F238E27FC236}">
                  <a16:creationId xmlns:a16="http://schemas.microsoft.com/office/drawing/2014/main" id="{1472D3B2-CB8C-4150-9274-A331B86CDDD2}"/>
                </a:ext>
              </a:extLst>
            </p:cNvPr>
            <p:cNvSpPr/>
            <p:nvPr/>
          </p:nvSpPr>
          <p:spPr bwMode="auto">
            <a:xfrm>
              <a:off x="9479982" y="3133843"/>
              <a:ext cx="723636" cy="318052"/>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88" name="Title 1">
              <a:extLst>
                <a:ext uri="{FF2B5EF4-FFF2-40B4-BE49-F238E27FC236}">
                  <a16:creationId xmlns:a16="http://schemas.microsoft.com/office/drawing/2014/main" id="{37BBC114-A8D3-4F42-8076-0AF25CE89BEA}"/>
                </a:ext>
              </a:extLst>
            </p:cNvPr>
            <p:cNvSpPr txBox="1">
              <a:spLocks/>
            </p:cNvSpPr>
            <p:nvPr/>
          </p:nvSpPr>
          <p:spPr>
            <a:xfrm>
              <a:off x="9530803" y="3169759"/>
              <a:ext cx="621995"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External DNS</a:t>
              </a:r>
            </a:p>
          </p:txBody>
        </p:sp>
      </p:grpSp>
      <p:cxnSp>
        <p:nvCxnSpPr>
          <p:cNvPr id="16" name="Straight Connector 15">
            <a:extLst>
              <a:ext uri="{FF2B5EF4-FFF2-40B4-BE49-F238E27FC236}">
                <a16:creationId xmlns:a16="http://schemas.microsoft.com/office/drawing/2014/main" id="{A8B88FAE-CED7-4412-9EB7-63DED59ACF0A}"/>
              </a:ext>
            </a:extLst>
          </p:cNvPr>
          <p:cNvCxnSpPr/>
          <p:nvPr/>
        </p:nvCxnSpPr>
        <p:spPr>
          <a:xfrm>
            <a:off x="10596379" y="4342318"/>
            <a:ext cx="93726" cy="0"/>
          </a:xfrm>
          <a:prstGeom prst="line">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0" name="Connector: Elbow 179">
            <a:extLst>
              <a:ext uri="{FF2B5EF4-FFF2-40B4-BE49-F238E27FC236}">
                <a16:creationId xmlns:a16="http://schemas.microsoft.com/office/drawing/2014/main" id="{7CAB914A-AB51-44CD-8AEB-54CB0F378BE3}"/>
              </a:ext>
            </a:extLst>
          </p:cNvPr>
          <p:cNvCxnSpPr>
            <a:cxnSpLocks/>
            <a:stCxn id="65" idx="2"/>
          </p:cNvCxnSpPr>
          <p:nvPr/>
        </p:nvCxnSpPr>
        <p:spPr>
          <a:xfrm rot="16200000" flipH="1">
            <a:off x="6476090" y="3029705"/>
            <a:ext cx="1240381" cy="2782811"/>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8" name="Group 227">
            <a:extLst>
              <a:ext uri="{FF2B5EF4-FFF2-40B4-BE49-F238E27FC236}">
                <a16:creationId xmlns:a16="http://schemas.microsoft.com/office/drawing/2014/main" id="{BC948EC0-AD3B-4B0B-98FB-1F1CF648027B}"/>
              </a:ext>
            </a:extLst>
          </p:cNvPr>
          <p:cNvGrpSpPr/>
          <p:nvPr/>
        </p:nvGrpSpPr>
        <p:grpSpPr>
          <a:xfrm>
            <a:off x="6894793" y="4186418"/>
            <a:ext cx="836825" cy="929028"/>
            <a:chOff x="6087792" y="3036990"/>
            <a:chExt cx="853605" cy="947657"/>
          </a:xfrm>
        </p:grpSpPr>
        <p:sp>
          <p:nvSpPr>
            <p:cNvPr id="225" name="Rectangle 224">
              <a:extLst>
                <a:ext uri="{FF2B5EF4-FFF2-40B4-BE49-F238E27FC236}">
                  <a16:creationId xmlns:a16="http://schemas.microsoft.com/office/drawing/2014/main" id="{936A9619-59AE-47B6-99FF-10A562AC2171}"/>
                </a:ext>
              </a:extLst>
            </p:cNvPr>
            <p:cNvSpPr/>
            <p:nvPr/>
          </p:nvSpPr>
          <p:spPr bwMode="auto">
            <a:xfrm>
              <a:off x="6137453" y="3036990"/>
              <a:ext cx="760463" cy="4412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B1D582DB-2FFC-4705-931A-3EB433D6C1B7}"/>
                </a:ext>
              </a:extLst>
            </p:cNvPr>
            <p:cNvGrpSpPr/>
            <p:nvPr/>
          </p:nvGrpSpPr>
          <p:grpSpPr>
            <a:xfrm>
              <a:off x="6087792" y="3081606"/>
              <a:ext cx="853605" cy="903041"/>
              <a:chOff x="5268265" y="1731624"/>
              <a:chExt cx="853605" cy="903041"/>
            </a:xfrm>
          </p:grpSpPr>
          <p:sp>
            <p:nvSpPr>
              <p:cNvPr id="36" name="Title 1">
                <a:extLst>
                  <a:ext uri="{FF2B5EF4-FFF2-40B4-BE49-F238E27FC236}">
                    <a16:creationId xmlns:a16="http://schemas.microsoft.com/office/drawing/2014/main" id="{EB6631E3-F9FF-4087-8CB4-10B448676389}"/>
                  </a:ext>
                </a:extLst>
              </p:cNvPr>
              <p:cNvSpPr txBox="1">
                <a:spLocks/>
              </p:cNvSpPr>
              <p:nvPr/>
            </p:nvSpPr>
            <p:spPr>
              <a:xfrm>
                <a:off x="5268265" y="1731624"/>
                <a:ext cx="853605" cy="307777"/>
              </a:xfrm>
              <a:prstGeom prst="rect">
                <a:avLst/>
              </a:prstGeom>
              <a:solidFill>
                <a:srgbClr val="FFFFFF"/>
              </a:solidFill>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89618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Active Directory</a:t>
                </a:r>
              </a:p>
            </p:txBody>
          </p:sp>
          <p:grpSp>
            <p:nvGrpSpPr>
              <p:cNvPr id="12" name="Group 11">
                <a:extLst>
                  <a:ext uri="{FF2B5EF4-FFF2-40B4-BE49-F238E27FC236}">
                    <a16:creationId xmlns:a16="http://schemas.microsoft.com/office/drawing/2014/main" id="{7AED0AC2-C3B9-47DA-80B9-E49D1969318A}"/>
                  </a:ext>
                </a:extLst>
              </p:cNvPr>
              <p:cNvGrpSpPr/>
              <p:nvPr/>
            </p:nvGrpSpPr>
            <p:grpSpPr>
              <a:xfrm>
                <a:off x="5420747" y="2086025"/>
                <a:ext cx="548640" cy="548640"/>
                <a:chOff x="5283587" y="2086025"/>
                <a:chExt cx="822960" cy="822960"/>
              </a:xfrm>
            </p:grpSpPr>
            <p:sp>
              <p:nvSpPr>
                <p:cNvPr id="37" name="Rectangle: Rounded Corners 68">
                  <a:extLst>
                    <a:ext uri="{FF2B5EF4-FFF2-40B4-BE49-F238E27FC236}">
                      <a16:creationId xmlns:a16="http://schemas.microsoft.com/office/drawing/2014/main" id="{50E56680-4E2F-4AE5-9E6E-38E5D35B9073}"/>
                    </a:ext>
                  </a:extLst>
                </p:cNvPr>
                <p:cNvSpPr/>
                <p:nvPr/>
              </p:nvSpPr>
              <p:spPr bwMode="auto">
                <a:xfrm>
                  <a:off x="5283587" y="2086025"/>
                  <a:ext cx="822960" cy="822960"/>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38" name="Group 37">
                  <a:extLst>
                    <a:ext uri="{FF2B5EF4-FFF2-40B4-BE49-F238E27FC236}">
                      <a16:creationId xmlns:a16="http://schemas.microsoft.com/office/drawing/2014/main" id="{42ADC77F-6929-42DA-8932-914E5820E1F0}"/>
                    </a:ext>
                  </a:extLst>
                </p:cNvPr>
                <p:cNvGrpSpPr/>
                <p:nvPr/>
              </p:nvGrpSpPr>
              <p:grpSpPr>
                <a:xfrm>
                  <a:off x="5395962" y="2198400"/>
                  <a:ext cx="598210" cy="598210"/>
                  <a:chOff x="8048290" y="2866510"/>
                  <a:chExt cx="390525" cy="390525"/>
                </a:xfrm>
                <a:solidFill>
                  <a:srgbClr val="0078D4"/>
                </a:solidFill>
              </p:grpSpPr>
              <p:sp>
                <p:nvSpPr>
                  <p:cNvPr id="39" name="Freeform: Shape 93">
                    <a:extLst>
                      <a:ext uri="{FF2B5EF4-FFF2-40B4-BE49-F238E27FC236}">
                        <a16:creationId xmlns:a16="http://schemas.microsoft.com/office/drawing/2014/main" id="{EF523F27-1EAE-44B6-A2DA-0AB7D6278A3C}"/>
                      </a:ext>
                    </a:extLst>
                  </p:cNvPr>
                  <p:cNvSpPr/>
                  <p:nvPr/>
                </p:nvSpPr>
                <p:spPr>
                  <a:xfrm>
                    <a:off x="8162966" y="3013461"/>
                    <a:ext cx="76200" cy="133350"/>
                  </a:xfrm>
                  <a:custGeom>
                    <a:avLst/>
                    <a:gdLst>
                      <a:gd name="connsiteX0" fmla="*/ 70961 w 76200"/>
                      <a:gd name="connsiteY0" fmla="*/ 7144 h 133350"/>
                      <a:gd name="connsiteX1" fmla="*/ 7144 w 76200"/>
                      <a:gd name="connsiteY1" fmla="*/ 66199 h 133350"/>
                      <a:gd name="connsiteX2" fmla="*/ 11906 w 76200"/>
                      <a:gd name="connsiteY2" fmla="*/ 81439 h 133350"/>
                      <a:gd name="connsiteX3" fmla="*/ 10954 w 76200"/>
                      <a:gd name="connsiteY3" fmla="*/ 90011 h 133350"/>
                      <a:gd name="connsiteX4" fmla="*/ 76676 w 76200"/>
                      <a:gd name="connsiteY4" fmla="*/ 130016 h 133350"/>
                      <a:gd name="connsiteX5" fmla="*/ 76676 w 76200"/>
                      <a:gd name="connsiteY5" fmla="*/ 14764 h 133350"/>
                      <a:gd name="connsiteX6" fmla="*/ 70961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70961" y="7144"/>
                        </a:moveTo>
                        <a:lnTo>
                          <a:pt x="7144" y="66199"/>
                        </a:lnTo>
                        <a:cubicBezTo>
                          <a:pt x="10001" y="70961"/>
                          <a:pt x="11906" y="76676"/>
                          <a:pt x="11906" y="81439"/>
                        </a:cubicBezTo>
                        <a:cubicBezTo>
                          <a:pt x="11906" y="84296"/>
                          <a:pt x="11906" y="87154"/>
                          <a:pt x="10954" y="90011"/>
                        </a:cubicBezTo>
                        <a:lnTo>
                          <a:pt x="76676" y="130016"/>
                        </a:lnTo>
                        <a:lnTo>
                          <a:pt x="76676" y="14764"/>
                        </a:lnTo>
                        <a:cubicBezTo>
                          <a:pt x="75724" y="14764"/>
                          <a:pt x="71914" y="8096"/>
                          <a:pt x="70961" y="7144"/>
                        </a:cubicBezTo>
                        <a:close/>
                      </a:path>
                    </a:pathLst>
                  </a:custGeom>
                  <a:grp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Shape 108">
                    <a:extLst>
                      <a:ext uri="{FF2B5EF4-FFF2-40B4-BE49-F238E27FC236}">
                        <a16:creationId xmlns:a16="http://schemas.microsoft.com/office/drawing/2014/main" id="{B6DD9063-1FAD-4BF5-ADDE-FD1369C643AE}"/>
                      </a:ext>
                    </a:extLst>
                  </p:cNvPr>
                  <p:cNvSpPr/>
                  <p:nvPr/>
                </p:nvSpPr>
                <p:spPr>
                  <a:xfrm>
                    <a:off x="8247234" y="3012545"/>
                    <a:ext cx="76200" cy="133350"/>
                  </a:xfrm>
                  <a:custGeom>
                    <a:avLst/>
                    <a:gdLst>
                      <a:gd name="connsiteX0" fmla="*/ 19526 w 76200"/>
                      <a:gd name="connsiteY0" fmla="*/ 7144 h 133350"/>
                      <a:gd name="connsiteX1" fmla="*/ 7144 w 76200"/>
                      <a:gd name="connsiteY1" fmla="*/ 16669 h 133350"/>
                      <a:gd name="connsiteX2" fmla="*/ 7144 w 76200"/>
                      <a:gd name="connsiteY2" fmla="*/ 130969 h 133350"/>
                      <a:gd name="connsiteX3" fmla="*/ 72866 w 76200"/>
                      <a:gd name="connsiteY3" fmla="*/ 89059 h 133350"/>
                      <a:gd name="connsiteX4" fmla="*/ 70961 w 76200"/>
                      <a:gd name="connsiteY4" fmla="*/ 82391 h 133350"/>
                      <a:gd name="connsiteX5" fmla="*/ 72866 w 76200"/>
                      <a:gd name="connsiteY5" fmla="*/ 70961 h 133350"/>
                      <a:gd name="connsiteX6" fmla="*/ 19526 w 76200"/>
                      <a:gd name="connsiteY6" fmla="*/ 714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33350">
                        <a:moveTo>
                          <a:pt x="19526" y="7144"/>
                        </a:moveTo>
                        <a:cubicBezTo>
                          <a:pt x="18574" y="8096"/>
                          <a:pt x="8096" y="15716"/>
                          <a:pt x="7144" y="16669"/>
                        </a:cubicBezTo>
                        <a:lnTo>
                          <a:pt x="7144" y="130969"/>
                        </a:lnTo>
                        <a:lnTo>
                          <a:pt x="72866" y="89059"/>
                        </a:lnTo>
                        <a:cubicBezTo>
                          <a:pt x="71914" y="86201"/>
                          <a:pt x="70961" y="84296"/>
                          <a:pt x="70961" y="82391"/>
                        </a:cubicBezTo>
                        <a:cubicBezTo>
                          <a:pt x="70961" y="78581"/>
                          <a:pt x="71914" y="74771"/>
                          <a:pt x="72866" y="70961"/>
                        </a:cubicBezTo>
                        <a:lnTo>
                          <a:pt x="19526" y="7144"/>
                        </a:lnTo>
                        <a:close/>
                      </a:path>
                    </a:pathLst>
                  </a:custGeom>
                  <a:grp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Shape 109">
                    <a:extLst>
                      <a:ext uri="{FF2B5EF4-FFF2-40B4-BE49-F238E27FC236}">
                        <a16:creationId xmlns:a16="http://schemas.microsoft.com/office/drawing/2014/main" id="{DF63D68F-AC29-48FF-8C76-CA432F05BF87}"/>
                      </a:ext>
                    </a:extLst>
                  </p:cNvPr>
                  <p:cNvSpPr/>
                  <p:nvPr/>
                </p:nvSpPr>
                <p:spPr>
                  <a:xfrm>
                    <a:off x="8048290" y="2866510"/>
                    <a:ext cx="390525" cy="390525"/>
                  </a:xfrm>
                  <a:custGeom>
                    <a:avLst/>
                    <a:gdLst>
                      <a:gd name="connsiteX0" fmla="*/ 199549 w 390525"/>
                      <a:gd name="connsiteY0" fmla="*/ 7144 h 390525"/>
                      <a:gd name="connsiteX1" fmla="*/ 7144 w 390525"/>
                      <a:gd name="connsiteY1" fmla="*/ 235744 h 390525"/>
                      <a:gd name="connsiteX2" fmla="*/ 198596 w 390525"/>
                      <a:gd name="connsiteY2" fmla="*/ 391954 h 390525"/>
                      <a:gd name="connsiteX3" fmla="*/ 391001 w 390525"/>
                      <a:gd name="connsiteY3" fmla="*/ 236696 h 390525"/>
                      <a:gd name="connsiteX4" fmla="*/ 199549 w 390525"/>
                      <a:gd name="connsiteY4" fmla="*/ 7144 h 390525"/>
                      <a:gd name="connsiteX5" fmla="*/ 301466 w 390525"/>
                      <a:gd name="connsiteY5" fmla="*/ 259556 h 390525"/>
                      <a:gd name="connsiteX6" fmla="*/ 279559 w 390525"/>
                      <a:gd name="connsiteY6" fmla="*/ 250031 h 390525"/>
                      <a:gd name="connsiteX7" fmla="*/ 227171 w 390525"/>
                      <a:gd name="connsiteY7" fmla="*/ 287179 h 390525"/>
                      <a:gd name="connsiteX8" fmla="*/ 231934 w 390525"/>
                      <a:gd name="connsiteY8" fmla="*/ 304324 h 390525"/>
                      <a:gd name="connsiteX9" fmla="*/ 201454 w 390525"/>
                      <a:gd name="connsiteY9" fmla="*/ 334804 h 390525"/>
                      <a:gd name="connsiteX10" fmla="*/ 170974 w 390525"/>
                      <a:gd name="connsiteY10" fmla="*/ 304324 h 390525"/>
                      <a:gd name="connsiteX11" fmla="*/ 178594 w 390525"/>
                      <a:gd name="connsiteY11" fmla="*/ 284321 h 390525"/>
                      <a:gd name="connsiteX12" fmla="*/ 117634 w 390525"/>
                      <a:gd name="connsiteY12" fmla="*/ 251936 h 390525"/>
                      <a:gd name="connsiteX13" fmla="*/ 96679 w 390525"/>
                      <a:gd name="connsiteY13" fmla="*/ 260509 h 390525"/>
                      <a:gd name="connsiteX14" fmla="*/ 66199 w 390525"/>
                      <a:gd name="connsiteY14" fmla="*/ 230029 h 390525"/>
                      <a:gd name="connsiteX15" fmla="*/ 96679 w 390525"/>
                      <a:gd name="connsiteY15" fmla="*/ 199549 h 390525"/>
                      <a:gd name="connsiteX16" fmla="*/ 110966 w 390525"/>
                      <a:gd name="connsiteY16" fmla="*/ 203359 h 390525"/>
                      <a:gd name="connsiteX17" fmla="*/ 174784 w 390525"/>
                      <a:gd name="connsiteY17" fmla="*/ 144304 h 390525"/>
                      <a:gd name="connsiteX18" fmla="*/ 168116 w 390525"/>
                      <a:gd name="connsiteY18" fmla="*/ 124301 h 390525"/>
                      <a:gd name="connsiteX19" fmla="*/ 202406 w 390525"/>
                      <a:gd name="connsiteY19" fmla="*/ 90964 h 390525"/>
                      <a:gd name="connsiteX20" fmla="*/ 236696 w 390525"/>
                      <a:gd name="connsiteY20" fmla="*/ 124301 h 390525"/>
                      <a:gd name="connsiteX21" fmla="*/ 230981 w 390525"/>
                      <a:gd name="connsiteY21" fmla="*/ 142399 h 390525"/>
                      <a:gd name="connsiteX22" fmla="*/ 285274 w 390525"/>
                      <a:gd name="connsiteY22" fmla="*/ 206216 h 390525"/>
                      <a:gd name="connsiteX23" fmla="*/ 303371 w 390525"/>
                      <a:gd name="connsiteY23" fmla="*/ 200501 h 390525"/>
                      <a:gd name="connsiteX24" fmla="*/ 333851 w 390525"/>
                      <a:gd name="connsiteY24" fmla="*/ 230981 h 390525"/>
                      <a:gd name="connsiteX25" fmla="*/ 301466 w 390525"/>
                      <a:gd name="connsiteY25" fmla="*/ 259556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90525" h="390525">
                        <a:moveTo>
                          <a:pt x="199549" y="7144"/>
                        </a:moveTo>
                        <a:lnTo>
                          <a:pt x="7144" y="235744"/>
                        </a:lnTo>
                        <a:lnTo>
                          <a:pt x="198596" y="391954"/>
                        </a:lnTo>
                        <a:lnTo>
                          <a:pt x="391001" y="236696"/>
                        </a:lnTo>
                        <a:lnTo>
                          <a:pt x="199549" y="7144"/>
                        </a:lnTo>
                        <a:close/>
                        <a:moveTo>
                          <a:pt x="301466" y="259556"/>
                        </a:moveTo>
                        <a:cubicBezTo>
                          <a:pt x="292894" y="259556"/>
                          <a:pt x="285274" y="255746"/>
                          <a:pt x="279559" y="250031"/>
                        </a:cubicBezTo>
                        <a:lnTo>
                          <a:pt x="227171" y="287179"/>
                        </a:lnTo>
                        <a:cubicBezTo>
                          <a:pt x="230981" y="291941"/>
                          <a:pt x="231934" y="297656"/>
                          <a:pt x="231934" y="304324"/>
                        </a:cubicBezTo>
                        <a:cubicBezTo>
                          <a:pt x="231934" y="321469"/>
                          <a:pt x="217646" y="334804"/>
                          <a:pt x="201454" y="334804"/>
                        </a:cubicBezTo>
                        <a:cubicBezTo>
                          <a:pt x="184309" y="334804"/>
                          <a:pt x="170974" y="321469"/>
                          <a:pt x="170974" y="304324"/>
                        </a:cubicBezTo>
                        <a:cubicBezTo>
                          <a:pt x="170974" y="296704"/>
                          <a:pt x="173831" y="290036"/>
                          <a:pt x="178594" y="284321"/>
                        </a:cubicBezTo>
                        <a:lnTo>
                          <a:pt x="117634" y="251936"/>
                        </a:lnTo>
                        <a:cubicBezTo>
                          <a:pt x="111919" y="257651"/>
                          <a:pt x="104299" y="260509"/>
                          <a:pt x="96679" y="260509"/>
                        </a:cubicBezTo>
                        <a:cubicBezTo>
                          <a:pt x="79534" y="260509"/>
                          <a:pt x="66199" y="247174"/>
                          <a:pt x="66199" y="230029"/>
                        </a:cubicBezTo>
                        <a:cubicBezTo>
                          <a:pt x="66199" y="212884"/>
                          <a:pt x="80486" y="199549"/>
                          <a:pt x="96679" y="199549"/>
                        </a:cubicBezTo>
                        <a:cubicBezTo>
                          <a:pt x="101441" y="199549"/>
                          <a:pt x="106204" y="200501"/>
                          <a:pt x="110966" y="203359"/>
                        </a:cubicBezTo>
                        <a:lnTo>
                          <a:pt x="174784" y="144304"/>
                        </a:lnTo>
                        <a:cubicBezTo>
                          <a:pt x="170021" y="138589"/>
                          <a:pt x="168116" y="130969"/>
                          <a:pt x="168116" y="124301"/>
                        </a:cubicBezTo>
                        <a:cubicBezTo>
                          <a:pt x="168116" y="105251"/>
                          <a:pt x="183356" y="90964"/>
                          <a:pt x="202406" y="90964"/>
                        </a:cubicBezTo>
                        <a:cubicBezTo>
                          <a:pt x="221456" y="90964"/>
                          <a:pt x="236696" y="106204"/>
                          <a:pt x="236696" y="124301"/>
                        </a:cubicBezTo>
                        <a:cubicBezTo>
                          <a:pt x="236696" y="130969"/>
                          <a:pt x="234791" y="136684"/>
                          <a:pt x="230981" y="142399"/>
                        </a:cubicBezTo>
                        <a:lnTo>
                          <a:pt x="285274" y="206216"/>
                        </a:lnTo>
                        <a:cubicBezTo>
                          <a:pt x="290036" y="202406"/>
                          <a:pt x="296704" y="200501"/>
                          <a:pt x="303371" y="200501"/>
                        </a:cubicBezTo>
                        <a:cubicBezTo>
                          <a:pt x="320516" y="200501"/>
                          <a:pt x="333851" y="213836"/>
                          <a:pt x="333851" y="230981"/>
                        </a:cubicBezTo>
                        <a:cubicBezTo>
                          <a:pt x="331946" y="245269"/>
                          <a:pt x="317659" y="259556"/>
                          <a:pt x="301466" y="259556"/>
                        </a:cubicBezTo>
                        <a:close/>
                      </a:path>
                    </a:pathLst>
                  </a:custGeom>
                  <a:grp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grpSp>
      <p:sp>
        <p:nvSpPr>
          <p:cNvPr id="160" name="Freeform: Shape 159">
            <a:extLst>
              <a:ext uri="{FF2B5EF4-FFF2-40B4-BE49-F238E27FC236}">
                <a16:creationId xmlns:a16="http://schemas.microsoft.com/office/drawing/2014/main" id="{E9FFD730-C658-4D1B-B012-96BF91375AF9}"/>
              </a:ext>
            </a:extLst>
          </p:cNvPr>
          <p:cNvSpPr/>
          <p:nvPr/>
        </p:nvSpPr>
        <p:spPr>
          <a:xfrm>
            <a:off x="10515910" y="5165707"/>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2E7F73B0-8239-4E33-BD24-D0488CE1934E}"/>
              </a:ext>
            </a:extLst>
          </p:cNvPr>
          <p:cNvSpPr/>
          <p:nvPr/>
        </p:nvSpPr>
        <p:spPr>
          <a:xfrm>
            <a:off x="10515910" y="5431831"/>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7AD85FB5-890B-4D86-9B59-817C95AF7E34}"/>
              </a:ext>
            </a:extLst>
          </p:cNvPr>
          <p:cNvSpPr/>
          <p:nvPr/>
        </p:nvSpPr>
        <p:spPr>
          <a:xfrm>
            <a:off x="10771393" y="5165707"/>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946C875B-33CC-48CA-8324-47026C4DA162}"/>
              </a:ext>
            </a:extLst>
          </p:cNvPr>
          <p:cNvSpPr/>
          <p:nvPr/>
        </p:nvSpPr>
        <p:spPr>
          <a:xfrm>
            <a:off x="10771393" y="5431831"/>
            <a:ext cx="182143" cy="19961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
        <p:nvSpPr>
          <p:cNvPr id="108" name="Title 16">
            <a:extLst>
              <a:ext uri="{FF2B5EF4-FFF2-40B4-BE49-F238E27FC236}">
                <a16:creationId xmlns:a16="http://schemas.microsoft.com/office/drawing/2014/main" id="{3C2D7328-2F6F-B849-AF85-F15263E6470F}"/>
              </a:ext>
            </a:extLst>
          </p:cNvPr>
          <p:cNvSpPr txBox="1">
            <a:spLocks/>
          </p:cNvSpPr>
          <p:nvPr/>
        </p:nvSpPr>
        <p:spPr>
          <a:xfrm>
            <a:off x="431280" y="3110846"/>
            <a:ext cx="3863797" cy="131574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lvl="0" indent="-342900">
              <a:buFont typeface="+mj-lt"/>
              <a:buAutoNum type="arabicPeriod" startAt="2"/>
              <a:defRPr/>
            </a:pPr>
            <a:r>
              <a:rPr lang="en-US" sz="1600" spc="0" dirty="0">
                <a:solidFill>
                  <a:srgbClr val="0078D4"/>
                </a:solidFill>
                <a:cs typeface="Segoe UI"/>
              </a:rPr>
              <a:t>Image and container level security</a:t>
            </a:r>
            <a:endParaRPr lang="en-US" sz="1600" dirty="0">
              <a:gradFill>
                <a:gsLst>
                  <a:gs pos="1250">
                    <a:srgbClr val="000000"/>
                  </a:gs>
                  <a:gs pos="100000">
                    <a:srgbClr val="000000"/>
                  </a:gs>
                </a:gsLst>
                <a:lin ang="5400000" scaled="0"/>
              </a:gradFill>
              <a:cs typeface="Segoe UI"/>
            </a:endParaRPr>
          </a:p>
          <a:p>
            <a:pPr marL="537210" lvl="0" indent="-268605">
              <a:buFont typeface="Arial" panose="020B0604020202020204" pitchFamily="34" charset="0"/>
              <a:buChar char="•"/>
              <a:defRPr/>
            </a:pPr>
            <a:r>
              <a:rPr lang="en-US" sz="1400" b="0" spc="0" dirty="0">
                <a:solidFill>
                  <a:schemeClr val="bg2">
                    <a:lumMod val="25000"/>
                  </a:schemeClr>
                </a:solidFill>
                <a:latin typeface="Segoe UI"/>
                <a:cs typeface="Segoe UI"/>
              </a:rPr>
              <a:t>AAD authenticated Container registry access</a:t>
            </a:r>
          </a:p>
          <a:p>
            <a:pPr marL="537210" lvl="0" indent="-268605">
              <a:buFont typeface="Arial" panose="020B0604020202020204" pitchFamily="34" charset="0"/>
              <a:buChar char="•"/>
              <a:defRPr/>
            </a:pPr>
            <a:r>
              <a:rPr lang="en-US" sz="1400" b="0" spc="0" dirty="0">
                <a:solidFill>
                  <a:schemeClr val="bg2">
                    <a:lumMod val="25000"/>
                  </a:schemeClr>
                </a:solidFill>
                <a:latin typeface="Segoe UI"/>
                <a:cs typeface="Segoe UI"/>
              </a:rPr>
              <a:t>ACR image scanning and content trust for image validation</a:t>
            </a:r>
          </a:p>
          <a:p>
            <a:pPr marR="0" lvl="0" defTabSz="932742" rtl="0" eaLnBrk="1" fontAlgn="auto" latinLnBrk="0" hangingPunct="1">
              <a:lnSpc>
                <a:spcPct val="100000"/>
              </a:lnSpc>
              <a:spcBef>
                <a:spcPct val="0"/>
              </a:spcBef>
              <a:spcAft>
                <a:spcPts val="0"/>
              </a:spcAft>
              <a:buClrTx/>
              <a:buSzTx/>
              <a:tabLst/>
              <a:defRPr/>
            </a:pPr>
            <a:endParaRPr kumimoji="0" lang="en-US" sz="1350" b="0" i="0" u="none" strike="noStrike" kern="1200" cap="none" spc="0" normalizeH="0" baseline="0" noProof="0" dirty="0">
              <a:ln w="3175">
                <a:noFill/>
              </a:ln>
              <a:solidFill>
                <a:srgbClr val="0078D4"/>
              </a:solidFill>
              <a:effectLst/>
              <a:uLnTx/>
              <a:uFillTx/>
              <a:latin typeface="Segoe UI"/>
              <a:ea typeface="+mn-ea"/>
              <a:cs typeface="Segoe UI"/>
            </a:endParaRPr>
          </a:p>
        </p:txBody>
      </p:sp>
      <p:sp>
        <p:nvSpPr>
          <p:cNvPr id="110" name="Text Placeholder 3">
            <a:extLst>
              <a:ext uri="{FF2B5EF4-FFF2-40B4-BE49-F238E27FC236}">
                <a16:creationId xmlns:a16="http://schemas.microsoft.com/office/drawing/2014/main" id="{A4FB3010-FD4E-E84E-A8C7-F148D5DA540B}"/>
              </a:ext>
            </a:extLst>
          </p:cNvPr>
          <p:cNvSpPr txBox="1">
            <a:spLocks/>
          </p:cNvSpPr>
          <p:nvPr/>
        </p:nvSpPr>
        <p:spPr>
          <a:xfrm>
            <a:off x="365760" y="409302"/>
            <a:ext cx="11390811" cy="67056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000" b="1" i="0" kern="1200" spc="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Security overview</a:t>
            </a:r>
            <a:endParaRPr kumimoji="0" lang="en-US" sz="4000" b="1" i="0" u="none" strike="noStrike" kern="1200" cap="none" spc="0" normalizeH="0" baseline="0" noProof="0" dirty="0">
              <a:ln>
                <a:noFill/>
              </a:ln>
              <a:solidFill>
                <a:srgbClr val="0078D3"/>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1634577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1E69E4E-1200-B042-9B7D-FAC42D8BB12A}"/>
              </a:ext>
            </a:extLst>
          </p:cNvPr>
          <p:cNvSpPr>
            <a:spLocks noGrp="1"/>
          </p:cNvSpPr>
          <p:nvPr>
            <p:ph type="body" sz="quarter" idx="11"/>
          </p:nvPr>
        </p:nvSpPr>
        <p:spPr>
          <a:xfrm>
            <a:off x="0" y="3025543"/>
            <a:ext cx="12192000" cy="951701"/>
          </a:xfrm>
        </p:spPr>
        <p:txBody>
          <a:bodyPr/>
          <a:lstStyle/>
          <a:p>
            <a:r>
              <a:rPr lang="en-US" dirty="0"/>
              <a:t>Cluster Security</a:t>
            </a:r>
          </a:p>
        </p:txBody>
      </p:sp>
      <p:pic>
        <p:nvPicPr>
          <p:cNvPr id="4" name="Picture 3">
            <a:extLst>
              <a:ext uri="{FF2B5EF4-FFF2-40B4-BE49-F238E27FC236}">
                <a16:creationId xmlns:a16="http://schemas.microsoft.com/office/drawing/2014/main" id="{C09C43DB-9C8C-AE4A-8496-6BF04B465F3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74775" y="1617659"/>
            <a:ext cx="4149549" cy="4149549"/>
          </a:xfrm>
          <a:prstGeom prst="rect">
            <a:avLst/>
          </a:prstGeom>
        </p:spPr>
      </p:pic>
      <p:pic>
        <p:nvPicPr>
          <p:cNvPr id="5" name="Picture 4">
            <a:extLst>
              <a:ext uri="{FF2B5EF4-FFF2-40B4-BE49-F238E27FC236}">
                <a16:creationId xmlns:a16="http://schemas.microsoft.com/office/drawing/2014/main" id="{DAA0ADEF-E5D0-7A48-861E-7F698679C86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117225" y="1617659"/>
            <a:ext cx="4149549" cy="4149549"/>
          </a:xfrm>
          <a:prstGeom prst="rect">
            <a:avLst/>
          </a:prstGeom>
        </p:spPr>
      </p:pic>
    </p:spTree>
    <p:extLst>
      <p:ext uri="{BB962C8B-B14F-4D97-AF65-F5344CB8AC3E}">
        <p14:creationId xmlns:p14="http://schemas.microsoft.com/office/powerpoint/2010/main" val="3794429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FB27639F-64B0-4372-8ABE-93C94FF323ED}"/>
              </a:ext>
            </a:extLst>
          </p:cNvPr>
          <p:cNvCxnSpPr>
            <a:cxnSpLocks/>
          </p:cNvCxnSpPr>
          <p:nvPr/>
        </p:nvCxnSpPr>
        <p:spPr>
          <a:xfrm>
            <a:off x="4064000" y="1884675"/>
            <a:ext cx="0" cy="4946879"/>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16">
            <a:extLst>
              <a:ext uri="{FF2B5EF4-FFF2-40B4-BE49-F238E27FC236}">
                <a16:creationId xmlns:a16="http://schemas.microsoft.com/office/drawing/2014/main" id="{4980DBBE-9544-48C4-9855-6F218E99EA03}"/>
              </a:ext>
            </a:extLst>
          </p:cNvPr>
          <p:cNvSpPr txBox="1">
            <a:spLocks/>
          </p:cNvSpPr>
          <p:nvPr/>
        </p:nvSpPr>
        <p:spPr>
          <a:xfrm>
            <a:off x="588263" y="1899512"/>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Kubernetes Developer authenticates with AAD</a:t>
            </a:r>
          </a:p>
        </p:txBody>
      </p:sp>
      <p:sp>
        <p:nvSpPr>
          <p:cNvPr id="8" name="Title 16">
            <a:extLst>
              <a:ext uri="{FF2B5EF4-FFF2-40B4-BE49-F238E27FC236}">
                <a16:creationId xmlns:a16="http://schemas.microsoft.com/office/drawing/2014/main" id="{9541FC9A-0098-4DC3-B4FD-F4659DD2ED78}"/>
              </a:ext>
            </a:extLst>
          </p:cNvPr>
          <p:cNvSpPr txBox="1">
            <a:spLocks/>
          </p:cNvSpPr>
          <p:nvPr/>
        </p:nvSpPr>
        <p:spPr>
          <a:xfrm>
            <a:off x="588263" y="2596000"/>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2"/>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The AAD token issuance </a:t>
            </a:r>
            <a:b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b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endpoint issues the access token</a:t>
            </a:r>
          </a:p>
        </p:txBody>
      </p:sp>
      <p:grpSp>
        <p:nvGrpSpPr>
          <p:cNvPr id="10" name="Group 9">
            <a:extLst>
              <a:ext uri="{FF2B5EF4-FFF2-40B4-BE49-F238E27FC236}">
                <a16:creationId xmlns:a16="http://schemas.microsoft.com/office/drawing/2014/main" id="{AE64A4AE-9A38-4CB5-93F2-3D9464918E45}"/>
              </a:ext>
            </a:extLst>
          </p:cNvPr>
          <p:cNvGrpSpPr/>
          <p:nvPr/>
        </p:nvGrpSpPr>
        <p:grpSpPr>
          <a:xfrm>
            <a:off x="9299979" y="4346942"/>
            <a:ext cx="1388583" cy="822960"/>
            <a:chOff x="7524488" y="4573762"/>
            <a:chExt cx="1388583" cy="822960"/>
          </a:xfrm>
        </p:grpSpPr>
        <p:sp>
          <p:nvSpPr>
            <p:cNvPr id="11" name="Rectangle: Rounded Corners 10">
              <a:extLst>
                <a:ext uri="{FF2B5EF4-FFF2-40B4-BE49-F238E27FC236}">
                  <a16:creationId xmlns:a16="http://schemas.microsoft.com/office/drawing/2014/main" id="{06CA9A62-10CB-4974-B2F5-6E8EB2B69CF6}"/>
                </a:ext>
              </a:extLst>
            </p:cNvPr>
            <p:cNvSpPr/>
            <p:nvPr/>
          </p:nvSpPr>
          <p:spPr bwMode="auto">
            <a:xfrm>
              <a:off x="7524488" y="4573762"/>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 name="Title 1">
              <a:extLst>
                <a:ext uri="{FF2B5EF4-FFF2-40B4-BE49-F238E27FC236}">
                  <a16:creationId xmlns:a16="http://schemas.microsoft.com/office/drawing/2014/main" id="{B3FB5A9B-9190-4BD6-9005-A13151CEBF20}"/>
                </a:ext>
              </a:extLst>
            </p:cNvPr>
            <p:cNvSpPr txBox="1">
              <a:spLocks/>
            </p:cNvSpPr>
            <p:nvPr/>
          </p:nvSpPr>
          <p:spPr>
            <a:xfrm>
              <a:off x="8195490" y="4884552"/>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a:t>
              </a:r>
            </a:p>
          </p:txBody>
        </p:sp>
        <p:grpSp>
          <p:nvGrpSpPr>
            <p:cNvPr id="13" name="Group 12">
              <a:extLst>
                <a:ext uri="{FF2B5EF4-FFF2-40B4-BE49-F238E27FC236}">
                  <a16:creationId xmlns:a16="http://schemas.microsoft.com/office/drawing/2014/main" id="{4C43CA10-B68A-4113-BCED-283553AF0448}"/>
                </a:ext>
              </a:extLst>
            </p:cNvPr>
            <p:cNvGrpSpPr/>
            <p:nvPr/>
          </p:nvGrpSpPr>
          <p:grpSpPr>
            <a:xfrm>
              <a:off x="7624016" y="4690524"/>
              <a:ext cx="623905" cy="589436"/>
              <a:chOff x="2613694" y="3600725"/>
              <a:chExt cx="355417" cy="335781"/>
            </a:xfrm>
          </p:grpSpPr>
          <p:sp>
            <p:nvSpPr>
              <p:cNvPr id="14" name="Freeform: Shape 13">
                <a:extLst>
                  <a:ext uri="{FF2B5EF4-FFF2-40B4-BE49-F238E27FC236}">
                    <a16:creationId xmlns:a16="http://schemas.microsoft.com/office/drawing/2014/main" id="{5AFEADAD-37AB-4020-927F-E10344F14B1C}"/>
                  </a:ext>
                </a:extLst>
              </p:cNvPr>
              <p:cNvSpPr/>
              <p:nvPr/>
            </p:nvSpPr>
            <p:spPr>
              <a:xfrm>
                <a:off x="2674822"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FC21CFB7-4AE2-4E87-9316-55E73D28190D}"/>
                  </a:ext>
                </a:extLst>
              </p:cNvPr>
              <p:cNvSpPr/>
              <p:nvPr/>
            </p:nvSpPr>
            <p:spPr>
              <a:xfrm>
                <a:off x="2807125"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3715E0C5-5601-4EA5-B02C-87E4E0BF14F5}"/>
                  </a:ext>
                </a:extLst>
              </p:cNvPr>
              <p:cNvSpPr/>
              <p:nvPr/>
            </p:nvSpPr>
            <p:spPr>
              <a:xfrm>
                <a:off x="261369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592F6537-6746-4AAD-9949-0542B13F7E66}"/>
                  </a:ext>
                </a:extLst>
              </p:cNvPr>
              <p:cNvSpPr/>
              <p:nvPr/>
            </p:nvSpPr>
            <p:spPr>
              <a:xfrm>
                <a:off x="274097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3A7D8A45-5963-4947-B50D-7B4D957E2461}"/>
                  </a:ext>
                </a:extLst>
              </p:cNvPr>
              <p:cNvSpPr/>
              <p:nvPr/>
            </p:nvSpPr>
            <p:spPr>
              <a:xfrm>
                <a:off x="286825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72A230E9-8E63-412D-964E-6AB27D6E4849}"/>
                  </a:ext>
                </a:extLst>
              </p:cNvPr>
              <p:cNvSpPr/>
              <p:nvPr/>
            </p:nvSpPr>
            <p:spPr>
              <a:xfrm>
                <a:off x="2674822"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4B09B3CE-169F-49C4-96FC-821A8ACAAE29}"/>
                  </a:ext>
                </a:extLst>
              </p:cNvPr>
              <p:cNvSpPr/>
              <p:nvPr/>
            </p:nvSpPr>
            <p:spPr>
              <a:xfrm>
                <a:off x="2807125"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1" name="Group 20">
            <a:extLst>
              <a:ext uri="{FF2B5EF4-FFF2-40B4-BE49-F238E27FC236}">
                <a16:creationId xmlns:a16="http://schemas.microsoft.com/office/drawing/2014/main" id="{DE1BCA4C-A89F-48F7-80B6-C378BA88FD08}"/>
              </a:ext>
            </a:extLst>
          </p:cNvPr>
          <p:cNvGrpSpPr/>
          <p:nvPr/>
        </p:nvGrpSpPr>
        <p:grpSpPr>
          <a:xfrm>
            <a:off x="7716520" y="2657430"/>
            <a:ext cx="822960" cy="1184981"/>
            <a:chOff x="5769351" y="2455575"/>
            <a:chExt cx="822960" cy="1184981"/>
          </a:xfrm>
        </p:grpSpPr>
        <p:sp>
          <p:nvSpPr>
            <p:cNvPr id="22" name="Title 1">
              <a:extLst>
                <a:ext uri="{FF2B5EF4-FFF2-40B4-BE49-F238E27FC236}">
                  <a16:creationId xmlns:a16="http://schemas.microsoft.com/office/drawing/2014/main" id="{FFAA61E3-01BA-44F0-AB7E-8BDA8DB52FCF}"/>
                </a:ext>
              </a:extLst>
            </p:cNvPr>
            <p:cNvSpPr txBox="1">
              <a:spLocks/>
            </p:cNvSpPr>
            <p:nvPr/>
          </p:nvSpPr>
          <p:spPr>
            <a:xfrm>
              <a:off x="5795696" y="2455575"/>
              <a:ext cx="77027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Active Directory</a:t>
              </a:r>
            </a:p>
          </p:txBody>
        </p:sp>
        <p:sp>
          <p:nvSpPr>
            <p:cNvPr id="23" name="Rectangle: Rounded Corners 22">
              <a:extLst>
                <a:ext uri="{FF2B5EF4-FFF2-40B4-BE49-F238E27FC236}">
                  <a16:creationId xmlns:a16="http://schemas.microsoft.com/office/drawing/2014/main" id="{77B5DB4C-88EC-42C5-9580-C1F3ED7F9CC1}"/>
                </a:ext>
              </a:extLst>
            </p:cNvPr>
            <p:cNvSpPr/>
            <p:nvPr/>
          </p:nvSpPr>
          <p:spPr bwMode="auto">
            <a:xfrm>
              <a:off x="5769351" y="2817596"/>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24" name="Picture 23" descr="A picture containing object&#10;&#10;Description generated with high confidence">
              <a:extLst>
                <a:ext uri="{FF2B5EF4-FFF2-40B4-BE49-F238E27FC236}">
                  <a16:creationId xmlns:a16="http://schemas.microsoft.com/office/drawing/2014/main" id="{F949B0F1-82B4-42F9-A301-F6CB210787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1725" y="2939970"/>
              <a:ext cx="578213" cy="578213"/>
            </a:xfrm>
            <a:prstGeom prst="rect">
              <a:avLst/>
            </a:prstGeom>
          </p:spPr>
        </p:pic>
      </p:grpSp>
      <p:cxnSp>
        <p:nvCxnSpPr>
          <p:cNvPr id="29" name="Connector: Elbow 28">
            <a:extLst>
              <a:ext uri="{FF2B5EF4-FFF2-40B4-BE49-F238E27FC236}">
                <a16:creationId xmlns:a16="http://schemas.microsoft.com/office/drawing/2014/main" id="{0054B52B-401B-45E1-8BC0-A3E31B0DCFFD}"/>
              </a:ext>
            </a:extLst>
          </p:cNvPr>
          <p:cNvCxnSpPr>
            <a:cxnSpLocks/>
            <a:stCxn id="50" idx="0"/>
          </p:cNvCxnSpPr>
          <p:nvPr/>
        </p:nvCxnSpPr>
        <p:spPr>
          <a:xfrm rot="5400000" flipH="1" flipV="1">
            <a:off x="6837134" y="3098440"/>
            <a:ext cx="546894" cy="1211879"/>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6A9B3FDA-20DE-47EF-8E47-FD37D0685842}"/>
              </a:ext>
            </a:extLst>
          </p:cNvPr>
          <p:cNvCxnSpPr>
            <a:cxnSpLocks/>
            <a:stCxn id="23" idx="2"/>
          </p:cNvCxnSpPr>
          <p:nvPr/>
        </p:nvCxnSpPr>
        <p:spPr>
          <a:xfrm rot="5400000">
            <a:off x="7238787" y="3559646"/>
            <a:ext cx="606449" cy="1171979"/>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1FEDD945-A7BD-415C-8273-5D186942B68C}"/>
              </a:ext>
            </a:extLst>
          </p:cNvPr>
          <p:cNvCxnSpPr>
            <a:cxnSpLocks/>
            <a:stCxn id="11" idx="2"/>
            <a:endCxn id="50" idx="2"/>
          </p:cNvCxnSpPr>
          <p:nvPr/>
        </p:nvCxnSpPr>
        <p:spPr>
          <a:xfrm rot="5400000" flipH="1">
            <a:off x="7923493" y="3381936"/>
            <a:ext cx="369116" cy="3206817"/>
          </a:xfrm>
          <a:prstGeom prst="bentConnector3">
            <a:avLst>
              <a:gd name="adj1" fmla="val -6193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6432BE7-D110-41BF-AE44-7B289E937ADF}"/>
              </a:ext>
            </a:extLst>
          </p:cNvPr>
          <p:cNvCxnSpPr>
            <a:stCxn id="11" idx="1"/>
          </p:cNvCxnSpPr>
          <p:nvPr/>
        </p:nvCxnSpPr>
        <p:spPr>
          <a:xfrm flipH="1" flipV="1">
            <a:off x="6956022" y="4748554"/>
            <a:ext cx="2343957" cy="9868"/>
          </a:xfrm>
          <a:prstGeom prst="straightConnector1">
            <a:avLst/>
          </a:prstGeom>
          <a:ln>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CC952A6-CE2B-4276-8012-FEF7989F1CB7}"/>
              </a:ext>
            </a:extLst>
          </p:cNvPr>
          <p:cNvGrpSpPr/>
          <p:nvPr/>
        </p:nvGrpSpPr>
        <p:grpSpPr>
          <a:xfrm>
            <a:off x="7323014" y="4076438"/>
            <a:ext cx="417207" cy="570971"/>
            <a:chOff x="6619731" y="5063333"/>
            <a:chExt cx="417207" cy="570971"/>
          </a:xfrm>
        </p:grpSpPr>
        <p:sp>
          <p:nvSpPr>
            <p:cNvPr id="38" name="Rectangle: Rounded Corners 37">
              <a:extLst>
                <a:ext uri="{FF2B5EF4-FFF2-40B4-BE49-F238E27FC236}">
                  <a16:creationId xmlns:a16="http://schemas.microsoft.com/office/drawing/2014/main" id="{CDB97AFB-E517-4910-B565-582ED97F3148}"/>
                </a:ext>
              </a:extLst>
            </p:cNvPr>
            <p:cNvSpPr/>
            <p:nvPr/>
          </p:nvSpPr>
          <p:spPr bwMode="auto">
            <a:xfrm>
              <a:off x="6627166" y="5231968"/>
              <a:ext cx="402336" cy="402336"/>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39" name="TagLegacy_E1CB" title="Icon of a shopping tag">
              <a:extLst>
                <a:ext uri="{FF2B5EF4-FFF2-40B4-BE49-F238E27FC236}">
                  <a16:creationId xmlns:a16="http://schemas.microsoft.com/office/drawing/2014/main" id="{64074B25-A48A-472E-A01A-5AE51EE6960C}"/>
                </a:ext>
              </a:extLst>
            </p:cNvPr>
            <p:cNvSpPr>
              <a:spLocks noChangeAspect="1" noEditPoints="1"/>
            </p:cNvSpPr>
            <p:nvPr/>
          </p:nvSpPr>
          <p:spPr bwMode="auto">
            <a:xfrm>
              <a:off x="6694526" y="5330022"/>
              <a:ext cx="267616" cy="213613"/>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0" name="Title 1">
              <a:extLst>
                <a:ext uri="{FF2B5EF4-FFF2-40B4-BE49-F238E27FC236}">
                  <a16:creationId xmlns:a16="http://schemas.microsoft.com/office/drawing/2014/main" id="{FC5AE4D7-1600-4F38-80D5-6567399D4B42}"/>
                </a:ext>
              </a:extLst>
            </p:cNvPr>
            <p:cNvSpPr txBox="1">
              <a:spLocks/>
            </p:cNvSpPr>
            <p:nvPr/>
          </p:nvSpPr>
          <p:spPr>
            <a:xfrm>
              <a:off x="6619731" y="5063333"/>
              <a:ext cx="41720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Token</a:t>
              </a:r>
            </a:p>
          </p:txBody>
        </p:sp>
      </p:grpSp>
      <p:sp>
        <p:nvSpPr>
          <p:cNvPr id="41" name="Title 16">
            <a:extLst>
              <a:ext uri="{FF2B5EF4-FFF2-40B4-BE49-F238E27FC236}">
                <a16:creationId xmlns:a16="http://schemas.microsoft.com/office/drawing/2014/main" id="{EF326B58-E7D5-45F3-B602-0D72000128D2}"/>
              </a:ext>
            </a:extLst>
          </p:cNvPr>
          <p:cNvSpPr txBox="1">
            <a:spLocks/>
          </p:cNvSpPr>
          <p:nvPr/>
        </p:nvSpPr>
        <p:spPr>
          <a:xfrm>
            <a:off x="588263" y="3287974"/>
            <a:ext cx="3326789"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3"/>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Developer performs action w/ AAD token.</a:t>
            </a:r>
            <a:b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br>
            <a:r>
              <a:rPr kumimoji="0" lang="en-US" sz="1600" b="0" i="0" u="none" strike="noStrike" kern="1200" cap="none" spc="0" normalizeH="0" baseline="0" noProof="0" err="1">
                <a:ln w="3175">
                  <a:noFill/>
                </a:ln>
                <a:solidFill>
                  <a:srgbClr val="0078D4"/>
                </a:solidFill>
                <a:effectLst/>
                <a:uLnTx/>
                <a:uFillTx/>
                <a:latin typeface="Segoe UI" panose="020B0502040204020203" pitchFamily="34" charset="0"/>
                <a:ea typeface="+mn-ea"/>
                <a:cs typeface="Segoe UI" pitchFamily="34" charset="0"/>
              </a:rPr>
              <a:t>Eg.</a:t>
            </a: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 </a:t>
            </a:r>
            <a:r>
              <a:rPr kumimoji="0" lang="en-US" sz="1600" b="0" i="1" u="none" strike="noStrike" kern="1200" cap="none" spc="0" normalizeH="0" baseline="0" noProof="0" err="1">
                <a:ln w="3175">
                  <a:noFill/>
                </a:ln>
                <a:solidFill>
                  <a:srgbClr val="0078D4"/>
                </a:solidFill>
                <a:effectLst/>
                <a:uLnTx/>
                <a:uFillTx/>
                <a:latin typeface="Segoe UI" panose="020B0502040204020203" pitchFamily="34" charset="0"/>
                <a:ea typeface="+mn-ea"/>
                <a:cs typeface="Segoe UI" pitchFamily="34" charset="0"/>
              </a:rPr>
              <a:t>kubectl</a:t>
            </a:r>
            <a:r>
              <a:rPr kumimoji="0" lang="en-US" sz="1600" b="0" i="1"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 create pod</a:t>
            </a:r>
          </a:p>
        </p:txBody>
      </p:sp>
      <p:sp>
        <p:nvSpPr>
          <p:cNvPr id="42" name="Title 16">
            <a:extLst>
              <a:ext uri="{FF2B5EF4-FFF2-40B4-BE49-F238E27FC236}">
                <a16:creationId xmlns:a16="http://schemas.microsoft.com/office/drawing/2014/main" id="{1C5D7402-A41D-47AE-BBF1-D1C048510EBE}"/>
              </a:ext>
            </a:extLst>
          </p:cNvPr>
          <p:cNvSpPr txBox="1">
            <a:spLocks/>
          </p:cNvSpPr>
          <p:nvPr/>
        </p:nvSpPr>
        <p:spPr>
          <a:xfrm>
            <a:off x="612500" y="4226927"/>
            <a:ext cx="3326789"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4"/>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Kubernetes validates token with AAD and fetches the Developer’s AAD Groups</a:t>
            </a:r>
            <a:b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br>
            <a:r>
              <a:rPr kumimoji="0" lang="en-US" sz="1600" b="0" i="0" u="none" strike="noStrike" kern="1200" cap="none" spc="0" normalizeH="0" baseline="0" noProof="0" err="1">
                <a:ln w="3175">
                  <a:noFill/>
                </a:ln>
                <a:solidFill>
                  <a:srgbClr val="0078D4"/>
                </a:solidFill>
                <a:effectLst/>
                <a:uLnTx/>
                <a:uFillTx/>
                <a:latin typeface="Segoe UI" panose="020B0502040204020203" pitchFamily="34" charset="0"/>
                <a:ea typeface="+mn-ea"/>
                <a:cs typeface="Segoe UI" pitchFamily="34" charset="0"/>
              </a:rPr>
              <a:t>Eg.</a:t>
            </a: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 Dev Team A, App Group B</a:t>
            </a:r>
          </a:p>
        </p:txBody>
      </p:sp>
      <p:sp>
        <p:nvSpPr>
          <p:cNvPr id="43" name="Oval 42">
            <a:extLst>
              <a:ext uri="{FF2B5EF4-FFF2-40B4-BE49-F238E27FC236}">
                <a16:creationId xmlns:a16="http://schemas.microsoft.com/office/drawing/2014/main" id="{907E85A7-2441-40BC-AB54-458809BDFF8C}"/>
              </a:ext>
            </a:extLst>
          </p:cNvPr>
          <p:cNvSpPr/>
          <p:nvPr/>
        </p:nvSpPr>
        <p:spPr bwMode="auto">
          <a:xfrm>
            <a:off x="6993371" y="3297848"/>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44" name="Oval 43">
            <a:extLst>
              <a:ext uri="{FF2B5EF4-FFF2-40B4-BE49-F238E27FC236}">
                <a16:creationId xmlns:a16="http://schemas.microsoft.com/office/drawing/2014/main" id="{3A530527-8816-45AA-99BE-41FB018B61EA}"/>
              </a:ext>
            </a:extLst>
          </p:cNvPr>
          <p:cNvSpPr/>
          <p:nvPr/>
        </p:nvSpPr>
        <p:spPr bwMode="auto">
          <a:xfrm>
            <a:off x="8223800" y="3998889"/>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45" name="Oval 44">
            <a:extLst>
              <a:ext uri="{FF2B5EF4-FFF2-40B4-BE49-F238E27FC236}">
                <a16:creationId xmlns:a16="http://schemas.microsoft.com/office/drawing/2014/main" id="{EFEC86AC-7DF4-4CCD-B85D-71BF03ABF881}"/>
              </a:ext>
            </a:extLst>
          </p:cNvPr>
          <p:cNvSpPr/>
          <p:nvPr/>
        </p:nvSpPr>
        <p:spPr bwMode="auto">
          <a:xfrm>
            <a:off x="8636082" y="463255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3</a:t>
            </a:r>
          </a:p>
        </p:txBody>
      </p:sp>
      <p:sp>
        <p:nvSpPr>
          <p:cNvPr id="46" name="Oval 45">
            <a:extLst>
              <a:ext uri="{FF2B5EF4-FFF2-40B4-BE49-F238E27FC236}">
                <a16:creationId xmlns:a16="http://schemas.microsoft.com/office/drawing/2014/main" id="{E718CBC2-936B-47EB-891D-F6A27F70F510}"/>
              </a:ext>
            </a:extLst>
          </p:cNvPr>
          <p:cNvSpPr/>
          <p:nvPr/>
        </p:nvSpPr>
        <p:spPr bwMode="auto">
          <a:xfrm>
            <a:off x="8086640" y="5486587"/>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6</a:t>
            </a:r>
          </a:p>
        </p:txBody>
      </p:sp>
      <p:grpSp>
        <p:nvGrpSpPr>
          <p:cNvPr id="3" name="Group 2">
            <a:extLst>
              <a:ext uri="{FF2B5EF4-FFF2-40B4-BE49-F238E27FC236}">
                <a16:creationId xmlns:a16="http://schemas.microsoft.com/office/drawing/2014/main" id="{BB6228CF-C815-4186-AEF3-8158ABE4FC66}"/>
              </a:ext>
            </a:extLst>
          </p:cNvPr>
          <p:cNvGrpSpPr/>
          <p:nvPr/>
        </p:nvGrpSpPr>
        <p:grpSpPr>
          <a:xfrm>
            <a:off x="5367085" y="3977826"/>
            <a:ext cx="1549037" cy="822960"/>
            <a:chOff x="5367085" y="3977826"/>
            <a:chExt cx="1549037" cy="822960"/>
          </a:xfrm>
        </p:grpSpPr>
        <p:grpSp>
          <p:nvGrpSpPr>
            <p:cNvPr id="48" name="Group 47">
              <a:extLst>
                <a:ext uri="{FF2B5EF4-FFF2-40B4-BE49-F238E27FC236}">
                  <a16:creationId xmlns:a16="http://schemas.microsoft.com/office/drawing/2014/main" id="{DDFCC1C8-D6D4-4205-ABDE-DC194BB8366A}"/>
                </a:ext>
              </a:extLst>
            </p:cNvPr>
            <p:cNvGrpSpPr/>
            <p:nvPr/>
          </p:nvGrpSpPr>
          <p:grpSpPr>
            <a:xfrm>
              <a:off x="5367085" y="3977826"/>
              <a:ext cx="1549037" cy="822960"/>
              <a:chOff x="3838315" y="2457617"/>
              <a:chExt cx="1549037" cy="822960"/>
            </a:xfrm>
          </p:grpSpPr>
          <p:sp>
            <p:nvSpPr>
              <p:cNvPr id="49" name="Title 1">
                <a:extLst>
                  <a:ext uri="{FF2B5EF4-FFF2-40B4-BE49-F238E27FC236}">
                    <a16:creationId xmlns:a16="http://schemas.microsoft.com/office/drawing/2014/main" id="{9AEE2E1E-A6F4-4004-A623-763F3713B940}"/>
                  </a:ext>
                </a:extLst>
              </p:cNvPr>
              <p:cNvSpPr txBox="1">
                <a:spLocks/>
              </p:cNvSpPr>
              <p:nvPr/>
            </p:nvSpPr>
            <p:spPr>
              <a:xfrm>
                <a:off x="3838315" y="2789607"/>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 </a:t>
                </a:r>
              </a:p>
            </p:txBody>
          </p:sp>
          <p:sp>
            <p:nvSpPr>
              <p:cNvPr id="50" name="Rectangle: Rounded Corners 49">
                <a:extLst>
                  <a:ext uri="{FF2B5EF4-FFF2-40B4-BE49-F238E27FC236}">
                    <a16:creationId xmlns:a16="http://schemas.microsoft.com/office/drawing/2014/main" id="{1B212169-3E6D-4A35-9053-0B0AB395C1E7}"/>
                  </a:ext>
                </a:extLst>
              </p:cNvPr>
              <p:cNvSpPr/>
              <p:nvPr/>
            </p:nvSpPr>
            <p:spPr bwMode="auto">
              <a:xfrm>
                <a:off x="4564392" y="2457617"/>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51" name="people_4" title="Icon of a person">
                <a:extLst>
                  <a:ext uri="{FF2B5EF4-FFF2-40B4-BE49-F238E27FC236}">
                    <a16:creationId xmlns:a16="http://schemas.microsoft.com/office/drawing/2014/main" id="{00CA01DD-7D97-4464-A25F-03D8E9B3E72C}"/>
                  </a:ext>
                </a:extLst>
              </p:cNvPr>
              <p:cNvSpPr>
                <a:spLocks noChangeAspect="1" noEditPoints="1"/>
              </p:cNvSpPr>
              <p:nvPr/>
            </p:nvSpPr>
            <p:spPr bwMode="auto">
              <a:xfrm>
                <a:off x="4735102" y="2599921"/>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52" name="TextBox 51">
              <a:extLst>
                <a:ext uri="{FF2B5EF4-FFF2-40B4-BE49-F238E27FC236}">
                  <a16:creationId xmlns:a16="http://schemas.microsoft.com/office/drawing/2014/main" id="{C3C59CC6-8208-43A1-A4C4-CEB469EACFEE}"/>
                </a:ext>
              </a:extLst>
            </p:cNvPr>
            <p:cNvSpPr txBox="1"/>
            <p:nvPr/>
          </p:nvSpPr>
          <p:spPr>
            <a:xfrm>
              <a:off x="6206953" y="4065064"/>
              <a:ext cx="638077" cy="440890"/>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&lt;\&gt;</a:t>
              </a:r>
            </a:p>
          </p:txBody>
        </p:sp>
      </p:grpSp>
      <p:cxnSp>
        <p:nvCxnSpPr>
          <p:cNvPr id="53" name="Connector: Elbow 52">
            <a:extLst>
              <a:ext uri="{FF2B5EF4-FFF2-40B4-BE49-F238E27FC236}">
                <a16:creationId xmlns:a16="http://schemas.microsoft.com/office/drawing/2014/main" id="{A4EB9934-7B00-475B-A2F0-BA2919949541}"/>
              </a:ext>
            </a:extLst>
          </p:cNvPr>
          <p:cNvCxnSpPr>
            <a:cxnSpLocks/>
            <a:stCxn id="11" idx="0"/>
            <a:endCxn id="23" idx="3"/>
          </p:cNvCxnSpPr>
          <p:nvPr/>
        </p:nvCxnSpPr>
        <p:spPr>
          <a:xfrm rot="16200000" flipV="1">
            <a:off x="8667465" y="3302947"/>
            <a:ext cx="916011" cy="1171979"/>
          </a:xfrm>
          <a:prstGeom prst="bentConnector2">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AFE24CA7-EDF1-4144-B255-71EEBA1879F1}"/>
              </a:ext>
            </a:extLst>
          </p:cNvPr>
          <p:cNvSpPr/>
          <p:nvPr/>
        </p:nvSpPr>
        <p:spPr bwMode="auto">
          <a:xfrm>
            <a:off x="9811876" y="3632534"/>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4</a:t>
            </a:r>
          </a:p>
        </p:txBody>
      </p:sp>
      <p:sp>
        <p:nvSpPr>
          <p:cNvPr id="67" name="Title 16">
            <a:extLst>
              <a:ext uri="{FF2B5EF4-FFF2-40B4-BE49-F238E27FC236}">
                <a16:creationId xmlns:a16="http://schemas.microsoft.com/office/drawing/2014/main" id="{835663A8-DAB5-4D95-A133-DEF06B848E6F}"/>
              </a:ext>
            </a:extLst>
          </p:cNvPr>
          <p:cNvSpPr txBox="1">
            <a:spLocks/>
          </p:cNvSpPr>
          <p:nvPr/>
        </p:nvSpPr>
        <p:spPr>
          <a:xfrm>
            <a:off x="581150" y="5412101"/>
            <a:ext cx="3408376" cy="492443"/>
          </a:xfrm>
          <a:prstGeom prst="rect">
            <a:avLst/>
          </a:prstGeom>
        </p:spPr>
        <p:txBody>
          <a:bodyPr vert="horz" wrap="square" lIns="0" tIns="0" rIns="0" bIns="0" rtlCol="0" anchor="t">
            <a:spAutoFit/>
          </a:bodyPr>
          <a:lstStyle>
            <a:defPPr>
              <a:defRPr lang="en-US"/>
            </a:defPPr>
            <a:lvl1pPr marL="274320" lvl="0" indent="-274320" defTabSz="932742">
              <a:lnSpc>
                <a:spcPct val="100000"/>
              </a:lnSpc>
              <a:spcBef>
                <a:spcPct val="0"/>
              </a:spcBef>
              <a:buFont typeface="+mj-lt"/>
              <a:buAutoNum type="arabicPeriod" startAt="4"/>
              <a:defRPr sz="1600" b="0" cap="none" spc="0" baseline="0">
                <a:ln w="3175">
                  <a:noFill/>
                </a:ln>
                <a:solidFill>
                  <a:srgbClr val="0078D4"/>
                </a:solidFill>
                <a:effectLst/>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5"/>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Kubernetes RBAC and cluster policies are applied</a:t>
            </a:r>
          </a:p>
        </p:txBody>
      </p:sp>
      <p:sp>
        <p:nvSpPr>
          <p:cNvPr id="71" name="Title 16">
            <a:extLst>
              <a:ext uri="{FF2B5EF4-FFF2-40B4-BE49-F238E27FC236}">
                <a16:creationId xmlns:a16="http://schemas.microsoft.com/office/drawing/2014/main" id="{5A5FEC1E-179D-4F5C-A713-FBD561C6D164}"/>
              </a:ext>
            </a:extLst>
          </p:cNvPr>
          <p:cNvSpPr txBox="1">
            <a:spLocks/>
          </p:cNvSpPr>
          <p:nvPr/>
        </p:nvSpPr>
        <p:spPr>
          <a:xfrm>
            <a:off x="618387" y="6104074"/>
            <a:ext cx="3408376" cy="492443"/>
          </a:xfrm>
          <a:prstGeom prst="rect">
            <a:avLst/>
          </a:prstGeom>
        </p:spPr>
        <p:txBody>
          <a:bodyPr vert="horz" wrap="square" lIns="0" tIns="0" rIns="0" bIns="0" rtlCol="0" anchor="t">
            <a:spAutoFit/>
          </a:bodyPr>
          <a:lstStyle>
            <a:defPPr>
              <a:defRPr lang="en-US"/>
            </a:defPPr>
            <a:lvl1pPr marL="274320" lvl="0" indent="-274320" defTabSz="932742">
              <a:lnSpc>
                <a:spcPct val="100000"/>
              </a:lnSpc>
              <a:spcBef>
                <a:spcPct val="0"/>
              </a:spcBef>
              <a:buFont typeface="+mj-lt"/>
              <a:buAutoNum type="arabicPeriod" startAt="4"/>
              <a:defRPr sz="1600" b="0" cap="none" spc="0" baseline="0">
                <a:ln w="3175">
                  <a:noFill/>
                </a:ln>
                <a:solidFill>
                  <a:srgbClr val="0078D4"/>
                </a:solidFill>
                <a:effectLst/>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6"/>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Request is successful or not based on the previous validation</a:t>
            </a:r>
          </a:p>
        </p:txBody>
      </p:sp>
      <p:sp>
        <p:nvSpPr>
          <p:cNvPr id="72" name="Oval 71">
            <a:extLst>
              <a:ext uri="{FF2B5EF4-FFF2-40B4-BE49-F238E27FC236}">
                <a16:creationId xmlns:a16="http://schemas.microsoft.com/office/drawing/2014/main" id="{4C68FABD-E62B-49E9-BFCB-3788CDBF0497}"/>
              </a:ext>
            </a:extLst>
          </p:cNvPr>
          <p:cNvSpPr/>
          <p:nvPr/>
        </p:nvSpPr>
        <p:spPr bwMode="auto">
          <a:xfrm>
            <a:off x="10191365" y="495813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5</a:t>
            </a:r>
          </a:p>
        </p:txBody>
      </p:sp>
      <p:sp>
        <p:nvSpPr>
          <p:cNvPr id="47" name="Text Placeholder 3">
            <a:extLst>
              <a:ext uri="{FF2B5EF4-FFF2-40B4-BE49-F238E27FC236}">
                <a16:creationId xmlns:a16="http://schemas.microsoft.com/office/drawing/2014/main" id="{212CA350-4E66-704D-8686-EC1842658F90}"/>
              </a:ext>
            </a:extLst>
          </p:cNvPr>
          <p:cNvSpPr txBox="1">
            <a:spLocks/>
          </p:cNvSpPr>
          <p:nvPr/>
        </p:nvSpPr>
        <p:spPr>
          <a:xfrm>
            <a:off x="365761" y="409302"/>
            <a:ext cx="10622030" cy="65241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000" b="1" i="0" kern="1200" spc="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Cluster Level – Kubernetes RBAC and Azure AD integration</a:t>
            </a:r>
            <a:endParaRPr kumimoji="0" lang="en-US" sz="4000" b="1" i="0" u="none" strike="noStrike" kern="1200" cap="none" spc="0" normalizeH="0" baseline="0" noProof="0" dirty="0">
              <a:ln>
                <a:noFill/>
              </a:ln>
              <a:solidFill>
                <a:srgbClr val="0078D3"/>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306497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25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left)">
                                      <p:cBhvr>
                                        <p:cTn id="42" dur="500"/>
                                        <p:tgtEl>
                                          <p:spTgt spid="3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animEffect transition="in" filter="fade">
                                      <p:cBhvr>
                                        <p:cTn id="45" dur="500"/>
                                        <p:tgtEl>
                                          <p:spTgt spid="4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fade">
                                      <p:cBhvr>
                                        <p:cTn id="57" dur="500"/>
                                        <p:tgtEl>
                                          <p:spTgt spid="42"/>
                                        </p:tgtEl>
                                      </p:cBhvr>
                                    </p:animEffect>
                                  </p:childTnLst>
                                </p:cTn>
                              </p:par>
                              <p:par>
                                <p:cTn id="58" presetID="10" presetClass="entr" presetSubtype="0" fill="hold" nodeType="with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fade">
                                      <p:cBhvr>
                                        <p:cTn id="60" dur="500"/>
                                        <p:tgtEl>
                                          <p:spTgt spid="53"/>
                                        </p:tgtEl>
                                      </p:cBhvr>
                                    </p:animEffect>
                                  </p:childTnLst>
                                </p:cTn>
                              </p:par>
                              <p:par>
                                <p:cTn id="61" presetID="10" presetClass="entr" presetSubtype="0" fill="hold" grpId="0" nodeType="withEffect">
                                  <p:stCondLst>
                                    <p:cond delay="250"/>
                                  </p:stCondLst>
                                  <p:childTnLst>
                                    <p:set>
                                      <p:cBhvr>
                                        <p:cTn id="62" dur="1" fill="hold">
                                          <p:stCondLst>
                                            <p:cond delay="0"/>
                                          </p:stCondLst>
                                        </p:cTn>
                                        <p:tgtEl>
                                          <p:spTgt spid="66"/>
                                        </p:tgtEl>
                                        <p:attrNameLst>
                                          <p:attrName>style.visibility</p:attrName>
                                        </p:attrNameLst>
                                      </p:cBhvr>
                                      <p:to>
                                        <p:strVal val="visible"/>
                                      </p:to>
                                    </p:set>
                                    <p:animEffect transition="in" filter="fade">
                                      <p:cBhvr>
                                        <p:cTn id="63" dur="500"/>
                                        <p:tgtEl>
                                          <p:spTgt spid="6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500"/>
                                        <p:tgtEl>
                                          <p:spTgt spid="67"/>
                                        </p:tgtEl>
                                      </p:cBhvr>
                                    </p:animEffect>
                                  </p:childTnLst>
                                </p:cTn>
                              </p:par>
                              <p:par>
                                <p:cTn id="69" presetID="10" presetClass="entr" presetSubtype="0" fill="hold" grpId="0" nodeType="withEffect">
                                  <p:stCondLst>
                                    <p:cond delay="250"/>
                                  </p:stCondLst>
                                  <p:childTnLst>
                                    <p:set>
                                      <p:cBhvr>
                                        <p:cTn id="70" dur="1" fill="hold">
                                          <p:stCondLst>
                                            <p:cond delay="0"/>
                                          </p:stCondLst>
                                        </p:cTn>
                                        <p:tgtEl>
                                          <p:spTgt spid="72"/>
                                        </p:tgtEl>
                                        <p:attrNameLst>
                                          <p:attrName>style.visibility</p:attrName>
                                        </p:attrNameLst>
                                      </p:cBhvr>
                                      <p:to>
                                        <p:strVal val="visible"/>
                                      </p:to>
                                    </p:set>
                                    <p:animEffect transition="in" filter="fade">
                                      <p:cBhvr>
                                        <p:cTn id="71" dur="500"/>
                                        <p:tgtEl>
                                          <p:spTgt spid="7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1"/>
                                        </p:tgtEl>
                                        <p:attrNameLst>
                                          <p:attrName>style.visibility</p:attrName>
                                        </p:attrNameLst>
                                      </p:cBhvr>
                                      <p:to>
                                        <p:strVal val="visible"/>
                                      </p:to>
                                    </p:set>
                                    <p:animEffect transition="in" filter="fade">
                                      <p:cBhvr>
                                        <p:cTn id="79" dur="500"/>
                                        <p:tgtEl>
                                          <p:spTgt spid="7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6"/>
                                        </p:tgtEl>
                                        <p:attrNameLst>
                                          <p:attrName>style.visibility</p:attrName>
                                        </p:attrNameLst>
                                      </p:cBhvr>
                                      <p:to>
                                        <p:strVal val="visible"/>
                                      </p:to>
                                    </p:set>
                                    <p:animEffect transition="in" filter="fade">
                                      <p:cBhvr>
                                        <p:cTn id="8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41" grpId="0"/>
      <p:bldP spid="42" grpId="0"/>
      <p:bldP spid="43" grpId="0" animBg="1"/>
      <p:bldP spid="44" grpId="0" animBg="1"/>
      <p:bldP spid="45" grpId="0" animBg="1"/>
      <p:bldP spid="46" grpId="0" animBg="1"/>
      <p:bldP spid="66" grpId="0" animBg="1"/>
      <p:bldP spid="67" grpId="0"/>
      <p:bldP spid="71" grpId="0"/>
      <p:bldP spid="7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FB27639F-64B0-4372-8ABE-93C94FF323ED}"/>
              </a:ext>
            </a:extLst>
          </p:cNvPr>
          <p:cNvCxnSpPr>
            <a:cxnSpLocks/>
          </p:cNvCxnSpPr>
          <p:nvPr/>
        </p:nvCxnSpPr>
        <p:spPr>
          <a:xfrm>
            <a:off x="4064000" y="1884675"/>
            <a:ext cx="0" cy="4946879"/>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16">
            <a:extLst>
              <a:ext uri="{FF2B5EF4-FFF2-40B4-BE49-F238E27FC236}">
                <a16:creationId xmlns:a16="http://schemas.microsoft.com/office/drawing/2014/main" id="{4980DBBE-9544-48C4-9855-6F218E99EA03}"/>
              </a:ext>
            </a:extLst>
          </p:cNvPr>
          <p:cNvSpPr txBox="1">
            <a:spLocks/>
          </p:cNvSpPr>
          <p:nvPr/>
        </p:nvSpPr>
        <p:spPr>
          <a:xfrm>
            <a:off x="588263" y="1899512"/>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Kubernetes Administrator authenticates with AAD</a:t>
            </a:r>
          </a:p>
        </p:txBody>
      </p:sp>
      <p:sp>
        <p:nvSpPr>
          <p:cNvPr id="8" name="Title 16">
            <a:extLst>
              <a:ext uri="{FF2B5EF4-FFF2-40B4-BE49-F238E27FC236}">
                <a16:creationId xmlns:a16="http://schemas.microsoft.com/office/drawing/2014/main" id="{9541FC9A-0098-4DC3-B4FD-F4659DD2ED78}"/>
              </a:ext>
            </a:extLst>
          </p:cNvPr>
          <p:cNvSpPr txBox="1">
            <a:spLocks/>
          </p:cNvSpPr>
          <p:nvPr/>
        </p:nvSpPr>
        <p:spPr>
          <a:xfrm>
            <a:off x="588263" y="2596000"/>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2"/>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The AAD token issuance </a:t>
            </a:r>
            <a:b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b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endpoint issues the access token</a:t>
            </a:r>
          </a:p>
        </p:txBody>
      </p:sp>
      <p:grpSp>
        <p:nvGrpSpPr>
          <p:cNvPr id="10" name="Group 9">
            <a:extLst>
              <a:ext uri="{FF2B5EF4-FFF2-40B4-BE49-F238E27FC236}">
                <a16:creationId xmlns:a16="http://schemas.microsoft.com/office/drawing/2014/main" id="{AE64A4AE-9A38-4CB5-93F2-3D9464918E45}"/>
              </a:ext>
            </a:extLst>
          </p:cNvPr>
          <p:cNvGrpSpPr/>
          <p:nvPr/>
        </p:nvGrpSpPr>
        <p:grpSpPr>
          <a:xfrm>
            <a:off x="9299979" y="4346942"/>
            <a:ext cx="1388583" cy="822960"/>
            <a:chOff x="7524488" y="4573762"/>
            <a:chExt cx="1388583" cy="822960"/>
          </a:xfrm>
        </p:grpSpPr>
        <p:sp>
          <p:nvSpPr>
            <p:cNvPr id="11" name="Rectangle: Rounded Corners 10">
              <a:extLst>
                <a:ext uri="{FF2B5EF4-FFF2-40B4-BE49-F238E27FC236}">
                  <a16:creationId xmlns:a16="http://schemas.microsoft.com/office/drawing/2014/main" id="{06CA9A62-10CB-4974-B2F5-6E8EB2B69CF6}"/>
                </a:ext>
              </a:extLst>
            </p:cNvPr>
            <p:cNvSpPr/>
            <p:nvPr/>
          </p:nvSpPr>
          <p:spPr bwMode="auto">
            <a:xfrm>
              <a:off x="7524488" y="4573762"/>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 name="Title 1">
              <a:extLst>
                <a:ext uri="{FF2B5EF4-FFF2-40B4-BE49-F238E27FC236}">
                  <a16:creationId xmlns:a16="http://schemas.microsoft.com/office/drawing/2014/main" id="{B3FB5A9B-9190-4BD6-9005-A13151CEBF20}"/>
                </a:ext>
              </a:extLst>
            </p:cNvPr>
            <p:cNvSpPr txBox="1">
              <a:spLocks/>
            </p:cNvSpPr>
            <p:nvPr/>
          </p:nvSpPr>
          <p:spPr>
            <a:xfrm>
              <a:off x="8195490" y="4884553"/>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AKS</a:t>
              </a:r>
            </a:p>
          </p:txBody>
        </p:sp>
        <p:grpSp>
          <p:nvGrpSpPr>
            <p:cNvPr id="13" name="Group 12">
              <a:extLst>
                <a:ext uri="{FF2B5EF4-FFF2-40B4-BE49-F238E27FC236}">
                  <a16:creationId xmlns:a16="http://schemas.microsoft.com/office/drawing/2014/main" id="{4C43CA10-B68A-4113-BCED-283553AF0448}"/>
                </a:ext>
              </a:extLst>
            </p:cNvPr>
            <p:cNvGrpSpPr/>
            <p:nvPr/>
          </p:nvGrpSpPr>
          <p:grpSpPr>
            <a:xfrm>
              <a:off x="7624016" y="4690524"/>
              <a:ext cx="623905" cy="589436"/>
              <a:chOff x="2613694" y="3600725"/>
              <a:chExt cx="355417" cy="335781"/>
            </a:xfrm>
          </p:grpSpPr>
          <p:sp>
            <p:nvSpPr>
              <p:cNvPr id="14" name="Freeform: Shape 13">
                <a:extLst>
                  <a:ext uri="{FF2B5EF4-FFF2-40B4-BE49-F238E27FC236}">
                    <a16:creationId xmlns:a16="http://schemas.microsoft.com/office/drawing/2014/main" id="{5AFEADAD-37AB-4020-927F-E10344F14B1C}"/>
                  </a:ext>
                </a:extLst>
              </p:cNvPr>
              <p:cNvSpPr/>
              <p:nvPr/>
            </p:nvSpPr>
            <p:spPr>
              <a:xfrm>
                <a:off x="2674822"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FC21CFB7-4AE2-4E87-9316-55E73D28190D}"/>
                  </a:ext>
                </a:extLst>
              </p:cNvPr>
              <p:cNvSpPr/>
              <p:nvPr/>
            </p:nvSpPr>
            <p:spPr>
              <a:xfrm>
                <a:off x="2807125" y="360072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3715E0C5-5601-4EA5-B02C-87E4E0BF14F5}"/>
                  </a:ext>
                </a:extLst>
              </p:cNvPr>
              <p:cNvSpPr/>
              <p:nvPr/>
            </p:nvSpPr>
            <p:spPr>
              <a:xfrm>
                <a:off x="261369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592F6537-6746-4AAD-9949-0542B13F7E66}"/>
                  </a:ext>
                </a:extLst>
              </p:cNvPr>
              <p:cNvSpPr/>
              <p:nvPr/>
            </p:nvSpPr>
            <p:spPr>
              <a:xfrm>
                <a:off x="274097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3A7D8A45-5963-4947-B50D-7B4D957E2461}"/>
                  </a:ext>
                </a:extLst>
              </p:cNvPr>
              <p:cNvSpPr/>
              <p:nvPr/>
            </p:nvSpPr>
            <p:spPr>
              <a:xfrm>
                <a:off x="2868254" y="371335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72A230E9-8E63-412D-964E-6AB27D6E4849}"/>
                  </a:ext>
                </a:extLst>
              </p:cNvPr>
              <p:cNvSpPr/>
              <p:nvPr/>
            </p:nvSpPr>
            <p:spPr>
              <a:xfrm>
                <a:off x="2674822"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4B09B3CE-169F-49C4-96FC-821A8ACAAE29}"/>
                  </a:ext>
                </a:extLst>
              </p:cNvPr>
              <p:cNvSpPr/>
              <p:nvPr/>
            </p:nvSpPr>
            <p:spPr>
              <a:xfrm>
                <a:off x="2807125" y="382597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1" name="Group 20">
            <a:extLst>
              <a:ext uri="{FF2B5EF4-FFF2-40B4-BE49-F238E27FC236}">
                <a16:creationId xmlns:a16="http://schemas.microsoft.com/office/drawing/2014/main" id="{DE1BCA4C-A89F-48F7-80B6-C378BA88FD08}"/>
              </a:ext>
            </a:extLst>
          </p:cNvPr>
          <p:cNvGrpSpPr/>
          <p:nvPr/>
        </p:nvGrpSpPr>
        <p:grpSpPr>
          <a:xfrm>
            <a:off x="7716520" y="2657430"/>
            <a:ext cx="822960" cy="1184981"/>
            <a:chOff x="5769351" y="2455575"/>
            <a:chExt cx="822960" cy="1184981"/>
          </a:xfrm>
        </p:grpSpPr>
        <p:sp>
          <p:nvSpPr>
            <p:cNvPr id="22" name="Title 1">
              <a:extLst>
                <a:ext uri="{FF2B5EF4-FFF2-40B4-BE49-F238E27FC236}">
                  <a16:creationId xmlns:a16="http://schemas.microsoft.com/office/drawing/2014/main" id="{FFAA61E3-01BA-44F0-AB7E-8BDA8DB52FCF}"/>
                </a:ext>
              </a:extLst>
            </p:cNvPr>
            <p:cNvSpPr txBox="1">
              <a:spLocks/>
            </p:cNvSpPr>
            <p:nvPr/>
          </p:nvSpPr>
          <p:spPr>
            <a:xfrm>
              <a:off x="5795696" y="2455575"/>
              <a:ext cx="77027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Active Directory</a:t>
              </a:r>
            </a:p>
          </p:txBody>
        </p:sp>
        <p:sp>
          <p:nvSpPr>
            <p:cNvPr id="23" name="Rectangle: Rounded Corners 22">
              <a:extLst>
                <a:ext uri="{FF2B5EF4-FFF2-40B4-BE49-F238E27FC236}">
                  <a16:creationId xmlns:a16="http://schemas.microsoft.com/office/drawing/2014/main" id="{77B5DB4C-88EC-42C5-9580-C1F3ED7F9CC1}"/>
                </a:ext>
              </a:extLst>
            </p:cNvPr>
            <p:cNvSpPr/>
            <p:nvPr/>
          </p:nvSpPr>
          <p:spPr bwMode="auto">
            <a:xfrm>
              <a:off x="5769351" y="2817596"/>
              <a:ext cx="822960" cy="822960"/>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pic>
          <p:nvPicPr>
            <p:cNvPr id="24" name="Picture 23" descr="A picture containing object&#10;&#10;Description generated with high confidence">
              <a:extLst>
                <a:ext uri="{FF2B5EF4-FFF2-40B4-BE49-F238E27FC236}">
                  <a16:creationId xmlns:a16="http://schemas.microsoft.com/office/drawing/2014/main" id="{F949B0F1-82B4-42F9-A301-F6CB210787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1725" y="2939970"/>
              <a:ext cx="578213" cy="578213"/>
            </a:xfrm>
            <a:prstGeom prst="rect">
              <a:avLst/>
            </a:prstGeom>
          </p:spPr>
        </p:pic>
      </p:grpSp>
      <p:cxnSp>
        <p:nvCxnSpPr>
          <p:cNvPr id="29" name="Connector: Elbow 28">
            <a:extLst>
              <a:ext uri="{FF2B5EF4-FFF2-40B4-BE49-F238E27FC236}">
                <a16:creationId xmlns:a16="http://schemas.microsoft.com/office/drawing/2014/main" id="{0054B52B-401B-45E1-8BC0-A3E31B0DCFFD}"/>
              </a:ext>
            </a:extLst>
          </p:cNvPr>
          <p:cNvCxnSpPr>
            <a:cxnSpLocks/>
            <a:stCxn id="50" idx="0"/>
          </p:cNvCxnSpPr>
          <p:nvPr/>
        </p:nvCxnSpPr>
        <p:spPr>
          <a:xfrm rot="5400000" flipH="1" flipV="1">
            <a:off x="6837134" y="3098440"/>
            <a:ext cx="546894" cy="1211879"/>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6A9B3FDA-20DE-47EF-8E47-FD37D0685842}"/>
              </a:ext>
            </a:extLst>
          </p:cNvPr>
          <p:cNvCxnSpPr>
            <a:cxnSpLocks/>
            <a:stCxn id="23" idx="2"/>
          </p:cNvCxnSpPr>
          <p:nvPr/>
        </p:nvCxnSpPr>
        <p:spPr>
          <a:xfrm rot="5400000">
            <a:off x="7238787" y="3559646"/>
            <a:ext cx="606449" cy="1171979"/>
          </a:xfrm>
          <a:prstGeom prst="bentConnector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1FEDD945-A7BD-415C-8273-5D186942B68C}"/>
              </a:ext>
            </a:extLst>
          </p:cNvPr>
          <p:cNvCxnSpPr>
            <a:cxnSpLocks/>
          </p:cNvCxnSpPr>
          <p:nvPr/>
        </p:nvCxnSpPr>
        <p:spPr>
          <a:xfrm rot="5400000" flipH="1">
            <a:off x="7923492" y="3381935"/>
            <a:ext cx="369116" cy="3206817"/>
          </a:xfrm>
          <a:prstGeom prst="bentConnector3">
            <a:avLst>
              <a:gd name="adj1" fmla="val -61932"/>
            </a:avLst>
          </a:prstGeom>
          <a:ln>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6432BE7-D110-41BF-AE44-7B289E937ADF}"/>
              </a:ext>
            </a:extLst>
          </p:cNvPr>
          <p:cNvCxnSpPr>
            <a:cxnSpLocks/>
            <a:stCxn id="11" idx="1"/>
          </p:cNvCxnSpPr>
          <p:nvPr/>
        </p:nvCxnSpPr>
        <p:spPr>
          <a:xfrm flipH="1" flipV="1">
            <a:off x="6956022" y="4748554"/>
            <a:ext cx="2343957" cy="9868"/>
          </a:xfrm>
          <a:prstGeom prst="straightConnector1">
            <a:avLst/>
          </a:prstGeom>
          <a:ln>
            <a:solidFill>
              <a:srgbClr val="00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CC952A6-CE2B-4276-8012-FEF7989F1CB7}"/>
              </a:ext>
            </a:extLst>
          </p:cNvPr>
          <p:cNvGrpSpPr/>
          <p:nvPr/>
        </p:nvGrpSpPr>
        <p:grpSpPr>
          <a:xfrm>
            <a:off x="7323014" y="4076438"/>
            <a:ext cx="417207" cy="570971"/>
            <a:chOff x="6619731" y="5063333"/>
            <a:chExt cx="417207" cy="570971"/>
          </a:xfrm>
        </p:grpSpPr>
        <p:sp>
          <p:nvSpPr>
            <p:cNvPr id="38" name="Rectangle: Rounded Corners 37">
              <a:extLst>
                <a:ext uri="{FF2B5EF4-FFF2-40B4-BE49-F238E27FC236}">
                  <a16:creationId xmlns:a16="http://schemas.microsoft.com/office/drawing/2014/main" id="{CDB97AFB-E517-4910-B565-582ED97F3148}"/>
                </a:ext>
              </a:extLst>
            </p:cNvPr>
            <p:cNvSpPr/>
            <p:nvPr/>
          </p:nvSpPr>
          <p:spPr bwMode="auto">
            <a:xfrm>
              <a:off x="6627166" y="5231968"/>
              <a:ext cx="402336" cy="402336"/>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39" name="TagLegacy_E1CB" title="Icon of a shopping tag">
              <a:extLst>
                <a:ext uri="{FF2B5EF4-FFF2-40B4-BE49-F238E27FC236}">
                  <a16:creationId xmlns:a16="http://schemas.microsoft.com/office/drawing/2014/main" id="{64074B25-A48A-472E-A01A-5AE51EE6960C}"/>
                </a:ext>
              </a:extLst>
            </p:cNvPr>
            <p:cNvSpPr>
              <a:spLocks noChangeAspect="1" noEditPoints="1"/>
            </p:cNvSpPr>
            <p:nvPr/>
          </p:nvSpPr>
          <p:spPr bwMode="auto">
            <a:xfrm>
              <a:off x="6694526" y="5330022"/>
              <a:ext cx="267616" cy="213613"/>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0" name="Title 1">
              <a:extLst>
                <a:ext uri="{FF2B5EF4-FFF2-40B4-BE49-F238E27FC236}">
                  <a16:creationId xmlns:a16="http://schemas.microsoft.com/office/drawing/2014/main" id="{FC5AE4D7-1600-4F38-80D5-6567399D4B42}"/>
                </a:ext>
              </a:extLst>
            </p:cNvPr>
            <p:cNvSpPr txBox="1">
              <a:spLocks/>
            </p:cNvSpPr>
            <p:nvPr/>
          </p:nvSpPr>
          <p:spPr>
            <a:xfrm>
              <a:off x="6619731" y="5063333"/>
              <a:ext cx="41720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Token</a:t>
              </a:r>
            </a:p>
          </p:txBody>
        </p:sp>
      </p:grpSp>
      <p:sp>
        <p:nvSpPr>
          <p:cNvPr id="41" name="Title 16">
            <a:extLst>
              <a:ext uri="{FF2B5EF4-FFF2-40B4-BE49-F238E27FC236}">
                <a16:creationId xmlns:a16="http://schemas.microsoft.com/office/drawing/2014/main" id="{EF326B58-E7D5-45F3-B602-0D72000128D2}"/>
              </a:ext>
            </a:extLst>
          </p:cNvPr>
          <p:cNvSpPr txBox="1">
            <a:spLocks/>
          </p:cNvSpPr>
          <p:nvPr/>
        </p:nvSpPr>
        <p:spPr>
          <a:xfrm>
            <a:off x="588263" y="3287974"/>
            <a:ext cx="3326789"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3"/>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Administrator fetches the admin </a:t>
            </a:r>
            <a:r>
              <a:rPr kumimoji="0" lang="en-US" sz="1600" b="0" i="0" u="none" strike="noStrike" kern="1200" cap="none" spc="0" normalizeH="0" baseline="0" noProof="0" err="1">
                <a:ln w="3175">
                  <a:noFill/>
                </a:ln>
                <a:solidFill>
                  <a:srgbClr val="0078D4"/>
                </a:solidFill>
                <a:effectLst/>
                <a:uLnTx/>
                <a:uFillTx/>
                <a:latin typeface="Segoe UI" panose="020B0502040204020203" pitchFamily="34" charset="0"/>
                <a:ea typeface="+mn-ea"/>
                <a:cs typeface="Segoe UI" pitchFamily="34" charset="0"/>
              </a:rPr>
              <a:t>kubeconfig</a:t>
            </a: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 and configures RBAC roles and bindings </a:t>
            </a:r>
            <a:b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br>
            <a:endParaRPr kumimoji="0" lang="en-US" sz="1600" b="0" i="1"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endParaRPr>
          </a:p>
        </p:txBody>
      </p:sp>
      <p:sp>
        <p:nvSpPr>
          <p:cNvPr id="42" name="Title 16">
            <a:extLst>
              <a:ext uri="{FF2B5EF4-FFF2-40B4-BE49-F238E27FC236}">
                <a16:creationId xmlns:a16="http://schemas.microsoft.com/office/drawing/2014/main" id="{1C5D7402-A41D-47AE-BBF1-D1C048510EBE}"/>
              </a:ext>
            </a:extLst>
          </p:cNvPr>
          <p:cNvSpPr txBox="1">
            <a:spLocks/>
          </p:cNvSpPr>
          <p:nvPr/>
        </p:nvSpPr>
        <p:spPr>
          <a:xfrm>
            <a:off x="612500" y="4226927"/>
            <a:ext cx="3326789"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4"/>
              <a:tabLst/>
              <a:defRPr/>
            </a:pPr>
            <a:r>
              <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rPr>
              <a:t>Kubernetes Developer fetches the user </a:t>
            </a:r>
            <a:r>
              <a:rPr kumimoji="0" lang="en-US" sz="1600" b="0" i="0" u="none" strike="noStrike" kern="1200" cap="none" spc="0" normalizeH="0" baseline="0" noProof="0" err="1">
                <a:ln w="3175">
                  <a:noFill/>
                </a:ln>
                <a:solidFill>
                  <a:srgbClr val="0078D4"/>
                </a:solidFill>
                <a:effectLst/>
                <a:uLnTx/>
                <a:uFillTx/>
                <a:latin typeface="Segoe UI" panose="020B0502040204020203" pitchFamily="34" charset="0"/>
                <a:ea typeface="+mn-ea"/>
                <a:cs typeface="Segoe UI" pitchFamily="34" charset="0"/>
              </a:rPr>
              <a:t>kubeconfig</a:t>
            </a:r>
            <a:endParaRPr kumimoji="0" lang="en-US" sz="1600" b="0" i="0" u="none" strike="noStrike" kern="1200" cap="none" spc="0" normalizeH="0" baseline="0" noProof="0">
              <a:ln w="3175">
                <a:noFill/>
              </a:ln>
              <a:solidFill>
                <a:srgbClr val="0078D4"/>
              </a:solidFill>
              <a:effectLst/>
              <a:uLnTx/>
              <a:uFillTx/>
              <a:latin typeface="Segoe UI" panose="020B0502040204020203" pitchFamily="34" charset="0"/>
              <a:ea typeface="+mn-ea"/>
              <a:cs typeface="Segoe UI" pitchFamily="34" charset="0"/>
            </a:endParaRPr>
          </a:p>
        </p:txBody>
      </p:sp>
      <p:sp>
        <p:nvSpPr>
          <p:cNvPr id="43" name="Oval 42">
            <a:extLst>
              <a:ext uri="{FF2B5EF4-FFF2-40B4-BE49-F238E27FC236}">
                <a16:creationId xmlns:a16="http://schemas.microsoft.com/office/drawing/2014/main" id="{907E85A7-2441-40BC-AB54-458809BDFF8C}"/>
              </a:ext>
            </a:extLst>
          </p:cNvPr>
          <p:cNvSpPr/>
          <p:nvPr/>
        </p:nvSpPr>
        <p:spPr bwMode="auto">
          <a:xfrm>
            <a:off x="9833821" y="2232278"/>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1</a:t>
            </a:r>
          </a:p>
        </p:txBody>
      </p:sp>
      <p:sp>
        <p:nvSpPr>
          <p:cNvPr id="44" name="Oval 43">
            <a:extLst>
              <a:ext uri="{FF2B5EF4-FFF2-40B4-BE49-F238E27FC236}">
                <a16:creationId xmlns:a16="http://schemas.microsoft.com/office/drawing/2014/main" id="{3A530527-8816-45AA-99BE-41FB018B61EA}"/>
              </a:ext>
            </a:extLst>
          </p:cNvPr>
          <p:cNvSpPr/>
          <p:nvPr/>
        </p:nvSpPr>
        <p:spPr bwMode="auto">
          <a:xfrm>
            <a:off x="10108141" y="2934600"/>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2</a:t>
            </a:r>
          </a:p>
        </p:txBody>
      </p:sp>
      <p:sp>
        <p:nvSpPr>
          <p:cNvPr id="45" name="Oval 44">
            <a:extLst>
              <a:ext uri="{FF2B5EF4-FFF2-40B4-BE49-F238E27FC236}">
                <a16:creationId xmlns:a16="http://schemas.microsoft.com/office/drawing/2014/main" id="{EFEC86AC-7DF4-4CCD-B85D-71BF03ABF881}"/>
              </a:ext>
            </a:extLst>
          </p:cNvPr>
          <p:cNvSpPr/>
          <p:nvPr/>
        </p:nvSpPr>
        <p:spPr bwMode="auto">
          <a:xfrm>
            <a:off x="11029562" y="3664021"/>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3</a:t>
            </a:r>
          </a:p>
        </p:txBody>
      </p:sp>
      <p:grpSp>
        <p:nvGrpSpPr>
          <p:cNvPr id="3" name="Group 2">
            <a:extLst>
              <a:ext uri="{FF2B5EF4-FFF2-40B4-BE49-F238E27FC236}">
                <a16:creationId xmlns:a16="http://schemas.microsoft.com/office/drawing/2014/main" id="{BB6228CF-C815-4186-AEF3-8158ABE4FC66}"/>
              </a:ext>
            </a:extLst>
          </p:cNvPr>
          <p:cNvGrpSpPr/>
          <p:nvPr/>
        </p:nvGrpSpPr>
        <p:grpSpPr>
          <a:xfrm>
            <a:off x="5367085" y="3977826"/>
            <a:ext cx="1549037" cy="822960"/>
            <a:chOff x="5367085" y="3977826"/>
            <a:chExt cx="1549037" cy="822960"/>
          </a:xfrm>
        </p:grpSpPr>
        <p:grpSp>
          <p:nvGrpSpPr>
            <p:cNvPr id="48" name="Group 47">
              <a:extLst>
                <a:ext uri="{FF2B5EF4-FFF2-40B4-BE49-F238E27FC236}">
                  <a16:creationId xmlns:a16="http://schemas.microsoft.com/office/drawing/2014/main" id="{DDFCC1C8-D6D4-4205-ABDE-DC194BB8366A}"/>
                </a:ext>
              </a:extLst>
            </p:cNvPr>
            <p:cNvGrpSpPr/>
            <p:nvPr/>
          </p:nvGrpSpPr>
          <p:grpSpPr>
            <a:xfrm>
              <a:off x="5367085" y="3977826"/>
              <a:ext cx="1549037" cy="822960"/>
              <a:chOff x="3838315" y="2457617"/>
              <a:chExt cx="1549037" cy="822960"/>
            </a:xfrm>
          </p:grpSpPr>
          <p:sp>
            <p:nvSpPr>
              <p:cNvPr id="49" name="Title 1">
                <a:extLst>
                  <a:ext uri="{FF2B5EF4-FFF2-40B4-BE49-F238E27FC236}">
                    <a16:creationId xmlns:a16="http://schemas.microsoft.com/office/drawing/2014/main" id="{9AEE2E1E-A6F4-4004-A623-763F3713B940}"/>
                  </a:ext>
                </a:extLst>
              </p:cNvPr>
              <p:cNvSpPr txBox="1">
                <a:spLocks/>
              </p:cNvSpPr>
              <p:nvPr/>
            </p:nvSpPr>
            <p:spPr>
              <a:xfrm>
                <a:off x="3838315" y="2789607"/>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Developer </a:t>
                </a:r>
              </a:p>
            </p:txBody>
          </p:sp>
          <p:sp>
            <p:nvSpPr>
              <p:cNvPr id="50" name="Rectangle: Rounded Corners 49">
                <a:extLst>
                  <a:ext uri="{FF2B5EF4-FFF2-40B4-BE49-F238E27FC236}">
                    <a16:creationId xmlns:a16="http://schemas.microsoft.com/office/drawing/2014/main" id="{1B212169-3E6D-4A35-9053-0B0AB395C1E7}"/>
                  </a:ext>
                </a:extLst>
              </p:cNvPr>
              <p:cNvSpPr/>
              <p:nvPr/>
            </p:nvSpPr>
            <p:spPr bwMode="auto">
              <a:xfrm>
                <a:off x="4564392" y="2457617"/>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51" name="people_4" title="Icon of a person">
                <a:extLst>
                  <a:ext uri="{FF2B5EF4-FFF2-40B4-BE49-F238E27FC236}">
                    <a16:creationId xmlns:a16="http://schemas.microsoft.com/office/drawing/2014/main" id="{00CA01DD-7D97-4464-A25F-03D8E9B3E72C}"/>
                  </a:ext>
                </a:extLst>
              </p:cNvPr>
              <p:cNvSpPr>
                <a:spLocks noChangeAspect="1" noEditPoints="1"/>
              </p:cNvSpPr>
              <p:nvPr/>
            </p:nvSpPr>
            <p:spPr bwMode="auto">
              <a:xfrm>
                <a:off x="4735102" y="2599921"/>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52" name="TextBox 51">
              <a:extLst>
                <a:ext uri="{FF2B5EF4-FFF2-40B4-BE49-F238E27FC236}">
                  <a16:creationId xmlns:a16="http://schemas.microsoft.com/office/drawing/2014/main" id="{C3C59CC6-8208-43A1-A4C4-CEB469EACFEE}"/>
                </a:ext>
              </a:extLst>
            </p:cNvPr>
            <p:cNvSpPr txBox="1"/>
            <p:nvPr/>
          </p:nvSpPr>
          <p:spPr>
            <a:xfrm>
              <a:off x="6206953" y="4065064"/>
              <a:ext cx="638077" cy="440890"/>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&lt;\&gt;</a:t>
              </a:r>
            </a:p>
          </p:txBody>
        </p:sp>
      </p:grpSp>
      <p:cxnSp>
        <p:nvCxnSpPr>
          <p:cNvPr id="53" name="Connector: Elbow 52">
            <a:extLst>
              <a:ext uri="{FF2B5EF4-FFF2-40B4-BE49-F238E27FC236}">
                <a16:creationId xmlns:a16="http://schemas.microsoft.com/office/drawing/2014/main" id="{A4EB9934-7B00-475B-A2F0-BA2919949541}"/>
              </a:ext>
            </a:extLst>
          </p:cNvPr>
          <p:cNvCxnSpPr>
            <a:cxnSpLocks/>
            <a:stCxn id="11" idx="0"/>
          </p:cNvCxnSpPr>
          <p:nvPr/>
        </p:nvCxnSpPr>
        <p:spPr>
          <a:xfrm rot="16200000" flipV="1">
            <a:off x="8747177" y="3382659"/>
            <a:ext cx="756587" cy="1171979"/>
          </a:xfrm>
          <a:prstGeom prst="bentConnector2">
            <a:avLst/>
          </a:prstGeom>
          <a:ln>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AFE24CA7-EDF1-4144-B255-71EEBA1879F1}"/>
              </a:ext>
            </a:extLst>
          </p:cNvPr>
          <p:cNvSpPr/>
          <p:nvPr/>
        </p:nvSpPr>
        <p:spPr bwMode="auto">
          <a:xfrm>
            <a:off x="8142787" y="6104074"/>
            <a:ext cx="274320" cy="27432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4</a:t>
            </a:r>
          </a:p>
        </p:txBody>
      </p:sp>
      <p:grpSp>
        <p:nvGrpSpPr>
          <p:cNvPr id="47" name="Group 46">
            <a:extLst>
              <a:ext uri="{FF2B5EF4-FFF2-40B4-BE49-F238E27FC236}">
                <a16:creationId xmlns:a16="http://schemas.microsoft.com/office/drawing/2014/main" id="{33AD9CE4-3316-4AEB-B68E-8A3A7D41A0A2}"/>
              </a:ext>
            </a:extLst>
          </p:cNvPr>
          <p:cNvGrpSpPr/>
          <p:nvPr/>
        </p:nvGrpSpPr>
        <p:grpSpPr>
          <a:xfrm>
            <a:off x="10561748" y="1753171"/>
            <a:ext cx="822960" cy="1184981"/>
            <a:chOff x="4564392" y="2095596"/>
            <a:chExt cx="822960" cy="1184981"/>
          </a:xfrm>
        </p:grpSpPr>
        <p:sp>
          <p:nvSpPr>
            <p:cNvPr id="54" name="Title 1">
              <a:extLst>
                <a:ext uri="{FF2B5EF4-FFF2-40B4-BE49-F238E27FC236}">
                  <a16:creationId xmlns:a16="http://schemas.microsoft.com/office/drawing/2014/main" id="{4420A9A7-189E-4ECC-8719-9A2207002B61}"/>
                </a:ext>
              </a:extLst>
            </p:cNvPr>
            <p:cNvSpPr txBox="1">
              <a:spLocks/>
            </p:cNvSpPr>
            <p:nvPr/>
          </p:nvSpPr>
          <p:spPr>
            <a:xfrm>
              <a:off x="4571365" y="2095596"/>
              <a:ext cx="813836"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Administrator</a:t>
              </a:r>
            </a:p>
          </p:txBody>
        </p:sp>
        <p:sp>
          <p:nvSpPr>
            <p:cNvPr id="55" name="Rectangle: Rounded Corners 54">
              <a:extLst>
                <a:ext uri="{FF2B5EF4-FFF2-40B4-BE49-F238E27FC236}">
                  <a16:creationId xmlns:a16="http://schemas.microsoft.com/office/drawing/2014/main" id="{BED1B36F-7102-47F9-80C9-939EF418BA4A}"/>
                </a:ext>
              </a:extLst>
            </p:cNvPr>
            <p:cNvSpPr/>
            <p:nvPr/>
          </p:nvSpPr>
          <p:spPr bwMode="auto">
            <a:xfrm>
              <a:off x="4564392" y="2457617"/>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56" name="Group 55">
              <a:extLst>
                <a:ext uri="{FF2B5EF4-FFF2-40B4-BE49-F238E27FC236}">
                  <a16:creationId xmlns:a16="http://schemas.microsoft.com/office/drawing/2014/main" id="{2A64D273-95F7-43C7-A10F-251F0927082E}"/>
                </a:ext>
              </a:extLst>
            </p:cNvPr>
            <p:cNvGrpSpPr/>
            <p:nvPr/>
          </p:nvGrpSpPr>
          <p:grpSpPr>
            <a:xfrm>
              <a:off x="4735102" y="2599921"/>
              <a:ext cx="481540" cy="538353"/>
              <a:chOff x="4937274" y="2450177"/>
              <a:chExt cx="481540" cy="538353"/>
            </a:xfrm>
          </p:grpSpPr>
          <p:sp>
            <p:nvSpPr>
              <p:cNvPr id="57" name="Freeform: Shape 56">
                <a:extLst>
                  <a:ext uri="{FF2B5EF4-FFF2-40B4-BE49-F238E27FC236}">
                    <a16:creationId xmlns:a16="http://schemas.microsoft.com/office/drawing/2014/main" id="{2DA425A3-0BBC-4D1D-B1B3-82039D978194}"/>
                  </a:ext>
                </a:extLst>
              </p:cNvPr>
              <p:cNvSpPr/>
              <p:nvPr/>
            </p:nvSpPr>
            <p:spPr>
              <a:xfrm>
                <a:off x="5097542" y="2504414"/>
                <a:ext cx="161005" cy="17644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people_4" title="Icon of a person">
                <a:extLst>
                  <a:ext uri="{FF2B5EF4-FFF2-40B4-BE49-F238E27FC236}">
                    <a16:creationId xmlns:a16="http://schemas.microsoft.com/office/drawing/2014/main" id="{93E65813-1E9D-4818-9733-A017C17776B6}"/>
                  </a:ext>
                </a:extLst>
              </p:cNvPr>
              <p:cNvSpPr>
                <a:spLocks noChangeAspect="1" noEditPoints="1"/>
              </p:cNvSpPr>
              <p:nvPr/>
            </p:nvSpPr>
            <p:spPr bwMode="auto">
              <a:xfrm>
                <a:off x="4937274" y="2450177"/>
                <a:ext cx="481540" cy="5383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cxnSp>
        <p:nvCxnSpPr>
          <p:cNvPr id="60" name="Connector: Elbow 59">
            <a:extLst>
              <a:ext uri="{FF2B5EF4-FFF2-40B4-BE49-F238E27FC236}">
                <a16:creationId xmlns:a16="http://schemas.microsoft.com/office/drawing/2014/main" id="{1E313755-5868-4083-BE1C-2EBAA2435238}"/>
              </a:ext>
            </a:extLst>
          </p:cNvPr>
          <p:cNvCxnSpPr>
            <a:cxnSpLocks/>
            <a:stCxn id="55" idx="1"/>
          </p:cNvCxnSpPr>
          <p:nvPr/>
        </p:nvCxnSpPr>
        <p:spPr>
          <a:xfrm rot="10800000" flipV="1">
            <a:off x="8539480" y="2526672"/>
            <a:ext cx="2022268" cy="557990"/>
          </a:xfrm>
          <a:prstGeom prst="bentConnector3">
            <a:avLst>
              <a:gd name="adj1" fmla="val 67764"/>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5A27C8E0-50A0-4270-8CB1-EA6FD1D5FE9E}"/>
              </a:ext>
            </a:extLst>
          </p:cNvPr>
          <p:cNvCxnSpPr>
            <a:cxnSpLocks/>
          </p:cNvCxnSpPr>
          <p:nvPr/>
        </p:nvCxnSpPr>
        <p:spPr>
          <a:xfrm flipV="1">
            <a:off x="8548443" y="2781690"/>
            <a:ext cx="2013305" cy="508387"/>
          </a:xfrm>
          <a:prstGeom prst="bentConnector3">
            <a:avLst>
              <a:gd name="adj1" fmla="val 75304"/>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0855A1C5-CBB6-4C88-8AEE-8B5DD2ED30E2}"/>
              </a:ext>
            </a:extLst>
          </p:cNvPr>
          <p:cNvGrpSpPr/>
          <p:nvPr/>
        </p:nvGrpSpPr>
        <p:grpSpPr>
          <a:xfrm>
            <a:off x="9335884" y="2910074"/>
            <a:ext cx="417207" cy="570971"/>
            <a:chOff x="6619731" y="5063333"/>
            <a:chExt cx="417207" cy="570971"/>
          </a:xfrm>
        </p:grpSpPr>
        <p:sp>
          <p:nvSpPr>
            <p:cNvPr id="63" name="Rectangle: Rounded Corners 62">
              <a:extLst>
                <a:ext uri="{FF2B5EF4-FFF2-40B4-BE49-F238E27FC236}">
                  <a16:creationId xmlns:a16="http://schemas.microsoft.com/office/drawing/2014/main" id="{55796DBE-52A2-41AA-8D8F-E6D2BC001A3F}"/>
                </a:ext>
              </a:extLst>
            </p:cNvPr>
            <p:cNvSpPr/>
            <p:nvPr/>
          </p:nvSpPr>
          <p:spPr bwMode="auto">
            <a:xfrm>
              <a:off x="6627166" y="5231968"/>
              <a:ext cx="402336" cy="402336"/>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64" name="TagLegacy_E1CB" title="Icon of a shopping tag">
              <a:extLst>
                <a:ext uri="{FF2B5EF4-FFF2-40B4-BE49-F238E27FC236}">
                  <a16:creationId xmlns:a16="http://schemas.microsoft.com/office/drawing/2014/main" id="{14469241-3BD8-48E7-A7E9-BF75899E2199}"/>
                </a:ext>
              </a:extLst>
            </p:cNvPr>
            <p:cNvSpPr>
              <a:spLocks noChangeAspect="1" noEditPoints="1"/>
            </p:cNvSpPr>
            <p:nvPr/>
          </p:nvSpPr>
          <p:spPr bwMode="auto">
            <a:xfrm>
              <a:off x="6694526" y="5330022"/>
              <a:ext cx="267616" cy="213613"/>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5" name="Title 1">
              <a:extLst>
                <a:ext uri="{FF2B5EF4-FFF2-40B4-BE49-F238E27FC236}">
                  <a16:creationId xmlns:a16="http://schemas.microsoft.com/office/drawing/2014/main" id="{91B8B4D5-6540-443C-9191-EE73ACBDA239}"/>
                </a:ext>
              </a:extLst>
            </p:cNvPr>
            <p:cNvSpPr txBox="1">
              <a:spLocks/>
            </p:cNvSpPr>
            <p:nvPr/>
          </p:nvSpPr>
          <p:spPr>
            <a:xfrm>
              <a:off x="6619731" y="5063333"/>
              <a:ext cx="41720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Token</a:t>
              </a:r>
            </a:p>
          </p:txBody>
        </p:sp>
      </p:grpSp>
      <p:cxnSp>
        <p:nvCxnSpPr>
          <p:cNvPr id="70" name="Connector: Elbow 69">
            <a:extLst>
              <a:ext uri="{FF2B5EF4-FFF2-40B4-BE49-F238E27FC236}">
                <a16:creationId xmlns:a16="http://schemas.microsoft.com/office/drawing/2014/main" id="{C3F78A71-0ECE-450F-9668-976EF880D74D}"/>
              </a:ext>
            </a:extLst>
          </p:cNvPr>
          <p:cNvCxnSpPr>
            <a:cxnSpLocks/>
            <a:endCxn id="55" idx="2"/>
          </p:cNvCxnSpPr>
          <p:nvPr/>
        </p:nvCxnSpPr>
        <p:spPr>
          <a:xfrm rot="5400000" flipH="1" flipV="1">
            <a:off x="9753093" y="3316961"/>
            <a:ext cx="1598944" cy="841326"/>
          </a:xfrm>
          <a:prstGeom prst="bentConnector3">
            <a:avLst>
              <a:gd name="adj1" fmla="val 573"/>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D26827C2-30CF-42CE-8C73-59BD6BE84106}"/>
              </a:ext>
            </a:extLst>
          </p:cNvPr>
          <p:cNvCxnSpPr>
            <a:cxnSpLocks/>
          </p:cNvCxnSpPr>
          <p:nvPr/>
        </p:nvCxnSpPr>
        <p:spPr>
          <a:xfrm>
            <a:off x="6206953" y="4804482"/>
            <a:ext cx="3915986" cy="143355"/>
          </a:xfrm>
          <a:prstGeom prst="bentConnector5">
            <a:avLst>
              <a:gd name="adj1" fmla="val -37"/>
              <a:gd name="adj2" fmla="val 1161576"/>
              <a:gd name="adj3" fmla="val 105838"/>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6E43FB5-23E0-42F6-A48D-42D0A53AB7BD}"/>
              </a:ext>
            </a:extLst>
          </p:cNvPr>
          <p:cNvPicPr>
            <a:picLocks noChangeAspect="1"/>
          </p:cNvPicPr>
          <p:nvPr/>
        </p:nvPicPr>
        <p:blipFill>
          <a:blip r:embed="rId3"/>
          <a:stretch>
            <a:fillRect/>
          </a:stretch>
        </p:blipFill>
        <p:spPr>
          <a:xfrm>
            <a:off x="4210945" y="1664252"/>
            <a:ext cx="4206162" cy="432341"/>
          </a:xfrm>
          <a:prstGeom prst="rect">
            <a:avLst/>
          </a:prstGeom>
        </p:spPr>
      </p:pic>
      <p:pic>
        <p:nvPicPr>
          <p:cNvPr id="5" name="Picture 4">
            <a:extLst>
              <a:ext uri="{FF2B5EF4-FFF2-40B4-BE49-F238E27FC236}">
                <a16:creationId xmlns:a16="http://schemas.microsoft.com/office/drawing/2014/main" id="{08CFE71D-89C1-4051-9951-59DBD9848DBF}"/>
              </a:ext>
            </a:extLst>
          </p:cNvPr>
          <p:cNvPicPr>
            <a:picLocks noChangeAspect="1"/>
          </p:cNvPicPr>
          <p:nvPr/>
        </p:nvPicPr>
        <p:blipFill>
          <a:blip r:embed="rId4"/>
          <a:stretch>
            <a:fillRect/>
          </a:stretch>
        </p:blipFill>
        <p:spPr>
          <a:xfrm>
            <a:off x="4207679" y="2147319"/>
            <a:ext cx="3966494" cy="383621"/>
          </a:xfrm>
          <a:prstGeom prst="rect">
            <a:avLst/>
          </a:prstGeom>
        </p:spPr>
      </p:pic>
      <p:sp>
        <p:nvSpPr>
          <p:cNvPr id="59" name="Text Placeholder 3">
            <a:extLst>
              <a:ext uri="{FF2B5EF4-FFF2-40B4-BE49-F238E27FC236}">
                <a16:creationId xmlns:a16="http://schemas.microsoft.com/office/drawing/2014/main" id="{A960C667-782D-2F4F-9DF0-DB453FEAA93B}"/>
              </a:ext>
            </a:extLst>
          </p:cNvPr>
          <p:cNvSpPr txBox="1">
            <a:spLocks/>
          </p:cNvSpPr>
          <p:nvPr/>
        </p:nvSpPr>
        <p:spPr>
          <a:xfrm>
            <a:off x="365760" y="409302"/>
            <a:ext cx="11581397" cy="65241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000" b="1" i="0" kern="1200" spc="0">
                <a:solidFill>
                  <a:schemeClr val="accent3"/>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Cluster Level – Kubernetes RBAC and Azure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srgbClr val="3C3C41"/>
                </a:solidFill>
                <a:effectLst/>
                <a:uLnTx/>
                <a:uFillTx/>
                <a:latin typeface="Segoe UI Semibold" panose="020B0502040204020203" pitchFamily="34" charset="0"/>
                <a:ea typeface="+mn-ea"/>
                <a:cs typeface="Segoe UI Semibold" panose="020B0502040204020203" pitchFamily="34" charset="0"/>
              </a:rPr>
              <a:t>RBAC Roles</a:t>
            </a:r>
            <a:endParaRPr kumimoji="0" lang="en-US" sz="4000" b="1" i="0" u="none" strike="noStrike" kern="1200" cap="none" spc="0" normalizeH="0" baseline="0" noProof="0" dirty="0">
              <a:ln>
                <a:noFill/>
              </a:ln>
              <a:solidFill>
                <a:srgbClr val="0078D3"/>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3881772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par>
                                <p:cTn id="14" presetID="10" presetClass="entr" presetSubtype="0" fill="hold" nodeType="with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500"/>
                                        <p:tgtEl>
                                          <p:spTgt spid="6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10" presetClass="entr" presetSubtype="0" fill="hold" nodeType="with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500"/>
                                        <p:tgtEl>
                                          <p:spTgt spid="6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500"/>
                                        <p:tgtEl>
                                          <p:spTgt spid="4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0"/>
                                  </p:stCondLst>
                                  <p:childTnLst>
                                    <p:set>
                                      <p:cBhvr>
                                        <p:cTn id="40" dur="1" fill="hold">
                                          <p:stCondLst>
                                            <p:cond delay="0"/>
                                          </p:stCondLst>
                                        </p:cTn>
                                        <p:tgtEl>
                                          <p:spTgt spid="70"/>
                                        </p:tgtEl>
                                        <p:attrNameLst>
                                          <p:attrName>style.visibility</p:attrName>
                                        </p:attrNameLst>
                                      </p:cBhvr>
                                      <p:to>
                                        <p:strVal val="visible"/>
                                      </p:to>
                                    </p:set>
                                    <p:animEffect transition="in" filter="fade">
                                      <p:cBhvr>
                                        <p:cTn id="41" dur="500"/>
                                        <p:tgtEl>
                                          <p:spTgt spid="7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66"/>
                                        </p:tgtEl>
                                        <p:attrNameLst>
                                          <p:attrName>style.visibility</p:attrName>
                                        </p:attrNameLst>
                                      </p:cBhvr>
                                      <p:to>
                                        <p:strVal val="visible"/>
                                      </p:to>
                                    </p:set>
                                    <p:animEffect transition="in" filter="fade">
                                      <p:cBhvr>
                                        <p:cTn id="49" dur="500"/>
                                        <p:tgtEl>
                                          <p:spTgt spid="66"/>
                                        </p:tgtEl>
                                      </p:cBhvr>
                                    </p:animEffect>
                                  </p:childTnLst>
                                </p:cTn>
                              </p:par>
                              <p:par>
                                <p:cTn id="50" presetID="10" presetClass="entr" presetSubtype="0" fill="hold" nodeType="withEffect">
                                  <p:stCondLst>
                                    <p:cond delay="250"/>
                                  </p:stCondLst>
                                  <p:childTnLst>
                                    <p:set>
                                      <p:cBhvr>
                                        <p:cTn id="51" dur="1" fill="hold">
                                          <p:stCondLst>
                                            <p:cond delay="0"/>
                                          </p:stCondLst>
                                        </p:cTn>
                                        <p:tgtEl>
                                          <p:spTgt spid="101"/>
                                        </p:tgtEl>
                                        <p:attrNameLst>
                                          <p:attrName>style.visibility</p:attrName>
                                        </p:attrNameLst>
                                      </p:cBhvr>
                                      <p:to>
                                        <p:strVal val="visible"/>
                                      </p:to>
                                    </p:set>
                                    <p:animEffect transition="in" filter="fade">
                                      <p:cBhvr>
                                        <p:cTn id="52" dur="500"/>
                                        <p:tgtEl>
                                          <p:spTgt spid="10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41" grpId="0"/>
      <p:bldP spid="42" grpId="0"/>
      <p:bldP spid="43" grpId="0" animBg="1"/>
      <p:bldP spid="44" grpId="0" animBg="1"/>
      <p:bldP spid="45" grpId="0" animBg="1"/>
      <p:bldP spid="66" grpId="0" animBg="1"/>
    </p:bldLst>
  </p:timing>
</p:sld>
</file>

<file path=ppt/theme/theme1.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7A738DDF-EF2E-41FA-9228-B2E944E70D9C}" vid="{C5A588B5-CA04-40F0-8170-DE3B1CFBB902}"/>
    </a:ext>
  </a:extLst>
</a:theme>
</file>

<file path=ppt/theme/theme10.xml><?xml version="1.0" encoding="utf-8"?>
<a:theme xmlns:a="http://schemas.openxmlformats.org/drawingml/2006/main" name="C+E Azure 2018">
  <a:themeElements>
    <a:clrScheme name="Azure 2018">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v04.potx" id="{ADFE0B3B-3E8D-4D1C-A966-C43B5E8793C8}" vid="{758F5799-09F9-4110-97F9-4D6AD89F1CB9}"/>
    </a:ext>
  </a:extLst>
</a:theme>
</file>

<file path=ppt/theme/theme3.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E1E7FB38-D82A-4D23-8458-E42C97D86401}" vid="{A4986B77-A723-4FE8-9B7C-4FFD8CAC7D45}"/>
    </a:ext>
  </a:extLst>
</a:theme>
</file>

<file path=ppt/theme/theme4.xml><?xml version="1.0" encoding="utf-8"?>
<a:theme xmlns:a="http://schemas.openxmlformats.org/drawingml/2006/main" name="7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5.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v04.potx" id="{ADFE0B3B-3E8D-4D1C-A966-C43B5E8793C8}" vid="{758F5799-09F9-4110-97F9-4D6AD89F1CB9}"/>
    </a:ext>
  </a:extLst>
</a:theme>
</file>

<file path=ppt/theme/theme8.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3A86743B-8EA9-4A1A-B006-4C0725A78ABA}" vid="{C1B31C0D-9A40-4F45-BAF6-8E95D62EE7E3}"/>
    </a:ext>
  </a:extLst>
</a:theme>
</file>

<file path=ppt/theme/theme9.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docProps/app.xml><?xml version="1.0" encoding="utf-8"?>
<Properties xmlns="http://schemas.openxmlformats.org/officeDocument/2006/extended-properties" xmlns:vt="http://schemas.openxmlformats.org/officeDocument/2006/docPropsVTypes">
  <TotalTime>565</TotalTime>
  <Words>3113</Words>
  <Application>Microsoft Macintosh PowerPoint</Application>
  <PresentationFormat>Widescreen</PresentationFormat>
  <Paragraphs>548</Paragraphs>
  <Slides>53</Slides>
  <Notes>25</Notes>
  <HiddenSlides>0</HiddenSlides>
  <MMClips>0</MMClips>
  <ScaleCrop>false</ScaleCrop>
  <HeadingPairs>
    <vt:vector size="6" baseType="variant">
      <vt:variant>
        <vt:lpstr>Fonts Used</vt:lpstr>
      </vt:variant>
      <vt:variant>
        <vt:i4>10</vt:i4>
      </vt:variant>
      <vt:variant>
        <vt:lpstr>Theme</vt:lpstr>
      </vt:variant>
      <vt:variant>
        <vt:i4>10</vt:i4>
      </vt:variant>
      <vt:variant>
        <vt:lpstr>Slide Titles</vt:lpstr>
      </vt:variant>
      <vt:variant>
        <vt:i4>53</vt:i4>
      </vt:variant>
    </vt:vector>
  </HeadingPairs>
  <TitlesOfParts>
    <vt:vector size="73" baseType="lpstr">
      <vt:lpstr>Arial</vt:lpstr>
      <vt:lpstr>Calibri</vt:lpstr>
      <vt:lpstr>Calibri Light</vt:lpstr>
      <vt:lpstr>Consolas</vt:lpstr>
      <vt:lpstr>Menlo</vt:lpstr>
      <vt:lpstr>Segoe UI</vt:lpstr>
      <vt:lpstr>Segoe UI Light</vt:lpstr>
      <vt:lpstr>Segoe UI Semibold</vt:lpstr>
      <vt:lpstr>Segoe UI Semilight</vt:lpstr>
      <vt:lpstr>Wingdings</vt:lpstr>
      <vt:lpstr>9-51052_Microsoft_Ready_Template_Light</vt:lpstr>
      <vt:lpstr>9-51027_Microsoft_Ready_Template</vt:lpstr>
      <vt:lpstr>9-51056_Build 2019 Breakout_White Template</vt:lpstr>
      <vt:lpstr>7_Server and Cloud 2013</vt:lpstr>
      <vt:lpstr>Dynamics 365</vt:lpstr>
      <vt:lpstr>Office Theme</vt:lpstr>
      <vt:lpstr>1_9-51027_Microsoft_Ready_Template</vt:lpstr>
      <vt:lpstr>1_9-51052_Microsoft_Ready_Template_Light</vt:lpstr>
      <vt:lpstr>1_Dynamics 365</vt:lpstr>
      <vt:lpstr>C+E Azure 2018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Managing Clusters</dc:title>
  <dc:creator>Mohammad Nofal</dc:creator>
  <cp:lastModifiedBy>Mohammad Nofal</cp:lastModifiedBy>
  <cp:revision>33</cp:revision>
  <dcterms:created xsi:type="dcterms:W3CDTF">2019-09-13T19:32:46Z</dcterms:created>
  <dcterms:modified xsi:type="dcterms:W3CDTF">2019-11-14T14:07:29Z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2019-09-13T19:32:46Z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9004ac5f-f5d7-475c-ada6-000090c3c49d</vt:lpwstr>
  </property>
  <property fmtid="{D5CDD505-2E9C-101B-9397-08002B2CF9AE}" pid="8" name="MSIP_Label_f42aa342-8706-4288-bd11-ebb85995028c_ContentBits">
    <vt:lpwstr>0</vt:lpwstr>
  </property>
</Properties>
</file>